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22" r:id="rId17"/>
    <p:sldId id="319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41" r:id="rId33"/>
    <p:sldId id="342" r:id="rId34"/>
    <p:sldId id="343" r:id="rId35"/>
    <p:sldId id="344" r:id="rId36"/>
    <p:sldId id="345" r:id="rId37"/>
    <p:sldId id="346" r:id="rId38"/>
    <p:sldId id="337" r:id="rId39"/>
    <p:sldId id="347" r:id="rId40"/>
    <p:sldId id="348" r:id="rId41"/>
    <p:sldId id="349" r:id="rId42"/>
    <p:sldId id="338" r:id="rId43"/>
    <p:sldId id="350" r:id="rId44"/>
    <p:sldId id="351" r:id="rId45"/>
    <p:sldId id="352" r:id="rId46"/>
    <p:sldId id="339" r:id="rId47"/>
    <p:sldId id="355" r:id="rId48"/>
    <p:sldId id="356" r:id="rId49"/>
    <p:sldId id="354" r:id="rId50"/>
    <p:sldId id="353" r:id="rId51"/>
    <p:sldId id="357" r:id="rId52"/>
    <p:sldId id="358" r:id="rId53"/>
    <p:sldId id="340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05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AC00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5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3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1026" name="Picture 2" descr="계산 - 무료 과학 기술개 아이콘">
            <a:extLst>
              <a:ext uri="{FF2B5EF4-FFF2-40B4-BE49-F238E27FC236}">
                <a16:creationId xmlns:a16="http://schemas.microsoft.com/office/drawing/2014/main" id="{30E5FEA7-93EE-4A0F-96A8-0ED7F8E4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547" y="3014662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pu Basic Miscellany Lineal icon">
            <a:extLst>
              <a:ext uri="{FF2B5EF4-FFF2-40B4-BE49-F238E27FC236}">
                <a16:creationId xmlns:a16="http://schemas.microsoft.com/office/drawing/2014/main" id="{483C3713-06DE-4952-AB82-C50EFEC6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92" y="30661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A70F3A5-425C-4BC1-90E2-AA1923075A2B}"/>
              </a:ext>
            </a:extLst>
          </p:cNvPr>
          <p:cNvCxnSpPr/>
          <p:nvPr/>
        </p:nvCxnSpPr>
        <p:spPr>
          <a:xfrm>
            <a:off x="4941216" y="4218543"/>
            <a:ext cx="2045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11D759-3D9E-4463-90F7-5D2836928C45}"/>
              </a:ext>
            </a:extLst>
          </p:cNvPr>
          <p:cNvSpPr/>
          <p:nvPr/>
        </p:nvSpPr>
        <p:spPr>
          <a:xfrm>
            <a:off x="3833566" y="1837440"/>
            <a:ext cx="4524867" cy="452486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?</a:t>
            </a:r>
            <a:endParaRPr lang="ko-KR" altLang="en-US" sz="5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57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3074" name="Picture 2" descr="https://velog.velcdn.com/images/sehoon/post/b6f1ff6d-0c5a-414d-be68-34b10c070a36/image.png">
            <a:extLst>
              <a:ext uri="{FF2B5EF4-FFF2-40B4-BE49-F238E27FC236}">
                <a16:creationId xmlns:a16="http://schemas.microsoft.com/office/drawing/2014/main" id="{24C138C4-7E72-4576-A348-10DA2360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07" y="1998776"/>
            <a:ext cx="7112985" cy="435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8DAD17-3F4F-4B31-BD02-4487345AA58D}"/>
              </a:ext>
            </a:extLst>
          </p:cNvPr>
          <p:cNvGrpSpPr/>
          <p:nvPr/>
        </p:nvGrpSpPr>
        <p:grpSpPr>
          <a:xfrm>
            <a:off x="2780907" y="1828800"/>
            <a:ext cx="6485641" cy="4449452"/>
            <a:chOff x="2780907" y="1828800"/>
            <a:chExt cx="6485641" cy="444945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1959EF9-B4C4-4270-A3B9-7CBDC8CBAB03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FC4B97-0F89-430A-B280-AB13BCC6BF8B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04407D-DA06-4C6B-925C-C95E2C6D2AB0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7589167-7066-459A-8B43-3DE250F49770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7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2617A87-1D9B-4B24-83EF-EFCF63D0D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0DE54-81E1-48AB-8865-46F6C8D99F16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33324FF-F6AB-4C5B-A874-CD22950BCCD2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2F97238-685E-4A73-9DD7-D1A121A18267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8E2F84C-1E23-4B7A-BB6B-7DD94604951D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CC0402-83E8-40D5-B602-D604472545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C71A2C-9618-4AF2-A48B-C411712D0AAD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6D6FCFC-D642-4F2B-BD9F-AD99FD1DC7EE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16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8DAD17-3F4F-4B31-BD02-4487345AA58D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1959EF9-B4C4-4270-A3B9-7CBDC8CBAB03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FC4B97-0F89-430A-B280-AB13BCC6BF8B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04407D-DA06-4C6B-925C-C95E2C6D2AB0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7589167-7066-459A-8B43-3DE250F49770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7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2617A87-1D9B-4B24-83EF-EFCF63D0D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0DE54-81E1-48AB-8865-46F6C8D99F16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33324FF-F6AB-4C5B-A874-CD22950BCCD2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2F97238-685E-4A73-9DD7-D1A121A18267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8E2F84C-1E23-4B7A-BB6B-7DD94604951D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CC0402-83E8-40D5-B602-D604472545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C71A2C-9618-4AF2-A48B-C411712D0AAD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6D6FCFC-D642-4F2B-BD9F-AD99FD1DC7EE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1E70788-74DF-4005-8463-9A2C3359BC96}"/>
              </a:ext>
            </a:extLst>
          </p:cNvPr>
          <p:cNvCxnSpPr>
            <a:cxnSpLocks/>
            <a:stCxn id="17" idx="4"/>
            <a:endCxn id="18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92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10" y="29865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45B89CB-ADCA-44EC-8E08-C2BF0A6C3C55}"/>
              </a:ext>
            </a:extLst>
          </p:cNvPr>
          <p:cNvSpPr/>
          <p:nvPr/>
        </p:nvSpPr>
        <p:spPr>
          <a:xfrm>
            <a:off x="5281258" y="3329046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AFB4C2-A997-4A51-BF5C-16E1DAAB4668}"/>
              </a:ext>
            </a:extLst>
          </p:cNvPr>
          <p:cNvCxnSpPr>
            <a:cxnSpLocks/>
          </p:cNvCxnSpPr>
          <p:nvPr/>
        </p:nvCxnSpPr>
        <p:spPr>
          <a:xfrm flipV="1">
            <a:off x="3858018" y="4205739"/>
            <a:ext cx="1218807" cy="3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F7A96E-03BF-4986-9C21-5E5A5535BEEE}"/>
              </a:ext>
            </a:extLst>
          </p:cNvPr>
          <p:cNvCxnSpPr>
            <a:cxnSpLocks/>
          </p:cNvCxnSpPr>
          <p:nvPr/>
        </p:nvCxnSpPr>
        <p:spPr>
          <a:xfrm flipV="1">
            <a:off x="7439102" y="4209017"/>
            <a:ext cx="136609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계산 - 무료 과학 기술개 아이콘">
            <a:extLst>
              <a:ext uri="{FF2B5EF4-FFF2-40B4-BE49-F238E27FC236}">
                <a16:creationId xmlns:a16="http://schemas.microsoft.com/office/drawing/2014/main" id="{B4889CE6-CFFF-46C3-B553-821021BA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17" y="2986539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4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10" y="29865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45B89CB-ADCA-44EC-8E08-C2BF0A6C3C55}"/>
              </a:ext>
            </a:extLst>
          </p:cNvPr>
          <p:cNvSpPr/>
          <p:nvPr/>
        </p:nvSpPr>
        <p:spPr>
          <a:xfrm>
            <a:off x="5281258" y="3329046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AFB4C2-A997-4A51-BF5C-16E1DAAB4668}"/>
              </a:ext>
            </a:extLst>
          </p:cNvPr>
          <p:cNvCxnSpPr>
            <a:cxnSpLocks/>
          </p:cNvCxnSpPr>
          <p:nvPr/>
        </p:nvCxnSpPr>
        <p:spPr>
          <a:xfrm flipV="1">
            <a:off x="3858018" y="4205739"/>
            <a:ext cx="1218807" cy="3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F7A96E-03BF-4986-9C21-5E5A5535BEEE}"/>
              </a:ext>
            </a:extLst>
          </p:cNvPr>
          <p:cNvCxnSpPr>
            <a:cxnSpLocks/>
          </p:cNvCxnSpPr>
          <p:nvPr/>
        </p:nvCxnSpPr>
        <p:spPr>
          <a:xfrm flipV="1">
            <a:off x="7439102" y="4209017"/>
            <a:ext cx="136609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계산 - 무료 과학 기술개 아이콘">
            <a:extLst>
              <a:ext uri="{FF2B5EF4-FFF2-40B4-BE49-F238E27FC236}">
                <a16:creationId xmlns:a16="http://schemas.microsoft.com/office/drawing/2014/main" id="{B4889CE6-CFFF-46C3-B553-821021BA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17" y="2986539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D2352B0-2177-4882-AED1-CD340D2A3A48}"/>
              </a:ext>
            </a:extLst>
          </p:cNvPr>
          <p:cNvSpPr/>
          <p:nvPr/>
        </p:nvSpPr>
        <p:spPr>
          <a:xfrm>
            <a:off x="1501593" y="-487906"/>
            <a:ext cx="9312716" cy="9356650"/>
          </a:xfrm>
          <a:prstGeom prst="mathMultiply">
            <a:avLst>
              <a:gd name="adj1" fmla="val 2341"/>
            </a:avLst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3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3DF2DDA-F0B2-4750-A1AA-7C54F3FB7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82" y="1729073"/>
            <a:ext cx="7413436" cy="49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9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2" descr="Cpu Basic Miscellany Lineal icon">
            <a:extLst>
              <a:ext uri="{FF2B5EF4-FFF2-40B4-BE49-F238E27FC236}">
                <a16:creationId xmlns:a16="http://schemas.microsoft.com/office/drawing/2014/main" id="{7F45A70C-0353-48E9-AD20-ACA69996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752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A45994B-6DB9-47D5-9DBC-F4A9D495D5CF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16200000" flipV="1">
            <a:off x="3843053" y="1922312"/>
            <a:ext cx="1065992" cy="34399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0E60B-A475-4980-B79C-9058285E55B8}"/>
              </a:ext>
            </a:extLst>
          </p:cNvPr>
          <p:cNvSpPr/>
          <p:nvPr/>
        </p:nvSpPr>
        <p:spPr>
          <a:xfrm>
            <a:off x="1988287" y="2185937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00B9C3-DCDB-4D65-8C0C-907C7FE2D43F}"/>
              </a:ext>
            </a:extLst>
          </p:cNvPr>
          <p:cNvSpPr/>
          <p:nvPr/>
        </p:nvSpPr>
        <p:spPr>
          <a:xfrm>
            <a:off x="4208989" y="1595121"/>
            <a:ext cx="1301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A21A82-411B-4B00-9375-F4F43E62BEBA}"/>
              </a:ext>
            </a:extLst>
          </p:cNvPr>
          <p:cNvSpPr/>
          <p:nvPr/>
        </p:nvSpPr>
        <p:spPr>
          <a:xfrm>
            <a:off x="6681054" y="1595121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240788-0F24-4648-8CFB-1857874F4CC1}"/>
              </a:ext>
            </a:extLst>
          </p:cNvPr>
          <p:cNvSpPr/>
          <p:nvPr/>
        </p:nvSpPr>
        <p:spPr>
          <a:xfrm>
            <a:off x="8518971" y="2185937"/>
            <a:ext cx="1313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CD7440-B5D5-470D-90BD-5D09C8D0039D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V="1">
            <a:off x="4649581" y="2728839"/>
            <a:ext cx="1656808" cy="123603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E7680F2-291D-4C99-9824-75FAFBF44CE6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rot="5400000" flipH="1" flipV="1">
            <a:off x="5894028" y="2720423"/>
            <a:ext cx="1656808" cy="12528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900A5AA4-F410-4ACA-BA99-993AF8B0E66E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7102784" y="2102483"/>
            <a:ext cx="1065992" cy="30795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2" descr="Cpu Basic Miscellany Lineal icon">
            <a:extLst>
              <a:ext uri="{FF2B5EF4-FFF2-40B4-BE49-F238E27FC236}">
                <a16:creationId xmlns:a16="http://schemas.microsoft.com/office/drawing/2014/main" id="{7F45A70C-0353-48E9-AD20-ACA69996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752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A45994B-6DB9-47D5-9DBC-F4A9D495D5CF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16200000" flipV="1">
            <a:off x="3843053" y="1922312"/>
            <a:ext cx="1065992" cy="34399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0E60B-A475-4980-B79C-9058285E55B8}"/>
              </a:ext>
            </a:extLst>
          </p:cNvPr>
          <p:cNvSpPr/>
          <p:nvPr/>
        </p:nvSpPr>
        <p:spPr>
          <a:xfrm>
            <a:off x="1988287" y="2185937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00B9C3-DCDB-4D65-8C0C-907C7FE2D43F}"/>
              </a:ext>
            </a:extLst>
          </p:cNvPr>
          <p:cNvSpPr/>
          <p:nvPr/>
        </p:nvSpPr>
        <p:spPr>
          <a:xfrm>
            <a:off x="4208989" y="1595121"/>
            <a:ext cx="1301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A21A82-411B-4B00-9375-F4F43E62BEBA}"/>
              </a:ext>
            </a:extLst>
          </p:cNvPr>
          <p:cNvSpPr/>
          <p:nvPr/>
        </p:nvSpPr>
        <p:spPr>
          <a:xfrm>
            <a:off x="6681054" y="1595121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240788-0F24-4648-8CFB-1857874F4CC1}"/>
              </a:ext>
            </a:extLst>
          </p:cNvPr>
          <p:cNvSpPr/>
          <p:nvPr/>
        </p:nvSpPr>
        <p:spPr>
          <a:xfrm>
            <a:off x="8518971" y="2185937"/>
            <a:ext cx="1313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CD7440-B5D5-470D-90BD-5D09C8D0039D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V="1">
            <a:off x="4649581" y="2728839"/>
            <a:ext cx="1656808" cy="123603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E7680F2-291D-4C99-9824-75FAFBF44CE6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rot="5400000" flipH="1" flipV="1">
            <a:off x="5894028" y="2720423"/>
            <a:ext cx="1656808" cy="12528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900A5AA4-F410-4ACA-BA99-993AF8B0E66E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7102784" y="2102483"/>
            <a:ext cx="1065992" cy="30795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831EA6A-87E6-4172-9654-940F972BE22E}"/>
              </a:ext>
            </a:extLst>
          </p:cNvPr>
          <p:cNvSpPr/>
          <p:nvPr/>
        </p:nvSpPr>
        <p:spPr>
          <a:xfrm>
            <a:off x="6501677" y="1299714"/>
            <a:ext cx="1694377" cy="1411779"/>
          </a:xfrm>
          <a:prstGeom prst="ellipse">
            <a:avLst/>
          </a:prstGeom>
          <a:noFill/>
          <a:ln w="57150"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EF161595-3C65-4392-B0C5-7F373EC12AC7}"/>
              </a:ext>
            </a:extLst>
          </p:cNvPr>
          <p:cNvCxnSpPr>
            <a:cxnSpLocks/>
            <a:stCxn id="2" idx="0"/>
            <a:endCxn id="11266" idx="1"/>
          </p:cNvCxnSpPr>
          <p:nvPr/>
        </p:nvCxnSpPr>
        <p:spPr>
          <a:xfrm rot="5400000" flipH="1" flipV="1">
            <a:off x="7919845" y="355695"/>
            <a:ext cx="373040" cy="1514999"/>
          </a:xfrm>
          <a:prstGeom prst="curvedConnector2">
            <a:avLst/>
          </a:prstGeom>
          <a:ln w="5715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4EE9AF88-D9E2-495B-84B9-7430D322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865" y="0"/>
            <a:ext cx="1853348" cy="18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BBAB70-D5DA-45C1-BC45-90782B977C66}"/>
              </a:ext>
            </a:extLst>
          </p:cNvPr>
          <p:cNvSpPr/>
          <p:nvPr/>
        </p:nvSpPr>
        <p:spPr>
          <a:xfrm>
            <a:off x="10755039" y="488258"/>
            <a:ext cx="1300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코어</a:t>
            </a:r>
          </a:p>
        </p:txBody>
      </p:sp>
    </p:spTree>
    <p:extLst>
      <p:ext uri="{BB962C8B-B14F-4D97-AF65-F5344CB8AC3E}">
        <p14:creationId xmlns:p14="http://schemas.microsoft.com/office/powerpoint/2010/main" val="39802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</a:t>
            </a:r>
          </a:p>
        </p:txBody>
      </p:sp>
    </p:spTree>
    <p:extLst>
      <p:ext uri="{BB962C8B-B14F-4D97-AF65-F5344CB8AC3E}">
        <p14:creationId xmlns:p14="http://schemas.microsoft.com/office/powerpoint/2010/main" val="54076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126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4EE9AF88-D9E2-495B-84B9-7430D322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1736754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pu Basic Miscellany Lineal icon">
            <a:extLst>
              <a:ext uri="{FF2B5EF4-FFF2-40B4-BE49-F238E27FC236}">
                <a16:creationId xmlns:a16="http://schemas.microsoft.com/office/drawing/2014/main" id="{AE117DAA-E5F3-40E3-906E-D5061D2B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40" y="27978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93170210-9B0C-415C-A3E7-8E18DE4F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3205673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E0309014-53E7-4080-A480-E02E4981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4674592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AFC24E1-B0C3-495B-9BA4-24646AE2D618}"/>
              </a:ext>
            </a:extLst>
          </p:cNvPr>
          <p:cNvCxnSpPr>
            <a:stCxn id="25" idx="3"/>
            <a:endCxn id="11266" idx="1"/>
          </p:cNvCxnSpPr>
          <p:nvPr/>
        </p:nvCxnSpPr>
        <p:spPr>
          <a:xfrm flipV="1">
            <a:off x="4051140" y="2548153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98A74729-ACD5-46CB-9140-4EE915DF784B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051140" y="4017072"/>
            <a:ext cx="541667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FE0B629E-1933-40E1-B376-AAB662CCD60D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4051140" y="4017072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DBE4EF1-A08A-4023-A798-F87FD8B459DE}"/>
              </a:ext>
            </a:extLst>
          </p:cNvPr>
          <p:cNvSpPr/>
          <p:nvPr/>
        </p:nvSpPr>
        <p:spPr>
          <a:xfrm>
            <a:off x="7527405" y="1934624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B1F111-3F5D-4F3A-A3E2-92F9B063F629}"/>
              </a:ext>
            </a:extLst>
          </p:cNvPr>
          <p:cNvSpPr/>
          <p:nvPr/>
        </p:nvSpPr>
        <p:spPr>
          <a:xfrm>
            <a:off x="7527404" y="3403543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D18C4BB-ABE1-45FF-9C3D-FADE62C4A0F9}"/>
              </a:ext>
            </a:extLst>
          </p:cNvPr>
          <p:cNvSpPr/>
          <p:nvPr/>
        </p:nvSpPr>
        <p:spPr>
          <a:xfrm>
            <a:off x="7527403" y="4872462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09595D-5C81-4063-8CE5-73F55C628F58}"/>
              </a:ext>
            </a:extLst>
          </p:cNvPr>
          <p:cNvCxnSpPr>
            <a:cxnSpLocks/>
            <a:stCxn id="11266" idx="3"/>
            <a:endCxn id="33" idx="2"/>
          </p:cNvCxnSpPr>
          <p:nvPr/>
        </p:nvCxnSpPr>
        <p:spPr>
          <a:xfrm>
            <a:off x="6215605" y="2548153"/>
            <a:ext cx="13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997BB1-F225-4703-BFA8-3823FE24B992}"/>
              </a:ext>
            </a:extLst>
          </p:cNvPr>
          <p:cNvCxnSpPr>
            <a:stCxn id="26" idx="3"/>
            <a:endCxn id="34" idx="2"/>
          </p:cNvCxnSpPr>
          <p:nvPr/>
        </p:nvCxnSpPr>
        <p:spPr>
          <a:xfrm>
            <a:off x="6215605" y="4017072"/>
            <a:ext cx="1311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70F96BF-5788-42C4-B8DC-C1394FA97897}"/>
              </a:ext>
            </a:extLst>
          </p:cNvPr>
          <p:cNvCxnSpPr>
            <a:stCxn id="27" idx="3"/>
            <a:endCxn id="35" idx="2"/>
          </p:cNvCxnSpPr>
          <p:nvPr/>
        </p:nvCxnSpPr>
        <p:spPr>
          <a:xfrm>
            <a:off x="6215605" y="5485991"/>
            <a:ext cx="131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D7D392E-CA87-465B-84F2-85CB0A58EF5A}"/>
              </a:ext>
            </a:extLst>
          </p:cNvPr>
          <p:cNvSpPr txBox="1"/>
          <p:nvPr/>
        </p:nvSpPr>
        <p:spPr>
          <a:xfrm>
            <a:off x="8924080" y="2317319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7A8FBB-49CD-41AE-95F2-C80E1475B8D6}"/>
              </a:ext>
            </a:extLst>
          </p:cNvPr>
          <p:cNvSpPr txBox="1"/>
          <p:nvPr/>
        </p:nvSpPr>
        <p:spPr>
          <a:xfrm>
            <a:off x="8924080" y="3786238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5B106-FECF-445A-ADAA-155564194772}"/>
              </a:ext>
            </a:extLst>
          </p:cNvPr>
          <p:cNvSpPr txBox="1"/>
          <p:nvPr/>
        </p:nvSpPr>
        <p:spPr>
          <a:xfrm>
            <a:off x="8924080" y="5255157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85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EB6428-A8DF-4EE2-97CA-07AECD008ACE}"/>
              </a:ext>
            </a:extLst>
          </p:cNvPr>
          <p:cNvSpPr/>
          <p:nvPr/>
        </p:nvSpPr>
        <p:spPr>
          <a:xfrm>
            <a:off x="7660295" y="2825874"/>
            <a:ext cx="2936109" cy="2936109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02CD04-014D-4539-BCC1-B15F23184987}"/>
              </a:ext>
            </a:extLst>
          </p:cNvPr>
          <p:cNvSpPr/>
          <p:nvPr/>
        </p:nvSpPr>
        <p:spPr>
          <a:xfrm>
            <a:off x="1595596" y="2825873"/>
            <a:ext cx="2936109" cy="2936109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0B975-8876-451D-BD3F-60C9B2EAF465}"/>
              </a:ext>
            </a:extLst>
          </p:cNvPr>
          <p:cNvSpPr txBox="1"/>
          <p:nvPr/>
        </p:nvSpPr>
        <p:spPr>
          <a:xfrm>
            <a:off x="4909594" y="3739929"/>
            <a:ext cx="2372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28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EB6428-A8DF-4EE2-97CA-07AECD008ACE}"/>
              </a:ext>
            </a:extLst>
          </p:cNvPr>
          <p:cNvSpPr/>
          <p:nvPr/>
        </p:nvSpPr>
        <p:spPr>
          <a:xfrm>
            <a:off x="758802" y="2950173"/>
            <a:ext cx="2568742" cy="2568742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349C-BB2D-4D97-B786-15CC6090885A}"/>
              </a:ext>
            </a:extLst>
          </p:cNvPr>
          <p:cNvSpPr txBox="1"/>
          <p:nvPr/>
        </p:nvSpPr>
        <p:spPr>
          <a:xfrm>
            <a:off x="3619893" y="3611892"/>
            <a:ext cx="1713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끝</a:t>
            </a:r>
            <a:r>
              <a:rPr lang="en-US" altLang="ko-KR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8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846D79-CBA1-4B64-A9C1-16EE09C4B1DF}"/>
              </a:ext>
            </a:extLst>
          </p:cNvPr>
          <p:cNvCxnSpPr/>
          <p:nvPr/>
        </p:nvCxnSpPr>
        <p:spPr>
          <a:xfrm>
            <a:off x="5251048" y="4199820"/>
            <a:ext cx="14352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B506DEC-F372-4242-80D6-5448A58A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37"/>
          <a:stretch/>
        </p:blipFill>
        <p:spPr>
          <a:xfrm>
            <a:off x="7118622" y="2369350"/>
            <a:ext cx="4768579" cy="3380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55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066CA5-2A8A-478D-A7D1-FE399CF15938}"/>
              </a:ext>
            </a:extLst>
          </p:cNvPr>
          <p:cNvGrpSpPr/>
          <p:nvPr/>
        </p:nvGrpSpPr>
        <p:grpSpPr>
          <a:xfrm>
            <a:off x="2780907" y="1828800"/>
            <a:ext cx="6485641" cy="4449452"/>
            <a:chOff x="2780907" y="1828800"/>
            <a:chExt cx="6485641" cy="444945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E770698-4B0B-498A-AF6F-F8F8D605B422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C92439-40AD-48D6-9976-1D0AB459DA30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18A3BF1-87B1-420F-97E7-6E3C834FAA4B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D912629-73A5-49DF-B3A7-5E87D2489A7A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0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2A632421-4780-4A7F-8E67-B69B21FD66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BDD813-969F-49EB-B082-61A808923B19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B584F7C-D108-4229-AAEF-89D1873E048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7D9CB62-2027-4A69-9B98-78F992ECAD1E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06C610BC-B4FA-4E10-BE40-D74740DE78F6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D35F3A4-AF02-421A-8DEC-2F5641A6C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9091B0-9E27-4178-9780-998455DC7315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9E4E1D0-777F-499C-BE9D-E923BEF3B1D0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37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1DB9CE-E73A-4C28-A7DB-B33F4336300A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2496F4C-6265-4BFD-B540-43E486774C45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6CBE06-985B-4921-A525-AE9F18714D11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73D7123-2200-4DF7-9547-C73F8B4F1C3D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F8083D80-C0AE-49BB-BA54-E6620EE3C201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32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0747855-1D75-4C01-9548-9B16F7A686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299D90-EF67-4051-9C99-E443E0F01EBC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1D4615A-27E0-4457-A6C7-C80DF338552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AD555B-F867-4940-A36E-5DCA4A067CB9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C7C1601-45E7-4DD6-91E6-EEBAD901579C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8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0D689546-EB46-4D44-8C67-4D917437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931CCF-DC6F-44DB-B96F-7EDC4D751FF1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83284F0-AA62-49F1-9946-9D6CBDA73F7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7B475D2-6AC2-49C6-8FE1-70B4C2F1C7C5}"/>
              </a:ext>
            </a:extLst>
          </p:cNvPr>
          <p:cNvCxnSpPr>
            <a:cxnSpLocks/>
            <a:stCxn id="30" idx="4"/>
            <a:endCxn id="36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pu Basic Miscellany Lineal icon">
            <a:extLst>
              <a:ext uri="{FF2B5EF4-FFF2-40B4-BE49-F238E27FC236}">
                <a16:creationId xmlns:a16="http://schemas.microsoft.com/office/drawing/2014/main" id="{3910C32F-9060-485F-B3CE-4A40D1A5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pic>
        <p:nvPicPr>
          <p:cNvPr id="18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211974A8-C319-47F2-9617-FAAC6BBD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1736754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pu Basic Miscellany Lineal icon">
            <a:extLst>
              <a:ext uri="{FF2B5EF4-FFF2-40B4-BE49-F238E27FC236}">
                <a16:creationId xmlns:a16="http://schemas.microsoft.com/office/drawing/2014/main" id="{339B2DB7-F3E0-4E15-BF74-1CA486FF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40" y="27978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DBFDF3F4-A70E-4B89-ADAF-63F2402A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3205673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3D7B6351-458E-4E16-A24C-CA04E5F7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4674592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8DCAB1B-63FF-4A11-8F17-D3DB9D460CAF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4051140" y="2548153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3BF9F577-015C-437E-9066-DAD8268D94A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051140" y="4017072"/>
            <a:ext cx="541667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2542500E-4696-43F1-8669-063A7656F22D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051140" y="4017072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8AA4EBD-31E2-4416-B88C-60926380C170}"/>
              </a:ext>
            </a:extLst>
          </p:cNvPr>
          <p:cNvSpPr/>
          <p:nvPr/>
        </p:nvSpPr>
        <p:spPr>
          <a:xfrm>
            <a:off x="7527405" y="1934624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EB4B58-EA43-49A1-B230-F5668C268A7B}"/>
              </a:ext>
            </a:extLst>
          </p:cNvPr>
          <p:cNvSpPr/>
          <p:nvPr/>
        </p:nvSpPr>
        <p:spPr>
          <a:xfrm>
            <a:off x="7527404" y="3403543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28CF069-1FEF-41F4-96BF-A3EECDB45DB3}"/>
              </a:ext>
            </a:extLst>
          </p:cNvPr>
          <p:cNvSpPr/>
          <p:nvPr/>
        </p:nvSpPr>
        <p:spPr>
          <a:xfrm>
            <a:off x="7527403" y="4872462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CD3F2F-2B85-4565-87CF-8706C9F14A19}"/>
              </a:ext>
            </a:extLst>
          </p:cNvPr>
          <p:cNvCxnSpPr>
            <a:cxnSpLocks/>
            <a:stCxn id="18" idx="3"/>
            <a:endCxn id="40" idx="2"/>
          </p:cNvCxnSpPr>
          <p:nvPr/>
        </p:nvCxnSpPr>
        <p:spPr>
          <a:xfrm>
            <a:off x="6215605" y="2548153"/>
            <a:ext cx="13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A77137-10E4-490B-BCC2-5858CCABA540}"/>
              </a:ext>
            </a:extLst>
          </p:cNvPr>
          <p:cNvCxnSpPr>
            <a:stCxn id="21" idx="3"/>
            <a:endCxn id="41" idx="2"/>
          </p:cNvCxnSpPr>
          <p:nvPr/>
        </p:nvCxnSpPr>
        <p:spPr>
          <a:xfrm>
            <a:off x="6215605" y="4017072"/>
            <a:ext cx="1311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29AEF39-368F-4153-8DA9-C3ED455260D8}"/>
              </a:ext>
            </a:extLst>
          </p:cNvPr>
          <p:cNvCxnSpPr>
            <a:stCxn id="22" idx="3"/>
            <a:endCxn id="42" idx="2"/>
          </p:cNvCxnSpPr>
          <p:nvPr/>
        </p:nvCxnSpPr>
        <p:spPr>
          <a:xfrm>
            <a:off x="6215605" y="5485991"/>
            <a:ext cx="131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6FAC0C-E28A-43A2-A347-89526C384B4D}"/>
              </a:ext>
            </a:extLst>
          </p:cNvPr>
          <p:cNvSpPr txBox="1"/>
          <p:nvPr/>
        </p:nvSpPr>
        <p:spPr>
          <a:xfrm>
            <a:off x="8924080" y="2317319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F12892-C2E3-4B11-955C-1FB2FDA30DC9}"/>
              </a:ext>
            </a:extLst>
          </p:cNvPr>
          <p:cNvSpPr txBox="1"/>
          <p:nvPr/>
        </p:nvSpPr>
        <p:spPr>
          <a:xfrm>
            <a:off x="8924080" y="3786238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FBD923-E1AF-441F-B13F-10505B8CE8E1}"/>
              </a:ext>
            </a:extLst>
          </p:cNvPr>
          <p:cNvSpPr txBox="1"/>
          <p:nvPr/>
        </p:nvSpPr>
        <p:spPr>
          <a:xfrm>
            <a:off x="8924080" y="5255157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3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3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8BAC6-F1AA-4BE0-86F1-8550DF7E8558}"/>
              </a:ext>
            </a:extLst>
          </p:cNvPr>
          <p:cNvSpPr/>
          <p:nvPr/>
        </p:nvSpPr>
        <p:spPr>
          <a:xfrm>
            <a:off x="3402260" y="3309581"/>
            <a:ext cx="555472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 </a:t>
            </a:r>
            <a:r>
              <a:rPr lang="ko-KR" altLang="en-US" sz="8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스레딩</a:t>
            </a:r>
            <a:r>
              <a:rPr lang="en-US" altLang="ko-KR" sz="8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8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4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6B1EA5-CAC9-4017-B715-BB744B82A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0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45E9DCBA-8B6E-4FF3-A2C7-DC7888A4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02" y="2816695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8987DF-EF2C-4F4B-8D99-26A4E5964C5C}"/>
              </a:ext>
            </a:extLst>
          </p:cNvPr>
          <p:cNvSpPr/>
          <p:nvPr/>
        </p:nvSpPr>
        <p:spPr>
          <a:xfrm>
            <a:off x="7411657" y="3102014"/>
            <a:ext cx="1986984" cy="196966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737D30-288E-4935-8585-B7CE4CB7D2D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5011837" y="4086847"/>
            <a:ext cx="2399820" cy="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4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8A0206-7E60-4108-B4F5-983CFD0B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71" y="1935735"/>
            <a:ext cx="5835058" cy="4582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스레드의 정의</a:t>
            </a:r>
          </a:p>
        </p:txBody>
      </p:sp>
    </p:spTree>
    <p:extLst>
      <p:ext uri="{BB962C8B-B14F-4D97-AF65-F5344CB8AC3E}">
        <p14:creationId xmlns:p14="http://schemas.microsoft.com/office/powerpoint/2010/main" val="87264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45E9DCBA-8B6E-4FF3-A2C7-DC7888A4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57" y="2743373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8987DF-EF2C-4F4B-8D99-26A4E5964C5C}"/>
              </a:ext>
            </a:extLst>
          </p:cNvPr>
          <p:cNvSpPr/>
          <p:nvPr/>
        </p:nvSpPr>
        <p:spPr>
          <a:xfrm>
            <a:off x="4888375" y="3028692"/>
            <a:ext cx="1986984" cy="196966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737D30-288E-4935-8585-B7CE4CB7D2D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3889092" y="4013525"/>
            <a:ext cx="999283" cy="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45A1AD-5F7B-47C0-AC5B-C9E8565C03D6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875359" y="2268554"/>
            <a:ext cx="2424900" cy="1744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E44A0EE7-A29F-4D42-9D97-5933C8174B0E}"/>
              </a:ext>
            </a:extLst>
          </p:cNvPr>
          <p:cNvSpPr/>
          <p:nvPr/>
        </p:nvSpPr>
        <p:spPr>
          <a:xfrm>
            <a:off x="9300259" y="1508415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6364334-E005-4F40-BE53-F67D6E705BF3}"/>
              </a:ext>
            </a:extLst>
          </p:cNvPr>
          <p:cNvSpPr/>
          <p:nvPr/>
        </p:nvSpPr>
        <p:spPr>
          <a:xfrm>
            <a:off x="9300259" y="3253386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F896DC-C6F3-45BB-88D4-62F4756F450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6875359" y="4013525"/>
            <a:ext cx="24249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D3401E7-343E-44CE-A441-A7A3A37A15E4}"/>
              </a:ext>
            </a:extLst>
          </p:cNvPr>
          <p:cNvSpPr/>
          <p:nvPr/>
        </p:nvSpPr>
        <p:spPr>
          <a:xfrm>
            <a:off x="9300259" y="4998358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D0D0F58-26D5-4866-9148-12D79CFB4B25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6875359" y="4013525"/>
            <a:ext cx="2424900" cy="1744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9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</a:t>
            </a:r>
            <a:endParaRPr lang="en-US" altLang="ko-KR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06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)</a:t>
            </a:r>
            <a:endParaRPr lang="ko-KR" altLang="en-US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B461C5-F874-4B77-A956-8557078DFFFC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FB0A8-726B-41C0-8AEA-A587A315EEFA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45724-0D43-4FA0-A6AA-D3D712E77271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83A346E-2538-43AB-B95F-AFD0AD489E93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3D51F55-5975-4293-AE32-6F1331E134E4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BF9BEF7C-C902-4201-9479-D0527495D9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005DB6-24FE-4410-A284-393C42A68C48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6276A89-B1D4-4C56-AF59-7F0C8F3EA1C9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3F13210-BB37-4177-A016-34A46DCAB156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5965671-0EDF-49F3-8CEC-D9C392DAA7BC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1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B0240C-9C39-42D3-9E3C-90CF80AD28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7AC7D2-28E9-43BB-82C1-E7AF31771D59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B7A8996-B695-494E-9B5B-1CD55ADD0167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8F3D4E9-DD8E-4506-AC1E-ACB8FB12ACEB}"/>
              </a:ext>
            </a:extLst>
          </p:cNvPr>
          <p:cNvCxnSpPr>
            <a:cxnSpLocks/>
            <a:stCxn id="23" idx="4"/>
            <a:endCxn id="29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pu Basic Miscellany Lineal icon">
            <a:extLst>
              <a:ext uri="{FF2B5EF4-FFF2-40B4-BE49-F238E27FC236}">
                <a16:creationId xmlns:a16="http://schemas.microsoft.com/office/drawing/2014/main" id="{40C0071D-09B4-4840-907C-7C1EF7DC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48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)</a:t>
            </a:r>
            <a:endParaRPr lang="ko-KR" altLang="en-US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4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4437529" y="1635427"/>
            <a:ext cx="165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25C44-9E4D-45A7-B2BB-8358170DCEF7}"/>
              </a:ext>
            </a:extLst>
          </p:cNvPr>
          <p:cNvSpPr txBox="1"/>
          <p:nvPr/>
        </p:nvSpPr>
        <p:spPr>
          <a:xfrm>
            <a:off x="5997388" y="4253121"/>
            <a:ext cx="165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759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&amp; Process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&amp; Process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631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CE16FB-26F9-4306-B335-3DAABF05DC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8AEC0-5CEF-411A-B67B-16769D1E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6" y="1046610"/>
            <a:ext cx="3517050" cy="37875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A13A7D-6D6A-4529-A56E-3C0936F61BEA}"/>
              </a:ext>
            </a:extLst>
          </p:cNvPr>
          <p:cNvSpPr/>
          <p:nvPr/>
        </p:nvSpPr>
        <p:spPr>
          <a:xfrm>
            <a:off x="5161481" y="4372537"/>
            <a:ext cx="1869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54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CE16FB-26F9-4306-B335-3DAABF05DC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8AEC0-5CEF-411A-B67B-16769D1E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6" y="1046610"/>
            <a:ext cx="3517050" cy="37875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A13A7D-6D6A-4529-A56E-3C0936F61BEA}"/>
              </a:ext>
            </a:extLst>
          </p:cNvPr>
          <p:cNvSpPr/>
          <p:nvPr/>
        </p:nvSpPr>
        <p:spPr>
          <a:xfrm>
            <a:off x="5161481" y="4372537"/>
            <a:ext cx="1869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C3000-7B90-4EA7-8AC6-A1AFD4B8FF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90CAC0-457C-4BAD-BA93-545F59A2CC5E}"/>
              </a:ext>
            </a:extLst>
          </p:cNvPr>
          <p:cNvSpPr/>
          <p:nvPr/>
        </p:nvSpPr>
        <p:spPr>
          <a:xfrm>
            <a:off x="1340275" y="2940406"/>
            <a:ext cx="951145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컨텍스트 스위칭 오버헤드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Context Switching Overhead )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913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PCB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902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81A0D-DFE4-4758-9352-769C7433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1" y="1706880"/>
            <a:ext cx="5093161" cy="4368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B09202-40D7-4B8C-9915-7329426D311C}"/>
              </a:ext>
            </a:extLst>
          </p:cNvPr>
          <p:cNvSpPr/>
          <p:nvPr/>
        </p:nvSpPr>
        <p:spPr>
          <a:xfrm>
            <a:off x="1291786" y="3429000"/>
            <a:ext cx="37224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구조체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F7A97E-0368-4E6C-A641-CDBC350F9DA0}"/>
              </a:ext>
            </a:extLst>
          </p:cNvPr>
          <p:cNvSpPr/>
          <p:nvPr/>
        </p:nvSpPr>
        <p:spPr>
          <a:xfrm>
            <a:off x="6428275" y="878803"/>
            <a:ext cx="42160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 Data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9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스레드의 정의</a:t>
            </a:r>
          </a:p>
        </p:txBody>
      </p:sp>
      <p:pic>
        <p:nvPicPr>
          <p:cNvPr id="2050" name="Picture 2" descr="https://velog.velcdn.com/images/sehoon/post/b6f1ff6d-0c5a-414d-be68-34b10c070a36/image.png">
            <a:extLst>
              <a:ext uri="{FF2B5EF4-FFF2-40B4-BE49-F238E27FC236}">
                <a16:creationId xmlns:a16="http://schemas.microsoft.com/office/drawing/2014/main" id="{5D788CF3-DF99-4FC1-8DA2-9C97CA48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1" y="3271397"/>
            <a:ext cx="5133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elog.velcdn.com/images/sehoon/post/26e4a535-0cf1-4d1f-9e37-7e6d769e72f7/image.png">
            <a:extLst>
              <a:ext uri="{FF2B5EF4-FFF2-40B4-BE49-F238E27FC236}">
                <a16:creationId xmlns:a16="http://schemas.microsoft.com/office/drawing/2014/main" id="{ADCD9068-7321-4451-B744-A390B080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00" y="235965"/>
            <a:ext cx="5133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velog.velcdn.com/images/sehoon/post/f28301b9-96af-48c0-8501-79fdc0e0795e/image.png">
            <a:extLst>
              <a:ext uri="{FF2B5EF4-FFF2-40B4-BE49-F238E27FC236}">
                <a16:creationId xmlns:a16="http://schemas.microsoft.com/office/drawing/2014/main" id="{4792B921-4E48-4C29-9B71-155FADA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02" y="2829319"/>
            <a:ext cx="3762080" cy="376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97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146" name="Picture 2" descr="https://velog.velcdn.com/images/sehoon/post/e189be46-1fe5-49aa-b0b1-55a23da7e3e4/image.png">
            <a:extLst>
              <a:ext uri="{FF2B5EF4-FFF2-40B4-BE49-F238E27FC236}">
                <a16:creationId xmlns:a16="http://schemas.microsoft.com/office/drawing/2014/main" id="{0C9B939D-869A-4CBB-A1FC-06C4D2F2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03" y="949923"/>
            <a:ext cx="46386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1216195" y="3327400"/>
            <a:ext cx="28841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3119712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4746062" y="343450"/>
            <a:ext cx="65823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 ID (PID)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프로세스를 식별하기 위한 고유 번호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 State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 상태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대기중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 와 같은 상태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 Counter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계수기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프로세스에 대해 실행될 다음 명령의 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CPU Register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상태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정도 등을 저장하는 레지스터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Memory Management Information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관리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할당된 자원에 대한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9F338E-6366-48C1-80AD-973D51F58085}"/>
              </a:ext>
            </a:extLst>
          </p:cNvPr>
          <p:cNvSpPr/>
          <p:nvPr/>
        </p:nvSpPr>
        <p:spPr>
          <a:xfrm>
            <a:off x="1236810" y="3205480"/>
            <a:ext cx="20521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이정도만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알고있자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603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TCB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Control Block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89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81A0D-DFE4-4758-9352-769C7433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1" y="1706880"/>
            <a:ext cx="5093161" cy="4368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B09202-40D7-4B8C-9915-7329426D311C}"/>
              </a:ext>
            </a:extLst>
          </p:cNvPr>
          <p:cNvSpPr/>
          <p:nvPr/>
        </p:nvSpPr>
        <p:spPr>
          <a:xfrm>
            <a:off x="1291786" y="3429000"/>
            <a:ext cx="37224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구조체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F7A97E-0368-4E6C-A641-CDBC350F9DA0}"/>
              </a:ext>
            </a:extLst>
          </p:cNvPr>
          <p:cNvSpPr/>
          <p:nvPr/>
        </p:nvSpPr>
        <p:spPr>
          <a:xfrm>
            <a:off x="6428275" y="878803"/>
            <a:ext cx="3953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Data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33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velog.velcdn.com/images/sehoon/post/45ec6210-32dc-42c7-9300-70e88393e112/image.png">
            <a:extLst>
              <a:ext uri="{FF2B5EF4-FFF2-40B4-BE49-F238E27FC236}">
                <a16:creationId xmlns:a16="http://schemas.microsoft.com/office/drawing/2014/main" id="{9BA3E0B5-4EF2-426D-9590-E635CA5D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03" y="949923"/>
            <a:ext cx="46386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1216195" y="3327400"/>
            <a:ext cx="26212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590636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436880" y="2351425"/>
            <a:ext cx="585081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ID (TID)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스레드를 식별하기 위한 고유 번호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State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상태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 와 같은 상태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 Counter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계수기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실행될 명령의 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B674E-8C4D-4DDC-A17B-5E5CF42ADCA2}"/>
              </a:ext>
            </a:extLst>
          </p:cNvPr>
          <p:cNvSpPr/>
          <p:nvPr/>
        </p:nvSpPr>
        <p:spPr>
          <a:xfrm>
            <a:off x="5027611" y="421025"/>
            <a:ext cx="68248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Register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Information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상태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정도 등을 저장하는 레지스터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 Pointer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고유 스택 메모리 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스레드는 같은 프로세스의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Code, Data, Heap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영역을 공유하지만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영역은 고유한 영역을 보유하고 있다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PCB Pointer</a:t>
            </a:r>
          </a:p>
          <a:p>
            <a:pPr marL="914400" lvl="1" indent="-4572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스레드가 작동중인 프로세스 정보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PCB 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908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417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7165040" y="136205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Restore</a:t>
            </a:r>
            <a:endParaRPr lang="ko-KR" altLang="en-US" sz="28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 Block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C2DFE-5E66-4F25-B9C3-BB4BD4851443}"/>
              </a:ext>
            </a:extLst>
          </p:cNvPr>
          <p:cNvSpPr txBox="1"/>
          <p:nvPr/>
        </p:nvSpPr>
        <p:spPr>
          <a:xfrm>
            <a:off x="3738281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 Block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C5B1B-D08F-4C79-A2E7-0B51EDC1AA42}"/>
              </a:ext>
            </a:extLst>
          </p:cNvPr>
          <p:cNvSpPr txBox="1"/>
          <p:nvPr/>
        </p:nvSpPr>
        <p:spPr>
          <a:xfrm>
            <a:off x="8987116" y="398869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Save</a:t>
            </a:r>
            <a:endParaRPr lang="ko-KR" altLang="en-US" sz="28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118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661540" y="3429000"/>
            <a:ext cx="370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Restore</a:t>
            </a:r>
          </a:p>
          <a:p>
            <a:pPr algn="ctr"/>
            <a:r>
              <a:rPr lang="en-US" altLang="ko-KR" sz="3600" dirty="0" err="1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Cotext</a:t>
            </a:r>
            <a:r>
              <a:rPr lang="en-US" altLang="ko-KR" sz="36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Save</a:t>
            </a:r>
            <a:endParaRPr lang="ko-KR" altLang="en-US" sz="36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D8DC6-FF41-4D30-8DE7-5764518BB00B}"/>
              </a:ext>
            </a:extLst>
          </p:cNvPr>
          <p:cNvSpPr txBox="1"/>
          <p:nvPr/>
        </p:nvSpPr>
        <p:spPr>
          <a:xfrm>
            <a:off x="417130" y="2505670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이때 드는 비용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ECB8D7-C454-40A8-BAB5-E05223B20EFC}"/>
              </a:ext>
            </a:extLst>
          </p:cNvPr>
          <p:cNvCxnSpPr>
            <a:cxnSpLocks/>
          </p:cNvCxnSpPr>
          <p:nvPr/>
        </p:nvCxnSpPr>
        <p:spPr>
          <a:xfrm>
            <a:off x="4907280" y="3860800"/>
            <a:ext cx="25196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A431B-9DC2-4D6C-86B0-F7FD7066B3F0}"/>
              </a:ext>
            </a:extLst>
          </p:cNvPr>
          <p:cNvSpPr txBox="1"/>
          <p:nvPr/>
        </p:nvSpPr>
        <p:spPr>
          <a:xfrm>
            <a:off x="7965440" y="3428999"/>
            <a:ext cx="3809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Switching Overhead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972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4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E15FE1-5BDE-4B7B-B987-1692557B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7" t="17337" r="15678" b="17013"/>
          <a:stretch/>
        </p:blipFill>
        <p:spPr>
          <a:xfrm>
            <a:off x="1206631" y="3230634"/>
            <a:ext cx="1593131" cy="1913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4C91D5-7D3C-4E37-9A7F-61494811339B}"/>
              </a:ext>
            </a:extLst>
          </p:cNvPr>
          <p:cNvSpPr txBox="1"/>
          <p:nvPr/>
        </p:nvSpPr>
        <p:spPr>
          <a:xfrm>
            <a:off x="1379458" y="2262419"/>
            <a:ext cx="284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  <a:ea typeface="배달의민족 주아" panose="02020603020101020101" pitchFamily="18" charset="-127"/>
              </a:rPr>
              <a:t>↓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더블 클릭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838F1C-2038-4B42-8373-2A80F2A05BAC}"/>
              </a:ext>
            </a:extLst>
          </p:cNvPr>
          <p:cNvCxnSpPr>
            <a:cxnSpLocks/>
          </p:cNvCxnSpPr>
          <p:nvPr/>
        </p:nvCxnSpPr>
        <p:spPr>
          <a:xfrm>
            <a:off x="4128941" y="4133990"/>
            <a:ext cx="25609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indows, os, logo Icon in Operating System - Flat">
            <a:extLst>
              <a:ext uri="{FF2B5EF4-FFF2-40B4-BE49-F238E27FC236}">
                <a16:creationId xmlns:a16="http://schemas.microsoft.com/office/drawing/2014/main" id="{157B7D74-CB72-47F5-9932-A7053F63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18" y="2922298"/>
            <a:ext cx="2530311" cy="25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F33622AE-5182-435D-9838-93DC2575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90" y="1593911"/>
            <a:ext cx="1658327" cy="16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9BEF4B2B-25B5-40A4-A839-8D46FBF35877}"/>
              </a:ext>
            </a:extLst>
          </p:cNvPr>
          <p:cNvCxnSpPr>
            <a:cxnSpLocks/>
            <a:stCxn id="5124" idx="3"/>
          </p:cNvCxnSpPr>
          <p:nvPr/>
        </p:nvCxnSpPr>
        <p:spPr>
          <a:xfrm>
            <a:off x="8348217" y="2423075"/>
            <a:ext cx="1992989" cy="554004"/>
          </a:xfrm>
          <a:prstGeom prst="curvedConnector3">
            <a:avLst>
              <a:gd name="adj1" fmla="val 973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53CB91-58EA-49DE-AFD1-597C7C27139B}"/>
              </a:ext>
            </a:extLst>
          </p:cNvPr>
          <p:cNvSpPr txBox="1"/>
          <p:nvPr/>
        </p:nvSpPr>
        <p:spPr>
          <a:xfrm>
            <a:off x="6689891" y="1131331"/>
            <a:ext cx="165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2964779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177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6A9B89-9E1E-4855-B6A8-4107A577D7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10BFD-053C-47DA-BDC1-76335410AC0B}"/>
              </a:ext>
            </a:extLst>
          </p:cNvPr>
          <p:cNvSpPr/>
          <p:nvPr/>
        </p:nvSpPr>
        <p:spPr>
          <a:xfrm>
            <a:off x="2928305" y="3123969"/>
            <a:ext cx="633538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당연히 얘가 더 비쌈</a:t>
            </a:r>
          </a:p>
        </p:txBody>
      </p:sp>
    </p:spTree>
    <p:extLst>
      <p:ext uri="{BB962C8B-B14F-4D97-AF65-F5344CB8AC3E}">
        <p14:creationId xmlns:p14="http://schemas.microsoft.com/office/powerpoint/2010/main" val="2292534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9EB57A-8F65-4A9D-8DA6-617D9910C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71065-B689-4410-A8B0-7B2B1C50442F}"/>
              </a:ext>
            </a:extLst>
          </p:cNvPr>
          <p:cNvSpPr/>
          <p:nvPr/>
        </p:nvSpPr>
        <p:spPr>
          <a:xfrm>
            <a:off x="1878338" y="2646916"/>
            <a:ext cx="843532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그렇다고 </a:t>
            </a:r>
            <a:endParaRPr lang="en-US" altLang="ko-KR" sz="6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얘는 막 써도 된다</a:t>
            </a:r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아님</a:t>
            </a:r>
          </a:p>
        </p:txBody>
      </p:sp>
    </p:spTree>
    <p:extLst>
      <p:ext uri="{BB962C8B-B14F-4D97-AF65-F5344CB8AC3E}">
        <p14:creationId xmlns:p14="http://schemas.microsoft.com/office/powerpoint/2010/main" val="873149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주의점</a:t>
            </a:r>
          </a:p>
        </p:txBody>
      </p:sp>
    </p:spTree>
    <p:extLst>
      <p:ext uri="{BB962C8B-B14F-4D97-AF65-F5344CB8AC3E}">
        <p14:creationId xmlns:p14="http://schemas.microsoft.com/office/powerpoint/2010/main" val="2820502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13314" name="Picture 2" descr="Desktop Computer Icon transparent PNG - StickPNG">
            <a:extLst>
              <a:ext uri="{FF2B5EF4-FFF2-40B4-BE49-F238E27FC236}">
                <a16:creationId xmlns:a16="http://schemas.microsoft.com/office/drawing/2014/main" id="{85EB87CA-94AE-4502-981E-25354B31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1981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C304BA-8452-4C2F-8FF2-2AC75500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0043"/>
            <a:ext cx="2641600" cy="2641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D2D0D3-C9E9-4AA7-92F8-F859F026435B}"/>
              </a:ext>
            </a:extLst>
          </p:cNvPr>
          <p:cNvSpPr/>
          <p:nvPr/>
        </p:nvSpPr>
        <p:spPr>
          <a:xfrm>
            <a:off x="7577508" y="3081643"/>
            <a:ext cx="34885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Quad-Core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1E0A6D0C-DD7C-4E08-BB89-6395980C83B7}"/>
              </a:ext>
            </a:extLst>
          </p:cNvPr>
          <p:cNvCxnSpPr>
            <a:cxnSpLocks/>
            <a:stCxn id="5" idx="1"/>
            <a:endCxn id="13314" idx="3"/>
          </p:cNvCxnSpPr>
          <p:nvPr/>
        </p:nvCxnSpPr>
        <p:spPr>
          <a:xfrm rot="10800000" flipV="1">
            <a:off x="6263640" y="1760842"/>
            <a:ext cx="1737360" cy="26587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91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61036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1113541" y="5768025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개발자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243840" y="1760629"/>
            <a:ext cx="1548632" cy="910960"/>
          </a:xfrm>
          <a:prstGeom prst="wedgeRoundRectCallout">
            <a:avLst>
              <a:gd name="adj1" fmla="val 41346"/>
              <a:gd name="adj2" fmla="val 80621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</a:t>
            </a:r>
          </a:p>
        </p:txBody>
      </p:sp>
      <p:pic>
        <p:nvPicPr>
          <p:cNvPr id="12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2C18DC1C-1772-40FA-8193-B4EDCE8A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62" y="2767532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ADF8DB-5AC4-4769-A60D-68C2F1CC7689}"/>
              </a:ext>
            </a:extLst>
          </p:cNvPr>
          <p:cNvSpPr/>
          <p:nvPr/>
        </p:nvSpPr>
        <p:spPr>
          <a:xfrm>
            <a:off x="7465430" y="5453065"/>
            <a:ext cx="3629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프로그램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4551FF30-953E-48A4-BB98-B64E53B5C881}"/>
              </a:ext>
            </a:extLst>
          </p:cNvPr>
          <p:cNvSpPr/>
          <p:nvPr/>
        </p:nvSpPr>
        <p:spPr>
          <a:xfrm>
            <a:off x="9966960" y="1600200"/>
            <a:ext cx="1548632" cy="910960"/>
          </a:xfrm>
          <a:prstGeom prst="wedgeRoundRectCallout">
            <a:avLst>
              <a:gd name="adj1" fmla="val -40006"/>
              <a:gd name="adj2" fmla="val 85082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F48239A-A4EF-416C-BB52-519468FC8789}"/>
              </a:ext>
            </a:extLst>
          </p:cNvPr>
          <p:cNvCxnSpPr>
            <a:cxnSpLocks/>
          </p:cNvCxnSpPr>
          <p:nvPr/>
        </p:nvCxnSpPr>
        <p:spPr>
          <a:xfrm>
            <a:off x="4621979" y="4048759"/>
            <a:ext cx="265041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88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32" y="156048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4428634" y="5718147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개발자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6887101" y="1436431"/>
            <a:ext cx="1548632" cy="910960"/>
          </a:xfrm>
          <a:prstGeom prst="wedgeRoundRectCallout">
            <a:avLst>
              <a:gd name="adj1" fmla="val -40005"/>
              <a:gd name="adj2" fmla="val 7281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겁나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빠르겠지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855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156048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808742" y="5718147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개발자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4876800" y="1090591"/>
            <a:ext cx="6327266" cy="5062826"/>
          </a:xfrm>
          <a:prstGeom prst="wedgeRoundRectCallout">
            <a:avLst>
              <a:gd name="adj1" fmla="val -73886"/>
              <a:gd name="adj2" fmla="val -1645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프로세스에 여러 개의 스레드를 할당하면 속도가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늘어난대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스레드를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만들어버리자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스레드가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초가 걸리는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작업씩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담당하면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초가 걸리는 작업을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초안에 끝낼 수 있겠지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이론적으론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쌉가능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ㅇㅇ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2792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141824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9191248" y="554951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선한쌤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776350" y="1677322"/>
            <a:ext cx="6327266" cy="5062826"/>
          </a:xfrm>
          <a:prstGeom prst="wedgeRoundRectCallout">
            <a:avLst>
              <a:gd name="adj1" fmla="val 68704"/>
              <a:gd name="adj2" fmla="val -2387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그게 되겠냐 임마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쿼드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코어를 쓰게 되면 한번에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스레드만 실행되겠지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스레드를 한번에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개씩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번에 걸쳐 실행하게 될 거임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그렇게 되면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초라는 시간이 걸리겠지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244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141824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9191248" y="554951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선한쌤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776350" y="1677322"/>
            <a:ext cx="6327266" cy="5062826"/>
          </a:xfrm>
          <a:prstGeom prst="wedgeRoundRectCallout">
            <a:avLst>
              <a:gd name="adj1" fmla="val 68704"/>
              <a:gd name="adj2" fmla="val -2387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각 코어가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번씩 걸쳐서 스레드를 실행한다는 소리는 컨텍스트 스위칭이 각각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발생한다는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소리랑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같음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번의 스레드 컨텍스트 스위칭 오버헤드가 발생하는 거다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 되면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초라는 시간조차 기대하기 힘들 수 있어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71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4098" name="Picture 2" descr="https://velog.velcdn.com/images/sehoon/post/26e4a535-0cf1-4d1f-9e37-7e6d769e72f7/image.png">
            <a:extLst>
              <a:ext uri="{FF2B5EF4-FFF2-40B4-BE49-F238E27FC236}">
                <a16:creationId xmlns:a16="http://schemas.microsoft.com/office/drawing/2014/main" id="{78775D58-478F-4987-BB16-44D40313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6" y="2102472"/>
            <a:ext cx="6774248" cy="414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683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141824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9191248" y="554951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선한쌤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786510" y="1921162"/>
            <a:ext cx="6327266" cy="4164678"/>
          </a:xfrm>
          <a:prstGeom prst="wedgeRoundRectCallout">
            <a:avLst>
              <a:gd name="adj1" fmla="val 69989"/>
              <a:gd name="adj2" fmla="val -2536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혼자 신나서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하겠다고 아무리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설쳐대도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컨텍스트 스위칭 오버헤드를 고려하지 않으면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싱글스레드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보다도 못한 퍼포먼스를 내는 상황이 생긴다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환경을 구축할 땐 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꼭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알아두도록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976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6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A26A97-3E6B-4D5A-AE4E-CE81D3E9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62" y="1895131"/>
            <a:ext cx="4286250" cy="40481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2173BA-1AFE-4FF2-A378-189D19BF14B5}"/>
              </a:ext>
            </a:extLst>
          </p:cNvPr>
          <p:cNvGrpSpPr/>
          <p:nvPr/>
        </p:nvGrpSpPr>
        <p:grpSpPr>
          <a:xfrm>
            <a:off x="710053" y="1814314"/>
            <a:ext cx="4843568" cy="4555604"/>
            <a:chOff x="710053" y="1814314"/>
            <a:chExt cx="4843568" cy="45556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C63856-5A0A-402B-858F-2F9CD15E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53" y="1895131"/>
              <a:ext cx="4474787" cy="44747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89E563-8433-4304-B492-58713B73A4B9}"/>
                </a:ext>
              </a:extLst>
            </p:cNvPr>
            <p:cNvSpPr txBox="1"/>
            <p:nvPr/>
          </p:nvSpPr>
          <p:spPr>
            <a:xfrm rot="10800000">
              <a:off x="4876513" y="2652516"/>
              <a:ext cx="677108" cy="29788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3200" dirty="0"/>
                <a:t>Time</a:t>
              </a:r>
              <a:endParaRPr lang="ko-KR" altLang="en-US" sz="3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953906-2CBE-4F9F-B389-816573E043D7}"/>
                </a:ext>
              </a:extLst>
            </p:cNvPr>
            <p:cNvSpPr txBox="1"/>
            <p:nvPr/>
          </p:nvSpPr>
          <p:spPr>
            <a:xfrm>
              <a:off x="1561705" y="1814314"/>
              <a:ext cx="2771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Process</a:t>
              </a:r>
              <a:endParaRPr lang="ko-KR" altLang="en-US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161E29-7E47-4831-89A9-ECB1DABCF932}"/>
                </a:ext>
              </a:extLst>
            </p:cNvPr>
            <p:cNvSpPr txBox="1"/>
            <p:nvPr/>
          </p:nvSpPr>
          <p:spPr>
            <a:xfrm>
              <a:off x="2500524" y="3059668"/>
              <a:ext cx="1008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Thread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6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B4148C-B43B-4D67-9FAF-48CF3CE6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69" y="1885361"/>
            <a:ext cx="9120062" cy="4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1026" name="Picture 2" descr="계산 - 무료 과학 기술개 아이콘">
            <a:extLst>
              <a:ext uri="{FF2B5EF4-FFF2-40B4-BE49-F238E27FC236}">
                <a16:creationId xmlns:a16="http://schemas.microsoft.com/office/drawing/2014/main" id="{30E5FEA7-93EE-4A0F-96A8-0ED7F8E4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603" y="2256934"/>
            <a:ext cx="3497344" cy="34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C5A7A1E-E3EE-4DB4-9164-1AF1FB5D1066}"/>
              </a:ext>
            </a:extLst>
          </p:cNvPr>
          <p:cNvSpPr/>
          <p:nvPr/>
        </p:nvSpPr>
        <p:spPr>
          <a:xfrm>
            <a:off x="1555422" y="3345729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161BBB-C8FF-4110-86EE-7F4BD4B944AB}"/>
              </a:ext>
            </a:extLst>
          </p:cNvPr>
          <p:cNvCxnSpPr/>
          <p:nvPr/>
        </p:nvCxnSpPr>
        <p:spPr>
          <a:xfrm>
            <a:off x="4223209" y="4288410"/>
            <a:ext cx="20456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29856969-EBAD-475B-9654-313EFFE8743C}"/>
              </a:ext>
            </a:extLst>
          </p:cNvPr>
          <p:cNvSpPr/>
          <p:nvPr/>
        </p:nvSpPr>
        <p:spPr>
          <a:xfrm>
            <a:off x="4937289" y="-485677"/>
            <a:ext cx="8533614" cy="8573872"/>
          </a:xfrm>
          <a:prstGeom prst="mathMultiply">
            <a:avLst>
              <a:gd name="adj1" fmla="val 2341"/>
            </a:avLst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7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725</Words>
  <Application>Microsoft Office PowerPoint</Application>
  <PresentationFormat>와이드스크린</PresentationFormat>
  <Paragraphs>278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427</cp:revision>
  <dcterms:created xsi:type="dcterms:W3CDTF">2023-08-17T11:04:37Z</dcterms:created>
  <dcterms:modified xsi:type="dcterms:W3CDTF">2023-08-26T15:27:48Z</dcterms:modified>
</cp:coreProperties>
</file>