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20" r:id="rId15"/>
    <p:sldId id="321" r:id="rId16"/>
    <p:sldId id="322" r:id="rId17"/>
    <p:sldId id="319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41" r:id="rId33"/>
    <p:sldId id="342" r:id="rId34"/>
    <p:sldId id="343" r:id="rId35"/>
    <p:sldId id="344" r:id="rId36"/>
    <p:sldId id="345" r:id="rId37"/>
    <p:sldId id="346" r:id="rId38"/>
    <p:sldId id="337" r:id="rId39"/>
    <p:sldId id="347" r:id="rId40"/>
    <p:sldId id="348" r:id="rId41"/>
    <p:sldId id="349" r:id="rId42"/>
    <p:sldId id="338" r:id="rId43"/>
    <p:sldId id="350" r:id="rId44"/>
    <p:sldId id="351" r:id="rId45"/>
    <p:sldId id="352" r:id="rId46"/>
    <p:sldId id="339" r:id="rId47"/>
    <p:sldId id="355" r:id="rId48"/>
    <p:sldId id="356" r:id="rId49"/>
    <p:sldId id="354" r:id="rId50"/>
    <p:sldId id="353" r:id="rId51"/>
    <p:sldId id="357" r:id="rId52"/>
    <p:sldId id="358" r:id="rId53"/>
    <p:sldId id="340" r:id="rId54"/>
    <p:sldId id="359" r:id="rId55"/>
    <p:sldId id="360" r:id="rId56"/>
    <p:sldId id="361" r:id="rId57"/>
    <p:sldId id="362" r:id="rId58"/>
    <p:sldId id="363" r:id="rId59"/>
    <p:sldId id="364" r:id="rId60"/>
    <p:sldId id="365" r:id="rId6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00"/>
    <a:srgbClr val="AC00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96" autoAdjust="0"/>
  </p:normalViewPr>
  <p:slideViewPr>
    <p:cSldViewPr snapToGrid="0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8EF70-A3C6-4744-A0C7-7E69F2A4CDE1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CC404-E41A-4BC0-921C-BBFB3AB1A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6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A41B1-D8A2-48D2-A9E0-3EC2687FA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4BA40-68A7-486E-8B18-85D5A5354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AC34A-D6CF-4FAC-8861-08265B4A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011AD-2BCB-41F7-9028-C2122C66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32D6D-8322-40A3-A11F-429B107B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00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8A7D4-5849-423B-9CF5-0A8E10EF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D18B9D-88C7-4EAE-B342-357DB8A69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464B1-6A94-4901-8B49-6B34EE82C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7AA88-6784-422B-94E8-6B7729BB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61BEF-CF7D-4C01-9223-3576851D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71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172D63-D220-4146-A138-C01794C5F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80A9D0-3B70-4EF1-9132-CF6ECC4F5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BE8B5-5362-4BC5-9B99-ECF51868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B16F51-3FD1-49D3-A950-885AED22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DCA94-E671-448E-8A22-7236555D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13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C7949-47F0-4AEF-AED2-C2576C69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B2C0E2-996D-42FA-B4CE-4B0C9939B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B20755-F690-4CC7-BE71-859FB946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BDEC4-2A2B-4763-A68A-F1520DA5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7098C1-6B8D-4E3E-93D8-1AF7AE26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8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2AA96-9567-4B09-8D1F-970B1555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F996F0-6A0D-40D2-A395-D4A304CB4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275EF2-CF4A-49BB-91F1-44A46150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86EF3-FB27-41A2-A6F4-9850AA1F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042833-3B49-4B58-8590-C9645334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8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24F64-0616-4FFF-A891-EFD63EAF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2B3F0-A9E1-4151-9536-5BE7C44BA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E78752-E28C-4495-A9D6-2E607AFEA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92D057-5A6B-42B5-AA9A-9A4A4982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B625A9-A805-43DD-B665-B4C21A1A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46EA6-2589-40E3-8FC0-8C025E0C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10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48EF1-C26C-4A0A-9C47-FAB87AC3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99DB1B-E976-4D56-870C-CE30CB17D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877E0-8F60-4886-9403-8C53B5DDD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F1E593-E5C5-4234-9914-830B957AA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49FFA5-3C2C-45EA-AB8B-9ABA24F2F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D3DC54-6D8C-441E-BF25-A43D5B63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6013F6-2917-4DCA-943F-00929E07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D30F19-77FA-4385-9E43-0D5BF8B4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62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6124C-46E8-44D3-B6A4-FB13FECD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B33460-EB64-443F-8F6B-3F407AE8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301DD6-8E30-4AE6-99BB-77F51EEE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02873D-3BE8-4B1F-9290-BB07F0D2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66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576BFE-FAF5-4DFC-9C42-BC15A6DC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C71217-49EA-4374-8094-804E3CC1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631194-516B-4925-8527-D414629B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40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7ADB6-DEF5-4E3B-A512-6F3ECD1B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6BD4E-6588-41E4-8008-9A55606BA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B86B58-EC5A-4B21-94F2-2567EAD0A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7F80D-3AE1-4EF0-AC97-DBDA0DF5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3E8A81-4BF3-4B49-B464-023C4E38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4DB10F-6017-4922-809E-172996AA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2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422DB-ABA8-461C-9A24-3873DD56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BE3439-1F09-4462-85C0-4C0F46D2D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D9811B-B124-4567-BAD7-E94BCA32B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AF4C5D-359E-4FF2-B34F-1EFE6ABD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AFE05E-90BB-40FB-B6F9-7C9C3D94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89E69B-09A7-4EC2-8EB1-4FE186A4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8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586E38-60FF-42BE-93EC-EACE8567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D0A355-95AC-4C88-8729-E8B70F507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834AF-B288-4780-82DA-3CC5B06D9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41C39-2947-4515-B6CA-3C2FD3810A02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CA0EF-EC9B-4C5D-B1AF-9EA3A2686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799EC-3550-4EDB-A79A-B79461CD6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6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0621C9A-3617-4969-A536-1AADE85C8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062" y="4158747"/>
            <a:ext cx="3707876" cy="574036"/>
          </a:xfrm>
        </p:spPr>
        <p:txBody>
          <a:bodyPr anchor="ctr"/>
          <a:lstStyle/>
          <a:p>
            <a:r>
              <a:rPr lang="ko-KR" altLang="en-US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멀티스레딩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이론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B05B5-87F6-48FF-A1C5-2C55B629A5BB}"/>
              </a:ext>
            </a:extLst>
          </p:cNvPr>
          <p:cNvSpPr txBox="1"/>
          <p:nvPr/>
        </p:nvSpPr>
        <p:spPr>
          <a:xfrm>
            <a:off x="1507244" y="1437317"/>
            <a:ext cx="9177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latin typeface="태나다체 " panose="02000000000000000000" pitchFamily="2" charset="-127"/>
                <a:ea typeface="태나다체 " panose="02000000000000000000" pitchFamily="2" charset="-127"/>
              </a:rPr>
              <a:t>야매로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 서버 개발자 되는 법</a:t>
            </a:r>
            <a:endParaRPr lang="en-US" altLang="ko-KR" sz="6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3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4280400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프로세스</a:t>
            </a:r>
          </a:p>
        </p:txBody>
      </p:sp>
      <p:pic>
        <p:nvPicPr>
          <p:cNvPr id="1026" name="Picture 2" descr="계산 - 무료 과학 기술개 아이콘">
            <a:extLst>
              <a:ext uri="{FF2B5EF4-FFF2-40B4-BE49-F238E27FC236}">
                <a16:creationId xmlns:a16="http://schemas.microsoft.com/office/drawing/2014/main" id="{30E5FEA7-93EE-4A0F-96A8-0ED7F8E48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547" y="3014662"/>
            <a:ext cx="2407761" cy="24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pu Basic Miscellany Lineal icon">
            <a:extLst>
              <a:ext uri="{FF2B5EF4-FFF2-40B4-BE49-F238E27FC236}">
                <a16:creationId xmlns:a16="http://schemas.microsoft.com/office/drawing/2014/main" id="{483C3713-06DE-4952-AB82-C50EFEC6C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692" y="306611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A70F3A5-425C-4BC1-90E2-AA1923075A2B}"/>
              </a:ext>
            </a:extLst>
          </p:cNvPr>
          <p:cNvCxnSpPr/>
          <p:nvPr/>
        </p:nvCxnSpPr>
        <p:spPr>
          <a:xfrm>
            <a:off x="4941216" y="4218543"/>
            <a:ext cx="204561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166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프로세스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711D759-3D9E-4463-90F7-5D2836928C45}"/>
              </a:ext>
            </a:extLst>
          </p:cNvPr>
          <p:cNvSpPr/>
          <p:nvPr/>
        </p:nvSpPr>
        <p:spPr>
          <a:xfrm>
            <a:off x="3833566" y="1837440"/>
            <a:ext cx="4524867" cy="4524867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 ?</a:t>
            </a:r>
            <a:endParaRPr lang="ko-KR" altLang="en-US" sz="5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9575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운영체제와 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스케줄링</a:t>
            </a:r>
          </a:p>
        </p:txBody>
      </p:sp>
      <p:pic>
        <p:nvPicPr>
          <p:cNvPr id="3074" name="Picture 2" descr="https://velog.velcdn.com/images/sehoon/post/b6f1ff6d-0c5a-414d-be68-34b10c070a36/image.png">
            <a:extLst>
              <a:ext uri="{FF2B5EF4-FFF2-40B4-BE49-F238E27FC236}">
                <a16:creationId xmlns:a16="http://schemas.microsoft.com/office/drawing/2014/main" id="{24C138C4-7E72-4576-A348-10DA2360A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507" y="1998776"/>
            <a:ext cx="7112985" cy="435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17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운영체제와 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스케줄링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A8DAD17-3F4F-4B31-BD02-4487345AA58D}"/>
              </a:ext>
            </a:extLst>
          </p:cNvPr>
          <p:cNvGrpSpPr/>
          <p:nvPr/>
        </p:nvGrpSpPr>
        <p:grpSpPr>
          <a:xfrm>
            <a:off x="2780907" y="1828800"/>
            <a:ext cx="6485641" cy="4449452"/>
            <a:chOff x="2780907" y="1828800"/>
            <a:chExt cx="6485641" cy="4449452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51959EF9-B4C4-4270-A3B9-7CBDC8CBAB03}"/>
                </a:ext>
              </a:extLst>
            </p:cNvPr>
            <p:cNvSpPr/>
            <p:nvPr/>
          </p:nvSpPr>
          <p:spPr>
            <a:xfrm>
              <a:off x="2780907" y="2460396"/>
              <a:ext cx="6485641" cy="3817856"/>
            </a:xfrm>
            <a:prstGeom prst="roundRect">
              <a:avLst>
                <a:gd name="adj" fmla="val 3827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AFC4B97-0F89-430A-B280-AB13BCC6BF8B}"/>
                </a:ext>
              </a:extLst>
            </p:cNvPr>
            <p:cNvSpPr txBox="1"/>
            <p:nvPr/>
          </p:nvSpPr>
          <p:spPr>
            <a:xfrm>
              <a:off x="2780907" y="1828800"/>
              <a:ext cx="1404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운영체제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604407D-DA06-4C6B-925C-C95E2C6D2AB0}"/>
                </a:ext>
              </a:extLst>
            </p:cNvPr>
            <p:cNvGrpSpPr/>
            <p:nvPr/>
          </p:nvGrpSpPr>
          <p:grpSpPr>
            <a:xfrm>
              <a:off x="3381866" y="2795047"/>
              <a:ext cx="2294248" cy="3148553"/>
              <a:chOff x="3089635" y="2871640"/>
              <a:chExt cx="2294248" cy="314855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7589167-7066-459A-8B43-3DE250F49770}"/>
                  </a:ext>
                </a:extLst>
              </p:cNvPr>
              <p:cNvSpPr/>
              <p:nvPr/>
            </p:nvSpPr>
            <p:spPr>
              <a:xfrm>
                <a:off x="3089635" y="2871640"/>
                <a:ext cx="2191732" cy="3148553"/>
              </a:xfrm>
              <a:prstGeom prst="roundRect">
                <a:avLst>
                  <a:gd name="adj" fmla="val 8065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pic>
            <p:nvPicPr>
              <p:cNvPr id="7" name="Picture 4" descr="Application, custom, feature, program icon - Download on Iconfinder">
                <a:extLst>
                  <a:ext uri="{FF2B5EF4-FFF2-40B4-BE49-F238E27FC236}">
                    <a16:creationId xmlns:a16="http://schemas.microsoft.com/office/drawing/2014/main" id="{92617A87-1D9B-4B24-83EF-EFCF63D0D8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543" y="2890099"/>
                <a:ext cx="889261" cy="889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B0DE54-81E1-48AB-8865-46F6C8D99F16}"/>
                  </a:ext>
                </a:extLst>
              </p:cNvPr>
              <p:cNvSpPr txBox="1"/>
              <p:nvPr/>
            </p:nvSpPr>
            <p:spPr>
              <a:xfrm>
                <a:off x="3979289" y="3150063"/>
                <a:ext cx="1404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프로세스 </a:t>
                </a:r>
                <a:r>
                  <a:rPr lang="en-US" altLang="ko-KR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A</a:t>
                </a:r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33324FF-F6AB-4C5B-A874-CD22950BCCD2}"/>
                  </a:ext>
                </a:extLst>
              </p:cNvPr>
              <p:cNvSpPr/>
              <p:nvPr/>
            </p:nvSpPr>
            <p:spPr>
              <a:xfrm>
                <a:off x="3454923" y="4253979"/>
                <a:ext cx="1404594" cy="1404594"/>
              </a:xfrm>
              <a:prstGeom prst="ellipse">
                <a:avLst/>
              </a:prstGeom>
              <a:solidFill>
                <a:srgbClr val="CCCC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Thread 1</a:t>
                </a:r>
                <a:endParaRPr lang="ko-KR" altLang="en-US" sz="16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2F97238-685E-4A73-9DD7-D1A121A18267}"/>
                </a:ext>
              </a:extLst>
            </p:cNvPr>
            <p:cNvGrpSpPr/>
            <p:nvPr/>
          </p:nvGrpSpPr>
          <p:grpSpPr>
            <a:xfrm>
              <a:off x="6360344" y="2795046"/>
              <a:ext cx="2294248" cy="3148553"/>
              <a:chOff x="3089635" y="2871640"/>
              <a:chExt cx="2294248" cy="3148553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28E2F84C-1E23-4B7A-BB6B-7DD94604951D}"/>
                  </a:ext>
                </a:extLst>
              </p:cNvPr>
              <p:cNvSpPr/>
              <p:nvPr/>
            </p:nvSpPr>
            <p:spPr>
              <a:xfrm>
                <a:off x="3089635" y="2871640"/>
                <a:ext cx="2191732" cy="3148553"/>
              </a:xfrm>
              <a:prstGeom prst="roundRect">
                <a:avLst>
                  <a:gd name="adj" fmla="val 8065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pic>
            <p:nvPicPr>
              <p:cNvPr id="15" name="Picture 4" descr="Application, custom, feature, program icon - Download on Iconfinder">
                <a:extLst>
                  <a:ext uri="{FF2B5EF4-FFF2-40B4-BE49-F238E27FC236}">
                    <a16:creationId xmlns:a16="http://schemas.microsoft.com/office/drawing/2014/main" id="{31CC0402-83E8-40D5-B602-D604472545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543" y="2890099"/>
                <a:ext cx="889261" cy="889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5C71A2C-9618-4AF2-A48B-C411712D0AAD}"/>
                  </a:ext>
                </a:extLst>
              </p:cNvPr>
              <p:cNvSpPr txBox="1"/>
              <p:nvPr/>
            </p:nvSpPr>
            <p:spPr>
              <a:xfrm>
                <a:off x="3979289" y="3150063"/>
                <a:ext cx="1404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프로세스 </a:t>
                </a:r>
                <a:r>
                  <a:rPr lang="en-US" altLang="ko-KR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B</a:t>
                </a:r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C6D6FCFC-D642-4F2B-BD9F-AD99FD1DC7EE}"/>
                  </a:ext>
                </a:extLst>
              </p:cNvPr>
              <p:cNvSpPr/>
              <p:nvPr/>
            </p:nvSpPr>
            <p:spPr>
              <a:xfrm>
                <a:off x="3454923" y="4253979"/>
                <a:ext cx="1404594" cy="1404594"/>
              </a:xfrm>
              <a:prstGeom prst="ellipse">
                <a:avLst/>
              </a:prstGeom>
              <a:solidFill>
                <a:srgbClr val="CCCC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Thread 2</a:t>
                </a:r>
                <a:endParaRPr lang="ko-KR" altLang="en-US" sz="16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6162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운영체제와 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스케줄링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A8DAD17-3F4F-4B31-BD02-4487345AA58D}"/>
              </a:ext>
            </a:extLst>
          </p:cNvPr>
          <p:cNvGrpSpPr/>
          <p:nvPr/>
        </p:nvGrpSpPr>
        <p:grpSpPr>
          <a:xfrm>
            <a:off x="694933" y="1926961"/>
            <a:ext cx="4600968" cy="3156478"/>
            <a:chOff x="2780907" y="1828800"/>
            <a:chExt cx="6485641" cy="4449452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51959EF9-B4C4-4270-A3B9-7CBDC8CBAB03}"/>
                </a:ext>
              </a:extLst>
            </p:cNvPr>
            <p:cNvSpPr/>
            <p:nvPr/>
          </p:nvSpPr>
          <p:spPr>
            <a:xfrm>
              <a:off x="2780907" y="2460396"/>
              <a:ext cx="6485641" cy="3817856"/>
            </a:xfrm>
            <a:prstGeom prst="roundRect">
              <a:avLst>
                <a:gd name="adj" fmla="val 3827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AFC4B97-0F89-430A-B280-AB13BCC6BF8B}"/>
                </a:ext>
              </a:extLst>
            </p:cNvPr>
            <p:cNvSpPr txBox="1"/>
            <p:nvPr/>
          </p:nvSpPr>
          <p:spPr>
            <a:xfrm>
              <a:off x="2780907" y="1828800"/>
              <a:ext cx="1404594" cy="52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운영체제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604407D-DA06-4C6B-925C-C95E2C6D2AB0}"/>
                </a:ext>
              </a:extLst>
            </p:cNvPr>
            <p:cNvGrpSpPr/>
            <p:nvPr/>
          </p:nvGrpSpPr>
          <p:grpSpPr>
            <a:xfrm>
              <a:off x="3381866" y="2795047"/>
              <a:ext cx="2294248" cy="3148553"/>
              <a:chOff x="3089635" y="2871640"/>
              <a:chExt cx="2294248" cy="3148553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7589167-7066-459A-8B43-3DE250F49770}"/>
                  </a:ext>
                </a:extLst>
              </p:cNvPr>
              <p:cNvSpPr/>
              <p:nvPr/>
            </p:nvSpPr>
            <p:spPr>
              <a:xfrm>
                <a:off x="3089635" y="2871640"/>
                <a:ext cx="2191732" cy="3148553"/>
              </a:xfrm>
              <a:prstGeom prst="roundRect">
                <a:avLst>
                  <a:gd name="adj" fmla="val 8065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pic>
            <p:nvPicPr>
              <p:cNvPr id="7" name="Picture 4" descr="Application, custom, feature, program icon - Download on Iconfinder">
                <a:extLst>
                  <a:ext uri="{FF2B5EF4-FFF2-40B4-BE49-F238E27FC236}">
                    <a16:creationId xmlns:a16="http://schemas.microsoft.com/office/drawing/2014/main" id="{92617A87-1D9B-4B24-83EF-EFCF63D0D8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543" y="2890099"/>
                <a:ext cx="889261" cy="889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B0DE54-81E1-48AB-8865-46F6C8D99F16}"/>
                  </a:ext>
                </a:extLst>
              </p:cNvPr>
              <p:cNvSpPr txBox="1"/>
              <p:nvPr/>
            </p:nvSpPr>
            <p:spPr>
              <a:xfrm>
                <a:off x="3979289" y="3150064"/>
                <a:ext cx="1404594" cy="390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프로세스 </a:t>
                </a:r>
                <a:r>
                  <a:rPr lang="en-US" altLang="ko-KR" sz="12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A</a:t>
                </a:r>
                <a:endPara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33324FF-F6AB-4C5B-A874-CD22950BCCD2}"/>
                  </a:ext>
                </a:extLst>
              </p:cNvPr>
              <p:cNvSpPr/>
              <p:nvPr/>
            </p:nvSpPr>
            <p:spPr>
              <a:xfrm>
                <a:off x="3454923" y="4253979"/>
                <a:ext cx="1404594" cy="1404594"/>
              </a:xfrm>
              <a:prstGeom prst="ellipse">
                <a:avLst/>
              </a:prstGeom>
              <a:solidFill>
                <a:srgbClr val="CCCC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Thread 1</a:t>
                </a:r>
                <a:endParaRPr lang="ko-KR" altLang="en-US" sz="10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2F97238-685E-4A73-9DD7-D1A121A18267}"/>
                </a:ext>
              </a:extLst>
            </p:cNvPr>
            <p:cNvGrpSpPr/>
            <p:nvPr/>
          </p:nvGrpSpPr>
          <p:grpSpPr>
            <a:xfrm>
              <a:off x="6360344" y="2795046"/>
              <a:ext cx="2294248" cy="3148553"/>
              <a:chOff x="3089635" y="2871640"/>
              <a:chExt cx="2294248" cy="3148553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28E2F84C-1E23-4B7A-BB6B-7DD94604951D}"/>
                  </a:ext>
                </a:extLst>
              </p:cNvPr>
              <p:cNvSpPr/>
              <p:nvPr/>
            </p:nvSpPr>
            <p:spPr>
              <a:xfrm>
                <a:off x="3089635" y="2871640"/>
                <a:ext cx="2191732" cy="3148553"/>
              </a:xfrm>
              <a:prstGeom prst="roundRect">
                <a:avLst>
                  <a:gd name="adj" fmla="val 8065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pic>
            <p:nvPicPr>
              <p:cNvPr id="15" name="Picture 4" descr="Application, custom, feature, program icon - Download on Iconfinder">
                <a:extLst>
                  <a:ext uri="{FF2B5EF4-FFF2-40B4-BE49-F238E27FC236}">
                    <a16:creationId xmlns:a16="http://schemas.microsoft.com/office/drawing/2014/main" id="{31CC0402-83E8-40D5-B602-D604472545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543" y="2890099"/>
                <a:ext cx="889261" cy="889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5C71A2C-9618-4AF2-A48B-C411712D0AAD}"/>
                  </a:ext>
                </a:extLst>
              </p:cNvPr>
              <p:cNvSpPr txBox="1"/>
              <p:nvPr/>
            </p:nvSpPr>
            <p:spPr>
              <a:xfrm>
                <a:off x="3979289" y="3150064"/>
                <a:ext cx="1404594" cy="390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프로세스 </a:t>
                </a:r>
                <a:r>
                  <a:rPr lang="en-US" altLang="ko-KR" sz="12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B</a:t>
                </a:r>
                <a:endPara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C6D6FCFC-D642-4F2B-BD9F-AD99FD1DC7EE}"/>
                  </a:ext>
                </a:extLst>
              </p:cNvPr>
              <p:cNvSpPr/>
              <p:nvPr/>
            </p:nvSpPr>
            <p:spPr>
              <a:xfrm>
                <a:off x="3454923" y="4253979"/>
                <a:ext cx="1404594" cy="1404594"/>
              </a:xfrm>
              <a:prstGeom prst="ellipse">
                <a:avLst/>
              </a:prstGeom>
              <a:solidFill>
                <a:srgbClr val="CCCC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Thread 2</a:t>
                </a:r>
                <a:endParaRPr lang="ko-KR" altLang="en-US" sz="10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D1E70788-74DF-4005-8463-9A2C3359BC96}"/>
              </a:ext>
            </a:extLst>
          </p:cNvPr>
          <p:cNvCxnSpPr>
            <a:cxnSpLocks/>
            <a:stCxn id="17" idx="4"/>
            <a:endCxn id="18" idx="1"/>
          </p:cNvCxnSpPr>
          <p:nvPr/>
        </p:nvCxnSpPr>
        <p:spPr>
          <a:xfrm rot="5400000" flipH="1" flipV="1">
            <a:off x="5916697" y="2242511"/>
            <a:ext cx="421859" cy="4272115"/>
          </a:xfrm>
          <a:prstGeom prst="bentConnector4">
            <a:avLst>
              <a:gd name="adj1" fmla="val -284491"/>
              <a:gd name="adj2" fmla="val 5583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Cpu Basic Miscellany Lineal icon">
            <a:extLst>
              <a:ext uri="{FF2B5EF4-FFF2-40B4-BE49-F238E27FC236}">
                <a16:creationId xmlns:a16="http://schemas.microsoft.com/office/drawing/2014/main" id="{D584C6E0-D721-4E0E-80AF-FB1CC9557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685" y="294843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926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운영체제와 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스케줄링</a:t>
            </a:r>
          </a:p>
        </p:txBody>
      </p:sp>
      <p:pic>
        <p:nvPicPr>
          <p:cNvPr id="18" name="Picture 2" descr="Cpu Basic Miscellany Lineal icon">
            <a:extLst>
              <a:ext uri="{FF2B5EF4-FFF2-40B4-BE49-F238E27FC236}">
                <a16:creationId xmlns:a16="http://schemas.microsoft.com/office/drawing/2014/main" id="{D584C6E0-D721-4E0E-80AF-FB1CC9557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10" y="298653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145B89CB-ADCA-44EC-8E08-C2BF0A6C3C55}"/>
              </a:ext>
            </a:extLst>
          </p:cNvPr>
          <p:cNvSpPr/>
          <p:nvPr/>
        </p:nvSpPr>
        <p:spPr>
          <a:xfrm>
            <a:off x="5281258" y="3329046"/>
            <a:ext cx="1753386" cy="1753386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1AFB4C2-A997-4A51-BF5C-16E1DAAB4668}"/>
              </a:ext>
            </a:extLst>
          </p:cNvPr>
          <p:cNvCxnSpPr>
            <a:cxnSpLocks/>
          </p:cNvCxnSpPr>
          <p:nvPr/>
        </p:nvCxnSpPr>
        <p:spPr>
          <a:xfrm flipV="1">
            <a:off x="3858018" y="4205739"/>
            <a:ext cx="1218807" cy="32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5F7A96E-03BF-4986-9C21-5E5A5535BEEE}"/>
              </a:ext>
            </a:extLst>
          </p:cNvPr>
          <p:cNvCxnSpPr>
            <a:cxnSpLocks/>
          </p:cNvCxnSpPr>
          <p:nvPr/>
        </p:nvCxnSpPr>
        <p:spPr>
          <a:xfrm flipV="1">
            <a:off x="7439102" y="4209017"/>
            <a:ext cx="1366090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계산 - 무료 과학 기술개 아이콘">
            <a:extLst>
              <a:ext uri="{FF2B5EF4-FFF2-40B4-BE49-F238E27FC236}">
                <a16:creationId xmlns:a16="http://schemas.microsoft.com/office/drawing/2014/main" id="{B4889CE6-CFFF-46C3-B553-821021BA9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417" y="2986539"/>
            <a:ext cx="2407761" cy="24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046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운영체제와 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스케줄링</a:t>
            </a:r>
          </a:p>
        </p:txBody>
      </p:sp>
      <p:pic>
        <p:nvPicPr>
          <p:cNvPr id="18" name="Picture 2" descr="Cpu Basic Miscellany Lineal icon">
            <a:extLst>
              <a:ext uri="{FF2B5EF4-FFF2-40B4-BE49-F238E27FC236}">
                <a16:creationId xmlns:a16="http://schemas.microsoft.com/office/drawing/2014/main" id="{D584C6E0-D721-4E0E-80AF-FB1CC9557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10" y="298653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145B89CB-ADCA-44EC-8E08-C2BF0A6C3C55}"/>
              </a:ext>
            </a:extLst>
          </p:cNvPr>
          <p:cNvSpPr/>
          <p:nvPr/>
        </p:nvSpPr>
        <p:spPr>
          <a:xfrm>
            <a:off x="5281258" y="3329046"/>
            <a:ext cx="1753386" cy="1753386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1AFB4C2-A997-4A51-BF5C-16E1DAAB4668}"/>
              </a:ext>
            </a:extLst>
          </p:cNvPr>
          <p:cNvCxnSpPr>
            <a:cxnSpLocks/>
          </p:cNvCxnSpPr>
          <p:nvPr/>
        </p:nvCxnSpPr>
        <p:spPr>
          <a:xfrm flipV="1">
            <a:off x="3858018" y="4205739"/>
            <a:ext cx="1218807" cy="32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5F7A96E-03BF-4986-9C21-5E5A5535BEEE}"/>
              </a:ext>
            </a:extLst>
          </p:cNvPr>
          <p:cNvCxnSpPr>
            <a:cxnSpLocks/>
          </p:cNvCxnSpPr>
          <p:nvPr/>
        </p:nvCxnSpPr>
        <p:spPr>
          <a:xfrm flipV="1">
            <a:off x="7439102" y="4209017"/>
            <a:ext cx="1366090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계산 - 무료 과학 기술개 아이콘">
            <a:extLst>
              <a:ext uri="{FF2B5EF4-FFF2-40B4-BE49-F238E27FC236}">
                <a16:creationId xmlns:a16="http://schemas.microsoft.com/office/drawing/2014/main" id="{B4889CE6-CFFF-46C3-B553-821021BA9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417" y="2986539"/>
            <a:ext cx="2407761" cy="24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5D2352B0-2177-4882-AED1-CD340D2A3A48}"/>
              </a:ext>
            </a:extLst>
          </p:cNvPr>
          <p:cNvSpPr/>
          <p:nvPr/>
        </p:nvSpPr>
        <p:spPr>
          <a:xfrm>
            <a:off x="1501593" y="-487906"/>
            <a:ext cx="9312716" cy="9356650"/>
          </a:xfrm>
          <a:prstGeom prst="mathMultiply">
            <a:avLst>
              <a:gd name="adj1" fmla="val 2341"/>
            </a:avLst>
          </a:prstGeom>
          <a:solidFill>
            <a:srgbClr val="8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836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CPU</a:t>
            </a:r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와 </a:t>
            </a:r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CORE</a:t>
            </a:r>
            <a:endParaRPr lang="ko-KR" altLang="en-US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3DF2DDA-F0B2-4750-A1AA-7C54F3FB7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82" y="1729073"/>
            <a:ext cx="7413436" cy="49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91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CPU</a:t>
            </a:r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와 </a:t>
            </a:r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CORE</a:t>
            </a:r>
            <a:endParaRPr lang="ko-KR" altLang="en-US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6" name="Picture 2" descr="Cpu Basic Miscellany Lineal icon">
            <a:extLst>
              <a:ext uri="{FF2B5EF4-FFF2-40B4-BE49-F238E27FC236}">
                <a16:creationId xmlns:a16="http://schemas.microsoft.com/office/drawing/2014/main" id="{7F45A70C-0353-48E9-AD20-ACA699964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17525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9A45994B-6DB9-47D5-9DBC-F4A9D495D5CF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rot="16200000" flipV="1">
            <a:off x="3843053" y="1922312"/>
            <a:ext cx="1065992" cy="3439902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A0E60B-A475-4980-B79C-9058285E55B8}"/>
              </a:ext>
            </a:extLst>
          </p:cNvPr>
          <p:cNvSpPr/>
          <p:nvPr/>
        </p:nvSpPr>
        <p:spPr>
          <a:xfrm>
            <a:off x="1988287" y="2185937"/>
            <a:ext cx="13356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00B9C3-DCDB-4D65-8C0C-907C7FE2D43F}"/>
              </a:ext>
            </a:extLst>
          </p:cNvPr>
          <p:cNvSpPr/>
          <p:nvPr/>
        </p:nvSpPr>
        <p:spPr>
          <a:xfrm>
            <a:off x="4208989" y="1595121"/>
            <a:ext cx="13019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해석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A21A82-411B-4B00-9375-F4F43E62BEBA}"/>
              </a:ext>
            </a:extLst>
          </p:cNvPr>
          <p:cNvSpPr/>
          <p:nvPr/>
        </p:nvSpPr>
        <p:spPr>
          <a:xfrm>
            <a:off x="6681054" y="1595121"/>
            <a:ext cx="13356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240788-0F24-4648-8CFB-1857874F4CC1}"/>
              </a:ext>
            </a:extLst>
          </p:cNvPr>
          <p:cNvSpPr/>
          <p:nvPr/>
        </p:nvSpPr>
        <p:spPr>
          <a:xfrm>
            <a:off x="8518971" y="2185937"/>
            <a:ext cx="13131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제어</a:t>
            </a: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E2CD7440-B5D5-470D-90BD-5D09C8D0039D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rot="16200000" flipV="1">
            <a:off x="4649581" y="2728839"/>
            <a:ext cx="1656808" cy="1236031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4E7680F2-291D-4C99-9824-75FAFBF44CE6}"/>
              </a:ext>
            </a:extLst>
          </p:cNvPr>
          <p:cNvCxnSpPr>
            <a:cxnSpLocks/>
            <a:stCxn id="6" idx="0"/>
            <a:endCxn id="12" idx="2"/>
          </p:cNvCxnSpPr>
          <p:nvPr/>
        </p:nvCxnSpPr>
        <p:spPr>
          <a:xfrm rot="5400000" flipH="1" flipV="1">
            <a:off x="5894028" y="2720423"/>
            <a:ext cx="1656808" cy="1252865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900A5AA4-F410-4ACA-BA99-993AF8B0E66E}"/>
              </a:ext>
            </a:extLst>
          </p:cNvPr>
          <p:cNvCxnSpPr>
            <a:cxnSpLocks/>
            <a:stCxn id="6" idx="0"/>
            <a:endCxn id="13" idx="2"/>
          </p:cNvCxnSpPr>
          <p:nvPr/>
        </p:nvCxnSpPr>
        <p:spPr>
          <a:xfrm rot="5400000" flipH="1" flipV="1">
            <a:off x="7102784" y="2102483"/>
            <a:ext cx="1065992" cy="3079561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02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CPU</a:t>
            </a:r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와 </a:t>
            </a:r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CORE</a:t>
            </a:r>
            <a:endParaRPr lang="ko-KR" altLang="en-US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6" name="Picture 2" descr="Cpu Basic Miscellany Lineal icon">
            <a:extLst>
              <a:ext uri="{FF2B5EF4-FFF2-40B4-BE49-F238E27FC236}">
                <a16:creationId xmlns:a16="http://schemas.microsoft.com/office/drawing/2014/main" id="{7F45A70C-0353-48E9-AD20-ACA699964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17525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9A45994B-6DB9-47D5-9DBC-F4A9D495D5CF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rot="16200000" flipV="1">
            <a:off x="3843053" y="1922312"/>
            <a:ext cx="1065992" cy="3439902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A0E60B-A475-4980-B79C-9058285E55B8}"/>
              </a:ext>
            </a:extLst>
          </p:cNvPr>
          <p:cNvSpPr/>
          <p:nvPr/>
        </p:nvSpPr>
        <p:spPr>
          <a:xfrm>
            <a:off x="1988287" y="2185937"/>
            <a:ext cx="13356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00B9C3-DCDB-4D65-8C0C-907C7FE2D43F}"/>
              </a:ext>
            </a:extLst>
          </p:cNvPr>
          <p:cNvSpPr/>
          <p:nvPr/>
        </p:nvSpPr>
        <p:spPr>
          <a:xfrm>
            <a:off x="4208989" y="1595121"/>
            <a:ext cx="13019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해석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A21A82-411B-4B00-9375-F4F43E62BEBA}"/>
              </a:ext>
            </a:extLst>
          </p:cNvPr>
          <p:cNvSpPr/>
          <p:nvPr/>
        </p:nvSpPr>
        <p:spPr>
          <a:xfrm>
            <a:off x="6681054" y="1595121"/>
            <a:ext cx="13356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240788-0F24-4648-8CFB-1857874F4CC1}"/>
              </a:ext>
            </a:extLst>
          </p:cNvPr>
          <p:cNvSpPr/>
          <p:nvPr/>
        </p:nvSpPr>
        <p:spPr>
          <a:xfrm>
            <a:off x="8518971" y="2185937"/>
            <a:ext cx="13131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제어</a:t>
            </a: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E2CD7440-B5D5-470D-90BD-5D09C8D0039D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rot="16200000" flipV="1">
            <a:off x="4649581" y="2728839"/>
            <a:ext cx="1656808" cy="1236031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4E7680F2-291D-4C99-9824-75FAFBF44CE6}"/>
              </a:ext>
            </a:extLst>
          </p:cNvPr>
          <p:cNvCxnSpPr>
            <a:cxnSpLocks/>
            <a:stCxn id="6" idx="0"/>
            <a:endCxn id="12" idx="2"/>
          </p:cNvCxnSpPr>
          <p:nvPr/>
        </p:nvCxnSpPr>
        <p:spPr>
          <a:xfrm rot="5400000" flipH="1" flipV="1">
            <a:off x="5894028" y="2720423"/>
            <a:ext cx="1656808" cy="1252865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900A5AA4-F410-4ACA-BA99-993AF8B0E66E}"/>
              </a:ext>
            </a:extLst>
          </p:cNvPr>
          <p:cNvCxnSpPr>
            <a:cxnSpLocks/>
            <a:stCxn id="6" idx="0"/>
            <a:endCxn id="13" idx="2"/>
          </p:cNvCxnSpPr>
          <p:nvPr/>
        </p:nvCxnSpPr>
        <p:spPr>
          <a:xfrm rot="5400000" flipH="1" flipV="1">
            <a:off x="7102784" y="2102483"/>
            <a:ext cx="1065992" cy="3079561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F831EA6A-87E6-4172-9654-940F972BE22E}"/>
              </a:ext>
            </a:extLst>
          </p:cNvPr>
          <p:cNvSpPr/>
          <p:nvPr/>
        </p:nvSpPr>
        <p:spPr>
          <a:xfrm>
            <a:off x="6501677" y="1299714"/>
            <a:ext cx="1694377" cy="1411779"/>
          </a:xfrm>
          <a:prstGeom prst="ellipse">
            <a:avLst/>
          </a:prstGeom>
          <a:noFill/>
          <a:ln w="57150">
            <a:solidFill>
              <a:srgbClr val="8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EF161595-3C65-4392-B0C5-7F373EC12AC7}"/>
              </a:ext>
            </a:extLst>
          </p:cNvPr>
          <p:cNvCxnSpPr>
            <a:cxnSpLocks/>
            <a:stCxn id="2" idx="0"/>
            <a:endCxn id="11266" idx="1"/>
          </p:cNvCxnSpPr>
          <p:nvPr/>
        </p:nvCxnSpPr>
        <p:spPr>
          <a:xfrm rot="5400000" flipH="1" flipV="1">
            <a:off x="7919845" y="355695"/>
            <a:ext cx="373040" cy="1514999"/>
          </a:xfrm>
          <a:prstGeom prst="curvedConnector2">
            <a:avLst/>
          </a:prstGeom>
          <a:ln w="57150">
            <a:solidFill>
              <a:srgbClr val="82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Chip, chipset, core, cpu, module, processor icon - Download on Iconfinder">
            <a:extLst>
              <a:ext uri="{FF2B5EF4-FFF2-40B4-BE49-F238E27FC236}">
                <a16:creationId xmlns:a16="http://schemas.microsoft.com/office/drawing/2014/main" id="{4EE9AF88-D9E2-495B-84B9-7430D3226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865" y="0"/>
            <a:ext cx="1853348" cy="18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BBAB70-D5DA-45C1-BC45-90782B977C66}"/>
              </a:ext>
            </a:extLst>
          </p:cNvPr>
          <p:cNvSpPr/>
          <p:nvPr/>
        </p:nvSpPr>
        <p:spPr>
          <a:xfrm>
            <a:off x="10755039" y="488258"/>
            <a:ext cx="13003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코어</a:t>
            </a:r>
          </a:p>
        </p:txBody>
      </p:sp>
    </p:spTree>
    <p:extLst>
      <p:ext uri="{BB962C8B-B14F-4D97-AF65-F5344CB8AC3E}">
        <p14:creationId xmlns:p14="http://schemas.microsoft.com/office/powerpoint/2010/main" val="398021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23F990-7D27-47C4-944A-FFA4FDB62211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스레드</a:t>
            </a:r>
          </a:p>
        </p:txBody>
      </p:sp>
    </p:spTree>
    <p:extLst>
      <p:ext uri="{BB962C8B-B14F-4D97-AF65-F5344CB8AC3E}">
        <p14:creationId xmlns:p14="http://schemas.microsoft.com/office/powerpoint/2010/main" val="540763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CPU</a:t>
            </a:r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와 </a:t>
            </a:r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CORE</a:t>
            </a:r>
            <a:endParaRPr lang="ko-KR" altLang="en-US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11266" name="Picture 2" descr="Chip, chipset, core, cpu, module, processor icon - Download on Iconfinder">
            <a:extLst>
              <a:ext uri="{FF2B5EF4-FFF2-40B4-BE49-F238E27FC236}">
                <a16:creationId xmlns:a16="http://schemas.microsoft.com/office/drawing/2014/main" id="{4EE9AF88-D9E2-495B-84B9-7430D3226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807" y="1736754"/>
            <a:ext cx="1622798" cy="162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pu Basic Miscellany Lineal icon">
            <a:extLst>
              <a:ext uri="{FF2B5EF4-FFF2-40B4-BE49-F238E27FC236}">
                <a16:creationId xmlns:a16="http://schemas.microsoft.com/office/drawing/2014/main" id="{AE117DAA-E5F3-40E3-906E-D5061D2BE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740" y="279787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hip, chipset, core, cpu, module, processor icon - Download on Iconfinder">
            <a:extLst>
              <a:ext uri="{FF2B5EF4-FFF2-40B4-BE49-F238E27FC236}">
                <a16:creationId xmlns:a16="http://schemas.microsoft.com/office/drawing/2014/main" id="{93170210-9B0C-415C-A3E7-8E18DE4FD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807" y="3205673"/>
            <a:ext cx="1622798" cy="162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hip, chipset, core, cpu, module, processor icon - Download on Iconfinder">
            <a:extLst>
              <a:ext uri="{FF2B5EF4-FFF2-40B4-BE49-F238E27FC236}">
                <a16:creationId xmlns:a16="http://schemas.microsoft.com/office/drawing/2014/main" id="{E0309014-53E7-4080-A480-E02E4981A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807" y="4674592"/>
            <a:ext cx="1622798" cy="162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EAFC24E1-B0C3-495B-9BA4-24646AE2D618}"/>
              </a:ext>
            </a:extLst>
          </p:cNvPr>
          <p:cNvCxnSpPr>
            <a:stCxn id="25" idx="3"/>
            <a:endCxn id="11266" idx="1"/>
          </p:cNvCxnSpPr>
          <p:nvPr/>
        </p:nvCxnSpPr>
        <p:spPr>
          <a:xfrm flipV="1">
            <a:off x="4051140" y="2548153"/>
            <a:ext cx="541667" cy="1468919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98A74729-ACD5-46CB-9140-4EE915DF784B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4051140" y="4017072"/>
            <a:ext cx="541667" cy="12700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FE0B629E-1933-40E1-B376-AAB662CCD60D}"/>
              </a:ext>
            </a:extLst>
          </p:cNvPr>
          <p:cNvCxnSpPr>
            <a:stCxn id="25" idx="3"/>
            <a:endCxn id="27" idx="1"/>
          </p:cNvCxnSpPr>
          <p:nvPr/>
        </p:nvCxnSpPr>
        <p:spPr>
          <a:xfrm>
            <a:off x="4051140" y="4017072"/>
            <a:ext cx="541667" cy="1468919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EDBE4EF1-A08A-4023-A798-F87FD8B459DE}"/>
              </a:ext>
            </a:extLst>
          </p:cNvPr>
          <p:cNvSpPr/>
          <p:nvPr/>
        </p:nvSpPr>
        <p:spPr>
          <a:xfrm>
            <a:off x="7527405" y="1934624"/>
            <a:ext cx="1227057" cy="1227057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8B1F111-3F5D-4F3A-A3E2-92F9B063F629}"/>
              </a:ext>
            </a:extLst>
          </p:cNvPr>
          <p:cNvSpPr/>
          <p:nvPr/>
        </p:nvSpPr>
        <p:spPr>
          <a:xfrm>
            <a:off x="7527404" y="3403543"/>
            <a:ext cx="1227057" cy="1227057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D18C4BB-ABE1-45FF-9C3D-FADE62C4A0F9}"/>
              </a:ext>
            </a:extLst>
          </p:cNvPr>
          <p:cNvSpPr/>
          <p:nvPr/>
        </p:nvSpPr>
        <p:spPr>
          <a:xfrm>
            <a:off x="7527403" y="4872462"/>
            <a:ext cx="1227057" cy="1227057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709595D-5C81-4063-8CE5-73F55C628F58}"/>
              </a:ext>
            </a:extLst>
          </p:cNvPr>
          <p:cNvCxnSpPr>
            <a:cxnSpLocks/>
            <a:stCxn id="11266" idx="3"/>
            <a:endCxn id="33" idx="2"/>
          </p:cNvCxnSpPr>
          <p:nvPr/>
        </p:nvCxnSpPr>
        <p:spPr>
          <a:xfrm>
            <a:off x="6215605" y="2548153"/>
            <a:ext cx="131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B997BB1-F225-4703-BFA8-3823FE24B992}"/>
              </a:ext>
            </a:extLst>
          </p:cNvPr>
          <p:cNvCxnSpPr>
            <a:stCxn id="26" idx="3"/>
            <a:endCxn id="34" idx="2"/>
          </p:cNvCxnSpPr>
          <p:nvPr/>
        </p:nvCxnSpPr>
        <p:spPr>
          <a:xfrm>
            <a:off x="6215605" y="4017072"/>
            <a:ext cx="1311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70F96BF-5788-42C4-B8DC-C1394FA97897}"/>
              </a:ext>
            </a:extLst>
          </p:cNvPr>
          <p:cNvCxnSpPr>
            <a:stCxn id="27" idx="3"/>
            <a:endCxn id="35" idx="2"/>
          </p:cNvCxnSpPr>
          <p:nvPr/>
        </p:nvCxnSpPr>
        <p:spPr>
          <a:xfrm>
            <a:off x="6215605" y="5485991"/>
            <a:ext cx="13117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D7D392E-CA87-465B-84F2-85CB0A58EF5A}"/>
              </a:ext>
            </a:extLst>
          </p:cNvPr>
          <p:cNvSpPr txBox="1"/>
          <p:nvPr/>
        </p:nvSpPr>
        <p:spPr>
          <a:xfrm>
            <a:off x="8924080" y="2317319"/>
            <a:ext cx="1863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Thread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7A8FBB-49CD-41AE-95F2-C80E1475B8D6}"/>
              </a:ext>
            </a:extLst>
          </p:cNvPr>
          <p:cNvSpPr txBox="1"/>
          <p:nvPr/>
        </p:nvSpPr>
        <p:spPr>
          <a:xfrm>
            <a:off x="8924080" y="3786238"/>
            <a:ext cx="1863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Thread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55B106-FECF-445A-ADAA-155564194772}"/>
              </a:ext>
            </a:extLst>
          </p:cNvPr>
          <p:cNvSpPr txBox="1"/>
          <p:nvPr/>
        </p:nvSpPr>
        <p:spPr>
          <a:xfrm>
            <a:off x="8924080" y="5255157"/>
            <a:ext cx="1863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Thread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5850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요약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6EB6428-A8DF-4EE2-97CA-07AECD008ACE}"/>
              </a:ext>
            </a:extLst>
          </p:cNvPr>
          <p:cNvSpPr/>
          <p:nvPr/>
        </p:nvSpPr>
        <p:spPr>
          <a:xfrm>
            <a:off x="7660295" y="2825874"/>
            <a:ext cx="2936109" cy="2936109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D02CD04-014D-4539-BCC1-B15F23184987}"/>
              </a:ext>
            </a:extLst>
          </p:cNvPr>
          <p:cNvSpPr/>
          <p:nvPr/>
        </p:nvSpPr>
        <p:spPr>
          <a:xfrm>
            <a:off x="1595596" y="2825873"/>
            <a:ext cx="2936109" cy="2936109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4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20B975-8876-451D-BD3F-60C9B2EAF465}"/>
              </a:ext>
            </a:extLst>
          </p:cNvPr>
          <p:cNvSpPr txBox="1"/>
          <p:nvPr/>
        </p:nvSpPr>
        <p:spPr>
          <a:xfrm>
            <a:off x="4909594" y="3739929"/>
            <a:ext cx="23728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==</a:t>
            </a:r>
            <a:endParaRPr lang="ko-KR" altLang="en-US" sz="6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4281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요약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6EB6428-A8DF-4EE2-97CA-07AECD008ACE}"/>
              </a:ext>
            </a:extLst>
          </p:cNvPr>
          <p:cNvSpPr/>
          <p:nvPr/>
        </p:nvSpPr>
        <p:spPr>
          <a:xfrm>
            <a:off x="758802" y="2950173"/>
            <a:ext cx="2568742" cy="2568742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F349C-BB2D-4D97-B786-15CC6090885A}"/>
              </a:ext>
            </a:extLst>
          </p:cNvPr>
          <p:cNvSpPr txBox="1"/>
          <p:nvPr/>
        </p:nvSpPr>
        <p:spPr>
          <a:xfrm>
            <a:off x="3619893" y="3611892"/>
            <a:ext cx="1713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끝</a:t>
            </a:r>
            <a:r>
              <a:rPr lang="en-US" altLang="ko-KR" sz="8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8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B846D79-CBA1-4B64-A9C1-16EE09C4B1DF}"/>
              </a:ext>
            </a:extLst>
          </p:cNvPr>
          <p:cNvCxnSpPr/>
          <p:nvPr/>
        </p:nvCxnSpPr>
        <p:spPr>
          <a:xfrm>
            <a:off x="5251048" y="4199820"/>
            <a:ext cx="143526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BB506DEC-F372-4242-80D6-5448A58A38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737"/>
          <a:stretch/>
        </p:blipFill>
        <p:spPr>
          <a:xfrm>
            <a:off x="7118622" y="2369350"/>
            <a:ext cx="4768579" cy="33807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2558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요약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E066CA5-2A8A-478D-A7D1-FE399CF15938}"/>
              </a:ext>
            </a:extLst>
          </p:cNvPr>
          <p:cNvGrpSpPr/>
          <p:nvPr/>
        </p:nvGrpSpPr>
        <p:grpSpPr>
          <a:xfrm>
            <a:off x="2780907" y="1828800"/>
            <a:ext cx="6485641" cy="4449452"/>
            <a:chOff x="2780907" y="1828800"/>
            <a:chExt cx="6485641" cy="4449452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E770698-4B0B-498A-AF6F-F8F8D605B422}"/>
                </a:ext>
              </a:extLst>
            </p:cNvPr>
            <p:cNvSpPr/>
            <p:nvPr/>
          </p:nvSpPr>
          <p:spPr>
            <a:xfrm>
              <a:off x="2780907" y="2460396"/>
              <a:ext cx="6485641" cy="3817856"/>
            </a:xfrm>
            <a:prstGeom prst="roundRect">
              <a:avLst>
                <a:gd name="adj" fmla="val 3827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C92439-40AD-48D6-9976-1D0AB459DA30}"/>
                </a:ext>
              </a:extLst>
            </p:cNvPr>
            <p:cNvSpPr txBox="1"/>
            <p:nvPr/>
          </p:nvSpPr>
          <p:spPr>
            <a:xfrm>
              <a:off x="2780907" y="1828800"/>
              <a:ext cx="1404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운영체제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18A3BF1-87B1-420F-97E7-6E3C834FAA4B}"/>
                </a:ext>
              </a:extLst>
            </p:cNvPr>
            <p:cNvGrpSpPr/>
            <p:nvPr/>
          </p:nvGrpSpPr>
          <p:grpSpPr>
            <a:xfrm>
              <a:off x="3381866" y="2795047"/>
              <a:ext cx="2294248" cy="3148553"/>
              <a:chOff x="3089635" y="2871640"/>
              <a:chExt cx="2294248" cy="3148553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AD912629-73A5-49DF-B3A7-5E87D2489A7A}"/>
                  </a:ext>
                </a:extLst>
              </p:cNvPr>
              <p:cNvSpPr/>
              <p:nvPr/>
            </p:nvSpPr>
            <p:spPr>
              <a:xfrm>
                <a:off x="3089635" y="2871640"/>
                <a:ext cx="2191732" cy="3148553"/>
              </a:xfrm>
              <a:prstGeom prst="roundRect">
                <a:avLst>
                  <a:gd name="adj" fmla="val 8065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pic>
            <p:nvPicPr>
              <p:cNvPr id="20" name="Picture 4" descr="Application, custom, feature, program icon - Download on Iconfinder">
                <a:extLst>
                  <a:ext uri="{FF2B5EF4-FFF2-40B4-BE49-F238E27FC236}">
                    <a16:creationId xmlns:a16="http://schemas.microsoft.com/office/drawing/2014/main" id="{2A632421-4780-4A7F-8E67-B69B21FD66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543" y="2890099"/>
                <a:ext cx="889261" cy="889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BDD813-969F-49EB-B082-61A808923B19}"/>
                  </a:ext>
                </a:extLst>
              </p:cNvPr>
              <p:cNvSpPr txBox="1"/>
              <p:nvPr/>
            </p:nvSpPr>
            <p:spPr>
              <a:xfrm>
                <a:off x="3979289" y="3150063"/>
                <a:ext cx="1404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프로세스 </a:t>
                </a:r>
                <a:r>
                  <a:rPr lang="en-US" altLang="ko-KR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A</a:t>
                </a:r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8B584F7C-D108-4229-AAEF-89D1873E048C}"/>
                  </a:ext>
                </a:extLst>
              </p:cNvPr>
              <p:cNvSpPr/>
              <p:nvPr/>
            </p:nvSpPr>
            <p:spPr>
              <a:xfrm>
                <a:off x="3454923" y="4253979"/>
                <a:ext cx="1404594" cy="1404594"/>
              </a:xfrm>
              <a:prstGeom prst="ellipse">
                <a:avLst/>
              </a:prstGeom>
              <a:solidFill>
                <a:srgbClr val="CCCC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Thread 1</a:t>
                </a:r>
                <a:endParaRPr lang="ko-KR" altLang="en-US" sz="16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7D9CB62-2027-4A69-9B98-78F992ECAD1E}"/>
                </a:ext>
              </a:extLst>
            </p:cNvPr>
            <p:cNvGrpSpPr/>
            <p:nvPr/>
          </p:nvGrpSpPr>
          <p:grpSpPr>
            <a:xfrm>
              <a:off x="6360344" y="2795046"/>
              <a:ext cx="2294248" cy="3148553"/>
              <a:chOff x="3089635" y="2871640"/>
              <a:chExt cx="2294248" cy="3148553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06C610BC-B4FA-4E10-BE40-D74740DE78F6}"/>
                  </a:ext>
                </a:extLst>
              </p:cNvPr>
              <p:cNvSpPr/>
              <p:nvPr/>
            </p:nvSpPr>
            <p:spPr>
              <a:xfrm>
                <a:off x="3089635" y="2871640"/>
                <a:ext cx="2191732" cy="3148553"/>
              </a:xfrm>
              <a:prstGeom prst="roundRect">
                <a:avLst>
                  <a:gd name="adj" fmla="val 8065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pic>
            <p:nvPicPr>
              <p:cNvPr id="15" name="Picture 4" descr="Application, custom, feature, program icon - Download on Iconfinder">
                <a:extLst>
                  <a:ext uri="{FF2B5EF4-FFF2-40B4-BE49-F238E27FC236}">
                    <a16:creationId xmlns:a16="http://schemas.microsoft.com/office/drawing/2014/main" id="{9D35F3A4-AF02-421A-8DEC-2F5641A6C6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543" y="2890099"/>
                <a:ext cx="889261" cy="889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9091B0-9E27-4178-9780-998455DC7315}"/>
                  </a:ext>
                </a:extLst>
              </p:cNvPr>
              <p:cNvSpPr txBox="1"/>
              <p:nvPr/>
            </p:nvSpPr>
            <p:spPr>
              <a:xfrm>
                <a:off x="3979289" y="3150063"/>
                <a:ext cx="1404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프로세스 </a:t>
                </a:r>
                <a:r>
                  <a:rPr lang="en-US" altLang="ko-KR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B</a:t>
                </a:r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29E4E1D0-777F-499C-BE9D-E923BEF3B1D0}"/>
                  </a:ext>
                </a:extLst>
              </p:cNvPr>
              <p:cNvSpPr/>
              <p:nvPr/>
            </p:nvSpPr>
            <p:spPr>
              <a:xfrm>
                <a:off x="3454923" y="4253979"/>
                <a:ext cx="1404594" cy="1404594"/>
              </a:xfrm>
              <a:prstGeom prst="ellipse">
                <a:avLst/>
              </a:prstGeom>
              <a:solidFill>
                <a:srgbClr val="CCCC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Thread 2</a:t>
                </a:r>
                <a:endParaRPr lang="ko-KR" altLang="en-US" sz="16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1371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요약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11DB9CE-E73A-4C28-A7DB-B33F4336300A}"/>
              </a:ext>
            </a:extLst>
          </p:cNvPr>
          <p:cNvGrpSpPr/>
          <p:nvPr/>
        </p:nvGrpSpPr>
        <p:grpSpPr>
          <a:xfrm>
            <a:off x="694933" y="1926961"/>
            <a:ext cx="4600968" cy="3156478"/>
            <a:chOff x="2780907" y="1828800"/>
            <a:chExt cx="6485641" cy="4449452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A2496F4C-6265-4BFD-B540-43E486774C45}"/>
                </a:ext>
              </a:extLst>
            </p:cNvPr>
            <p:cNvSpPr/>
            <p:nvPr/>
          </p:nvSpPr>
          <p:spPr>
            <a:xfrm>
              <a:off x="2780907" y="2460396"/>
              <a:ext cx="6485641" cy="3817856"/>
            </a:xfrm>
            <a:prstGeom prst="roundRect">
              <a:avLst>
                <a:gd name="adj" fmla="val 3827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A6CBE06-985B-4921-A525-AE9F18714D11}"/>
                </a:ext>
              </a:extLst>
            </p:cNvPr>
            <p:cNvSpPr txBox="1"/>
            <p:nvPr/>
          </p:nvSpPr>
          <p:spPr>
            <a:xfrm>
              <a:off x="2780907" y="1828800"/>
              <a:ext cx="1404594" cy="52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운영체제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73D7123-2200-4DF7-9547-C73F8B4F1C3D}"/>
                </a:ext>
              </a:extLst>
            </p:cNvPr>
            <p:cNvGrpSpPr/>
            <p:nvPr/>
          </p:nvGrpSpPr>
          <p:grpSpPr>
            <a:xfrm>
              <a:off x="3381866" y="2795047"/>
              <a:ext cx="2294248" cy="3148553"/>
              <a:chOff x="3089635" y="2871640"/>
              <a:chExt cx="2294248" cy="314855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F8083D80-C0AE-49BB-BA54-E6620EE3C201}"/>
                  </a:ext>
                </a:extLst>
              </p:cNvPr>
              <p:cNvSpPr/>
              <p:nvPr/>
            </p:nvSpPr>
            <p:spPr>
              <a:xfrm>
                <a:off x="3089635" y="2871640"/>
                <a:ext cx="2191732" cy="3148553"/>
              </a:xfrm>
              <a:prstGeom prst="roundRect">
                <a:avLst>
                  <a:gd name="adj" fmla="val 8065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pic>
            <p:nvPicPr>
              <p:cNvPr id="32" name="Picture 4" descr="Application, custom, feature, program icon - Download on Iconfinder">
                <a:extLst>
                  <a:ext uri="{FF2B5EF4-FFF2-40B4-BE49-F238E27FC236}">
                    <a16:creationId xmlns:a16="http://schemas.microsoft.com/office/drawing/2014/main" id="{30747855-1D75-4C01-9548-9B16F7A686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543" y="2890099"/>
                <a:ext cx="889261" cy="889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2299D90-EF67-4051-9C99-E443E0F01EBC}"/>
                  </a:ext>
                </a:extLst>
              </p:cNvPr>
              <p:cNvSpPr txBox="1"/>
              <p:nvPr/>
            </p:nvSpPr>
            <p:spPr>
              <a:xfrm>
                <a:off x="3979289" y="3150064"/>
                <a:ext cx="1404594" cy="390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프로세스 </a:t>
                </a:r>
                <a:r>
                  <a:rPr lang="en-US" altLang="ko-KR" sz="12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A</a:t>
                </a:r>
                <a:endPara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21D4615A-27E0-4457-A6C7-C80DF338552C}"/>
                  </a:ext>
                </a:extLst>
              </p:cNvPr>
              <p:cNvSpPr/>
              <p:nvPr/>
            </p:nvSpPr>
            <p:spPr>
              <a:xfrm>
                <a:off x="3454923" y="4253979"/>
                <a:ext cx="1404594" cy="1404594"/>
              </a:xfrm>
              <a:prstGeom prst="ellipse">
                <a:avLst/>
              </a:prstGeom>
              <a:solidFill>
                <a:srgbClr val="CCCC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Thread 1</a:t>
                </a:r>
                <a:endParaRPr lang="ko-KR" altLang="en-US" sz="10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FAD555B-F867-4940-A36E-5DCA4A067CB9}"/>
                </a:ext>
              </a:extLst>
            </p:cNvPr>
            <p:cNvGrpSpPr/>
            <p:nvPr/>
          </p:nvGrpSpPr>
          <p:grpSpPr>
            <a:xfrm>
              <a:off x="6360344" y="2795046"/>
              <a:ext cx="2294248" cy="3148553"/>
              <a:chOff x="3089635" y="2871640"/>
              <a:chExt cx="2294248" cy="3148553"/>
            </a:xfrm>
          </p:grpSpPr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EC7C1601-45E7-4DD6-91E6-EEBAD901579C}"/>
                  </a:ext>
                </a:extLst>
              </p:cNvPr>
              <p:cNvSpPr/>
              <p:nvPr/>
            </p:nvSpPr>
            <p:spPr>
              <a:xfrm>
                <a:off x="3089635" y="2871640"/>
                <a:ext cx="2191732" cy="3148553"/>
              </a:xfrm>
              <a:prstGeom prst="roundRect">
                <a:avLst>
                  <a:gd name="adj" fmla="val 8065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pic>
            <p:nvPicPr>
              <p:cNvPr id="28" name="Picture 4" descr="Application, custom, feature, program icon - Download on Iconfinder">
                <a:extLst>
                  <a:ext uri="{FF2B5EF4-FFF2-40B4-BE49-F238E27FC236}">
                    <a16:creationId xmlns:a16="http://schemas.microsoft.com/office/drawing/2014/main" id="{0D689546-EB46-4D44-8C67-4D91743781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543" y="2890099"/>
                <a:ext cx="889261" cy="889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931CCF-DC6F-44DB-B96F-7EDC4D751FF1}"/>
                  </a:ext>
                </a:extLst>
              </p:cNvPr>
              <p:cNvSpPr txBox="1"/>
              <p:nvPr/>
            </p:nvSpPr>
            <p:spPr>
              <a:xfrm>
                <a:off x="3979289" y="3150064"/>
                <a:ext cx="1404594" cy="390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프로세스 </a:t>
                </a:r>
                <a:r>
                  <a:rPr lang="en-US" altLang="ko-KR" sz="12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B</a:t>
                </a:r>
                <a:endPara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E83284F0-AA62-49F1-9946-9D6CBDA73F7C}"/>
                  </a:ext>
                </a:extLst>
              </p:cNvPr>
              <p:cNvSpPr/>
              <p:nvPr/>
            </p:nvSpPr>
            <p:spPr>
              <a:xfrm>
                <a:off x="3454923" y="4253979"/>
                <a:ext cx="1404594" cy="1404594"/>
              </a:xfrm>
              <a:prstGeom prst="ellipse">
                <a:avLst/>
              </a:prstGeom>
              <a:solidFill>
                <a:srgbClr val="CCCC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Thread 2</a:t>
                </a:r>
                <a:endParaRPr lang="ko-KR" altLang="en-US" sz="10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77B475D2-6AC2-49C6-8FE1-70B4C2F1C7C5}"/>
              </a:ext>
            </a:extLst>
          </p:cNvPr>
          <p:cNvCxnSpPr>
            <a:cxnSpLocks/>
            <a:stCxn id="30" idx="4"/>
            <a:endCxn id="36" idx="1"/>
          </p:cNvCxnSpPr>
          <p:nvPr/>
        </p:nvCxnSpPr>
        <p:spPr>
          <a:xfrm rot="5400000" flipH="1" flipV="1">
            <a:off x="5916697" y="2242511"/>
            <a:ext cx="421859" cy="4272115"/>
          </a:xfrm>
          <a:prstGeom prst="bentConnector4">
            <a:avLst>
              <a:gd name="adj1" fmla="val -284491"/>
              <a:gd name="adj2" fmla="val 5583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Cpu Basic Miscellany Lineal icon">
            <a:extLst>
              <a:ext uri="{FF2B5EF4-FFF2-40B4-BE49-F238E27FC236}">
                <a16:creationId xmlns:a16="http://schemas.microsoft.com/office/drawing/2014/main" id="{3910C32F-9060-485F-B3CE-4A40D1A57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685" y="294843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538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요약</a:t>
            </a:r>
          </a:p>
        </p:txBody>
      </p:sp>
      <p:pic>
        <p:nvPicPr>
          <p:cNvPr id="18" name="Picture 2" descr="Chip, chipset, core, cpu, module, processor icon - Download on Iconfinder">
            <a:extLst>
              <a:ext uri="{FF2B5EF4-FFF2-40B4-BE49-F238E27FC236}">
                <a16:creationId xmlns:a16="http://schemas.microsoft.com/office/drawing/2014/main" id="{211974A8-C319-47F2-9617-FAAC6BBD7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807" y="1736754"/>
            <a:ext cx="1622798" cy="162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pu Basic Miscellany Lineal icon">
            <a:extLst>
              <a:ext uri="{FF2B5EF4-FFF2-40B4-BE49-F238E27FC236}">
                <a16:creationId xmlns:a16="http://schemas.microsoft.com/office/drawing/2014/main" id="{339B2DB7-F3E0-4E15-BF74-1CA486FF8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740" y="279787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hip, chipset, core, cpu, module, processor icon - Download on Iconfinder">
            <a:extLst>
              <a:ext uri="{FF2B5EF4-FFF2-40B4-BE49-F238E27FC236}">
                <a16:creationId xmlns:a16="http://schemas.microsoft.com/office/drawing/2014/main" id="{DBFDF3F4-A70E-4B89-ADAF-63F2402A8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807" y="3205673"/>
            <a:ext cx="1622798" cy="162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hip, chipset, core, cpu, module, processor icon - Download on Iconfinder">
            <a:extLst>
              <a:ext uri="{FF2B5EF4-FFF2-40B4-BE49-F238E27FC236}">
                <a16:creationId xmlns:a16="http://schemas.microsoft.com/office/drawing/2014/main" id="{3D7B6351-458E-4E16-A24C-CA04E5F76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807" y="4674592"/>
            <a:ext cx="1622798" cy="162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88DCAB1B-63FF-4A11-8F17-D3DB9D460CAF}"/>
              </a:ext>
            </a:extLst>
          </p:cNvPr>
          <p:cNvCxnSpPr>
            <a:stCxn id="20" idx="3"/>
            <a:endCxn id="18" idx="1"/>
          </p:cNvCxnSpPr>
          <p:nvPr/>
        </p:nvCxnSpPr>
        <p:spPr>
          <a:xfrm flipV="1">
            <a:off x="4051140" y="2548153"/>
            <a:ext cx="541667" cy="1468919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3BF9F577-015C-437E-9066-DAD8268D94AE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4051140" y="4017072"/>
            <a:ext cx="541667" cy="12700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2542500E-4696-43F1-8669-063A7656F22D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>
            <a:off x="4051140" y="4017072"/>
            <a:ext cx="541667" cy="1468919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78AA4EBD-31E2-4416-B88C-60926380C170}"/>
              </a:ext>
            </a:extLst>
          </p:cNvPr>
          <p:cNvSpPr/>
          <p:nvPr/>
        </p:nvSpPr>
        <p:spPr>
          <a:xfrm>
            <a:off x="7527405" y="1934624"/>
            <a:ext cx="1227057" cy="1227057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FEB4B58-EA43-49A1-B230-F5668C268A7B}"/>
              </a:ext>
            </a:extLst>
          </p:cNvPr>
          <p:cNvSpPr/>
          <p:nvPr/>
        </p:nvSpPr>
        <p:spPr>
          <a:xfrm>
            <a:off x="7527404" y="3403543"/>
            <a:ext cx="1227057" cy="1227057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28CF069-1FEF-41F4-96BF-A3EECDB45DB3}"/>
              </a:ext>
            </a:extLst>
          </p:cNvPr>
          <p:cNvSpPr/>
          <p:nvPr/>
        </p:nvSpPr>
        <p:spPr>
          <a:xfrm>
            <a:off x="7527403" y="4872462"/>
            <a:ext cx="1227057" cy="1227057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3CD3F2F-2B85-4565-87CF-8706C9F14A19}"/>
              </a:ext>
            </a:extLst>
          </p:cNvPr>
          <p:cNvCxnSpPr>
            <a:cxnSpLocks/>
            <a:stCxn id="18" idx="3"/>
            <a:endCxn id="40" idx="2"/>
          </p:cNvCxnSpPr>
          <p:nvPr/>
        </p:nvCxnSpPr>
        <p:spPr>
          <a:xfrm>
            <a:off x="6215605" y="2548153"/>
            <a:ext cx="131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6A77137-10E4-490B-BCC2-5858CCABA540}"/>
              </a:ext>
            </a:extLst>
          </p:cNvPr>
          <p:cNvCxnSpPr>
            <a:stCxn id="21" idx="3"/>
            <a:endCxn id="41" idx="2"/>
          </p:cNvCxnSpPr>
          <p:nvPr/>
        </p:nvCxnSpPr>
        <p:spPr>
          <a:xfrm>
            <a:off x="6215605" y="4017072"/>
            <a:ext cx="1311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29AEF39-368F-4153-8DA9-C3ED455260D8}"/>
              </a:ext>
            </a:extLst>
          </p:cNvPr>
          <p:cNvCxnSpPr>
            <a:stCxn id="22" idx="3"/>
            <a:endCxn id="42" idx="2"/>
          </p:cNvCxnSpPr>
          <p:nvPr/>
        </p:nvCxnSpPr>
        <p:spPr>
          <a:xfrm>
            <a:off x="6215605" y="5485991"/>
            <a:ext cx="13117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86FAC0C-E28A-43A2-A347-89526C384B4D}"/>
              </a:ext>
            </a:extLst>
          </p:cNvPr>
          <p:cNvSpPr txBox="1"/>
          <p:nvPr/>
        </p:nvSpPr>
        <p:spPr>
          <a:xfrm>
            <a:off x="8924080" y="2317319"/>
            <a:ext cx="1863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Thread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F12892-C2E3-4B11-955C-1FB2FDA30DC9}"/>
              </a:ext>
            </a:extLst>
          </p:cNvPr>
          <p:cNvSpPr txBox="1"/>
          <p:nvPr/>
        </p:nvSpPr>
        <p:spPr>
          <a:xfrm>
            <a:off x="8924080" y="3786238"/>
            <a:ext cx="1863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Thread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FBD923-E1AF-441F-B13F-10505B8CE8E1}"/>
              </a:ext>
            </a:extLst>
          </p:cNvPr>
          <p:cNvSpPr txBox="1"/>
          <p:nvPr/>
        </p:nvSpPr>
        <p:spPr>
          <a:xfrm>
            <a:off x="8924080" y="5255157"/>
            <a:ext cx="1863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=&gt; Thread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13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23F990-7D27-47C4-944A-FFA4FDB62211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 </a:t>
            </a:r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스레딩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9305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 </a:t>
            </a:r>
            <a:r>
              <a:rPr lang="ko-KR" altLang="en-US" sz="44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스레딩</a:t>
            </a:r>
            <a:endParaRPr lang="ko-KR" altLang="en-US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B8BAC6-F1AA-4BE0-86F1-8550DF7E8558}"/>
              </a:ext>
            </a:extLst>
          </p:cNvPr>
          <p:cNvSpPr/>
          <p:nvPr/>
        </p:nvSpPr>
        <p:spPr>
          <a:xfrm>
            <a:off x="3402260" y="3309581"/>
            <a:ext cx="555472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멀티 </a:t>
            </a:r>
            <a:r>
              <a:rPr lang="ko-KR" altLang="en-US" sz="8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스레딩</a:t>
            </a:r>
            <a:r>
              <a:rPr lang="en-US" altLang="ko-KR" sz="8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8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147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 </a:t>
            </a:r>
            <a:r>
              <a:rPr lang="ko-KR" altLang="en-US" sz="44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스레딩</a:t>
            </a:r>
            <a:endParaRPr lang="ko-KR" altLang="en-US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6B1EA5-CAC9-4017-B715-BB744B82A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60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 </a:t>
            </a:r>
            <a:r>
              <a:rPr lang="ko-KR" altLang="en-US" sz="44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스레딩</a:t>
            </a:r>
            <a:endParaRPr lang="ko-KR" altLang="en-US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6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45E9DCBA-8B6E-4FF3-A2C7-DC7888A45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702" y="2816695"/>
            <a:ext cx="2542135" cy="254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8D8987DF-EF2C-4F4B-8D99-26A4E5964C5C}"/>
              </a:ext>
            </a:extLst>
          </p:cNvPr>
          <p:cNvSpPr/>
          <p:nvPr/>
        </p:nvSpPr>
        <p:spPr>
          <a:xfrm>
            <a:off x="7411657" y="3102014"/>
            <a:ext cx="1986984" cy="1969666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메인</a:t>
            </a:r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3737D30-288E-4935-8585-B7CE4CB7D2D2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 flipV="1">
            <a:off x="5011837" y="4086847"/>
            <a:ext cx="2399820" cy="9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14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28A0206-7E60-4108-B4F5-983CFD0BC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471" y="1935735"/>
            <a:ext cx="5835058" cy="45829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스레드의 정의</a:t>
            </a:r>
          </a:p>
        </p:txBody>
      </p:sp>
    </p:spTree>
    <p:extLst>
      <p:ext uri="{BB962C8B-B14F-4D97-AF65-F5344CB8AC3E}">
        <p14:creationId xmlns:p14="http://schemas.microsoft.com/office/powerpoint/2010/main" val="872647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 </a:t>
            </a:r>
            <a:r>
              <a:rPr lang="ko-KR" altLang="en-US" sz="44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스레딩</a:t>
            </a:r>
            <a:endParaRPr lang="ko-KR" altLang="en-US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6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45E9DCBA-8B6E-4FF3-A2C7-DC7888A45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957" y="2743373"/>
            <a:ext cx="2542135" cy="254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8D8987DF-EF2C-4F4B-8D99-26A4E5964C5C}"/>
              </a:ext>
            </a:extLst>
          </p:cNvPr>
          <p:cNvSpPr/>
          <p:nvPr/>
        </p:nvSpPr>
        <p:spPr>
          <a:xfrm>
            <a:off x="4888375" y="3028692"/>
            <a:ext cx="1986984" cy="1969666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메인</a:t>
            </a:r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3737D30-288E-4935-8585-B7CE4CB7D2D2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 flipV="1">
            <a:off x="3889092" y="4013525"/>
            <a:ext cx="999283" cy="9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F45A1AD-5F7B-47C0-AC5B-C9E8565C03D6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6875359" y="2268554"/>
            <a:ext cx="2424900" cy="17449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E44A0EE7-A29F-4D42-9D97-5933C8174B0E}"/>
              </a:ext>
            </a:extLst>
          </p:cNvPr>
          <p:cNvSpPr/>
          <p:nvPr/>
        </p:nvSpPr>
        <p:spPr>
          <a:xfrm>
            <a:off x="9300259" y="1508415"/>
            <a:ext cx="1533644" cy="1520277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 </a:t>
            </a:r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6364334-E005-4F40-BE53-F67D6E705BF3}"/>
              </a:ext>
            </a:extLst>
          </p:cNvPr>
          <p:cNvSpPr/>
          <p:nvPr/>
        </p:nvSpPr>
        <p:spPr>
          <a:xfrm>
            <a:off x="9300259" y="3253386"/>
            <a:ext cx="1533644" cy="1520277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 </a:t>
            </a:r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8F896DC-C6F3-45BB-88D4-62F4756F450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6875359" y="4013525"/>
            <a:ext cx="24249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FD3401E7-343E-44CE-A441-A7A3A37A15E4}"/>
              </a:ext>
            </a:extLst>
          </p:cNvPr>
          <p:cNvSpPr/>
          <p:nvPr/>
        </p:nvSpPr>
        <p:spPr>
          <a:xfrm>
            <a:off x="9300259" y="4998358"/>
            <a:ext cx="1533644" cy="1520277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 </a:t>
            </a:r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D0D0F58-26D5-4866-9148-12D79CFB4B25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>
            <a:off x="6875359" y="4013525"/>
            <a:ext cx="2424900" cy="17449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492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23F990-7D27-47C4-944A-FFA4FDB62211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컨텍스트 스위칭</a:t>
            </a:r>
            <a:endParaRPr lang="en-US" altLang="ko-KR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Context Switching )</a:t>
            </a:r>
            <a:endParaRPr lang="ko-KR" altLang="en-US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1068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컨텍스트 스위칭</a:t>
            </a:r>
            <a:endParaRPr lang="en-US" altLang="ko-KR" sz="2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Context Switching )</a:t>
            </a:r>
            <a:endParaRPr lang="ko-KR" altLang="en-US" sz="2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9B461C5-F874-4B77-A956-8557078DFFFC}"/>
              </a:ext>
            </a:extLst>
          </p:cNvPr>
          <p:cNvGrpSpPr/>
          <p:nvPr/>
        </p:nvGrpSpPr>
        <p:grpSpPr>
          <a:xfrm>
            <a:off x="694933" y="1926961"/>
            <a:ext cx="4600968" cy="3156478"/>
            <a:chOff x="2780907" y="1828800"/>
            <a:chExt cx="6485641" cy="444945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DFB0A8-726B-41C0-8AEA-A587A315EEFA}"/>
                </a:ext>
              </a:extLst>
            </p:cNvPr>
            <p:cNvSpPr/>
            <p:nvPr/>
          </p:nvSpPr>
          <p:spPr>
            <a:xfrm>
              <a:off x="2780907" y="2460396"/>
              <a:ext cx="6485641" cy="3817856"/>
            </a:xfrm>
            <a:prstGeom prst="roundRect">
              <a:avLst>
                <a:gd name="adj" fmla="val 3827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B645724-0D43-4FA0-A6AA-D3D712E77271}"/>
                </a:ext>
              </a:extLst>
            </p:cNvPr>
            <p:cNvSpPr txBox="1"/>
            <p:nvPr/>
          </p:nvSpPr>
          <p:spPr>
            <a:xfrm>
              <a:off x="2780907" y="1828800"/>
              <a:ext cx="1404594" cy="52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운영체제</a:t>
              </a: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83A346E-2538-43AB-B95F-AFD0AD489E93}"/>
                </a:ext>
              </a:extLst>
            </p:cNvPr>
            <p:cNvGrpSpPr/>
            <p:nvPr/>
          </p:nvGrpSpPr>
          <p:grpSpPr>
            <a:xfrm>
              <a:off x="3381866" y="2795047"/>
              <a:ext cx="2294248" cy="3148553"/>
              <a:chOff x="3089635" y="2871640"/>
              <a:chExt cx="2294248" cy="3148553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83D51F55-5975-4293-AE32-6F1331E134E4}"/>
                  </a:ext>
                </a:extLst>
              </p:cNvPr>
              <p:cNvSpPr/>
              <p:nvPr/>
            </p:nvSpPr>
            <p:spPr>
              <a:xfrm>
                <a:off x="3089635" y="2871640"/>
                <a:ext cx="2191732" cy="3148553"/>
              </a:xfrm>
              <a:prstGeom prst="roundRect">
                <a:avLst>
                  <a:gd name="adj" fmla="val 8065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pic>
            <p:nvPicPr>
              <p:cNvPr id="25" name="Picture 4" descr="Application, custom, feature, program icon - Download on Iconfinder">
                <a:extLst>
                  <a:ext uri="{FF2B5EF4-FFF2-40B4-BE49-F238E27FC236}">
                    <a16:creationId xmlns:a16="http://schemas.microsoft.com/office/drawing/2014/main" id="{BF9BEF7C-C902-4201-9479-D0527495D9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543" y="2890099"/>
                <a:ext cx="889261" cy="889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1005DB6-24FE-4410-A284-393C42A68C48}"/>
                  </a:ext>
                </a:extLst>
              </p:cNvPr>
              <p:cNvSpPr txBox="1"/>
              <p:nvPr/>
            </p:nvSpPr>
            <p:spPr>
              <a:xfrm>
                <a:off x="3979289" y="3150064"/>
                <a:ext cx="1404594" cy="390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프로세스 </a:t>
                </a:r>
                <a:r>
                  <a:rPr lang="en-US" altLang="ko-KR" sz="12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A</a:t>
                </a:r>
                <a:endPara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66276A89-B1D4-4C56-AF59-7F0C8F3EA1C9}"/>
                  </a:ext>
                </a:extLst>
              </p:cNvPr>
              <p:cNvSpPr/>
              <p:nvPr/>
            </p:nvSpPr>
            <p:spPr>
              <a:xfrm>
                <a:off x="3454923" y="4253979"/>
                <a:ext cx="1404594" cy="1404594"/>
              </a:xfrm>
              <a:prstGeom prst="ellipse">
                <a:avLst/>
              </a:prstGeom>
              <a:solidFill>
                <a:srgbClr val="CCCC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Thread 1</a:t>
                </a:r>
                <a:endParaRPr lang="ko-KR" altLang="en-US" sz="10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3F13210-BB37-4177-A016-34A46DCAB156}"/>
                </a:ext>
              </a:extLst>
            </p:cNvPr>
            <p:cNvGrpSpPr/>
            <p:nvPr/>
          </p:nvGrpSpPr>
          <p:grpSpPr>
            <a:xfrm>
              <a:off x="6360344" y="2795046"/>
              <a:ext cx="2294248" cy="3148553"/>
              <a:chOff x="3089635" y="2871640"/>
              <a:chExt cx="2294248" cy="3148553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A5965671-0EDF-49F3-8CEC-D9C392DAA7BC}"/>
                  </a:ext>
                </a:extLst>
              </p:cNvPr>
              <p:cNvSpPr/>
              <p:nvPr/>
            </p:nvSpPr>
            <p:spPr>
              <a:xfrm>
                <a:off x="3089635" y="2871640"/>
                <a:ext cx="2191732" cy="3148553"/>
              </a:xfrm>
              <a:prstGeom prst="roundRect">
                <a:avLst>
                  <a:gd name="adj" fmla="val 8065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pic>
            <p:nvPicPr>
              <p:cNvPr id="21" name="Picture 4" descr="Application, custom, feature, program icon - Download on Iconfinder">
                <a:extLst>
                  <a:ext uri="{FF2B5EF4-FFF2-40B4-BE49-F238E27FC236}">
                    <a16:creationId xmlns:a16="http://schemas.microsoft.com/office/drawing/2014/main" id="{31B0240C-9C39-42D3-9E3C-90CF80AD28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543" y="2890099"/>
                <a:ext cx="889261" cy="889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7AC7D2-28E9-43BB-82C1-E7AF31771D59}"/>
                  </a:ext>
                </a:extLst>
              </p:cNvPr>
              <p:cNvSpPr txBox="1"/>
              <p:nvPr/>
            </p:nvSpPr>
            <p:spPr>
              <a:xfrm>
                <a:off x="3979289" y="3150064"/>
                <a:ext cx="1404594" cy="390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프로세스 </a:t>
                </a:r>
                <a:r>
                  <a:rPr lang="en-US" altLang="ko-KR" sz="12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B</a:t>
                </a:r>
                <a:endPara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B7A8996-B695-494E-9B5B-1CD55ADD0167}"/>
                  </a:ext>
                </a:extLst>
              </p:cNvPr>
              <p:cNvSpPr/>
              <p:nvPr/>
            </p:nvSpPr>
            <p:spPr>
              <a:xfrm>
                <a:off x="3454923" y="4253979"/>
                <a:ext cx="1404594" cy="1404594"/>
              </a:xfrm>
              <a:prstGeom prst="ellipse">
                <a:avLst/>
              </a:prstGeom>
              <a:solidFill>
                <a:srgbClr val="CCCC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Thread 2</a:t>
                </a:r>
                <a:endParaRPr lang="ko-KR" altLang="en-US" sz="10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C8F3D4E9-DD8E-4506-AC1E-ACB8FB12ACEB}"/>
              </a:ext>
            </a:extLst>
          </p:cNvPr>
          <p:cNvCxnSpPr>
            <a:cxnSpLocks/>
            <a:stCxn id="23" idx="4"/>
            <a:endCxn id="29" idx="1"/>
          </p:cNvCxnSpPr>
          <p:nvPr/>
        </p:nvCxnSpPr>
        <p:spPr>
          <a:xfrm rot="5400000" flipH="1" flipV="1">
            <a:off x="5916697" y="2242511"/>
            <a:ext cx="421859" cy="4272115"/>
          </a:xfrm>
          <a:prstGeom prst="bentConnector4">
            <a:avLst>
              <a:gd name="adj1" fmla="val -284491"/>
              <a:gd name="adj2" fmla="val 5583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Cpu Basic Miscellany Lineal icon">
            <a:extLst>
              <a:ext uri="{FF2B5EF4-FFF2-40B4-BE49-F238E27FC236}">
                <a16:creationId xmlns:a16="http://schemas.microsoft.com/office/drawing/2014/main" id="{40C0071D-09B4-4840-907C-7C1EF7DC2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685" y="294843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1484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컨텍스트 스위칭</a:t>
            </a:r>
            <a:endParaRPr lang="en-US" altLang="ko-KR" sz="2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Context Switching )</a:t>
            </a:r>
            <a:endParaRPr lang="ko-KR" altLang="en-US" sz="2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1026" name="Picture 2" descr="https://velog.velcdn.com/images/sehoon/post/fcb975d4-0ee5-406d-bb79-addfc01a887a/image.png">
            <a:extLst>
              <a:ext uri="{FF2B5EF4-FFF2-40B4-BE49-F238E27FC236}">
                <a16:creationId xmlns:a16="http://schemas.microsoft.com/office/drawing/2014/main" id="{1E8A8841-8837-4D71-BAEA-566849CB5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35427"/>
            <a:ext cx="8991600" cy="470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448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스레드 컨텍스트 스위칭</a:t>
            </a:r>
            <a:endParaRPr lang="en-US" altLang="ko-KR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Thread Context Switching )</a:t>
            </a:r>
            <a:endParaRPr lang="ko-KR" altLang="en-US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1026" name="Picture 2" descr="https://velog.velcdn.com/images/sehoon/post/fcb975d4-0ee5-406d-bb79-addfc01a887a/image.png">
            <a:extLst>
              <a:ext uri="{FF2B5EF4-FFF2-40B4-BE49-F238E27FC236}">
                <a16:creationId xmlns:a16="http://schemas.microsoft.com/office/drawing/2014/main" id="{1E8A8841-8837-4D71-BAEA-566849CB5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35427"/>
            <a:ext cx="8991600" cy="470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B9AED1-FE72-4CB8-ADD8-92A9221785F4}"/>
              </a:ext>
            </a:extLst>
          </p:cNvPr>
          <p:cNvSpPr txBox="1"/>
          <p:nvPr/>
        </p:nvSpPr>
        <p:spPr>
          <a:xfrm>
            <a:off x="4437529" y="1635427"/>
            <a:ext cx="1658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25C44-9E4D-45A7-B2BB-8358170DCEF7}"/>
              </a:ext>
            </a:extLst>
          </p:cNvPr>
          <p:cNvSpPr txBox="1"/>
          <p:nvPr/>
        </p:nvSpPr>
        <p:spPr>
          <a:xfrm>
            <a:off x="5997388" y="4253121"/>
            <a:ext cx="1658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7759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프로세스 컨텍스트 스위칭</a:t>
            </a:r>
            <a:endParaRPr lang="en-US" altLang="ko-KR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Process Context Switching )</a:t>
            </a:r>
            <a:endParaRPr lang="ko-KR" altLang="en-US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1026" name="Picture 2" descr="https://velog.velcdn.com/images/sehoon/post/fcb975d4-0ee5-406d-bb79-addfc01a887a/image.png">
            <a:extLst>
              <a:ext uri="{FF2B5EF4-FFF2-40B4-BE49-F238E27FC236}">
                <a16:creationId xmlns:a16="http://schemas.microsoft.com/office/drawing/2014/main" id="{1E8A8841-8837-4D71-BAEA-566849CB5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35427"/>
            <a:ext cx="8991600" cy="470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B9AED1-FE72-4CB8-ADD8-92A9221785F4}"/>
              </a:ext>
            </a:extLst>
          </p:cNvPr>
          <p:cNvSpPr txBox="1"/>
          <p:nvPr/>
        </p:nvSpPr>
        <p:spPr>
          <a:xfrm>
            <a:off x="3738282" y="1635427"/>
            <a:ext cx="311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 &amp; Process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404318-CD2F-4908-AE34-4FF33D1C13D5}"/>
              </a:ext>
            </a:extLst>
          </p:cNvPr>
          <p:cNvSpPr txBox="1"/>
          <p:nvPr/>
        </p:nvSpPr>
        <p:spPr>
          <a:xfrm>
            <a:off x="5293658" y="4306910"/>
            <a:ext cx="311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 &amp; Process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1631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velog.velcdn.com/images/sehoon/post/fcb975d4-0ee5-406d-bb79-addfc01a887a/image.png">
            <a:extLst>
              <a:ext uri="{FF2B5EF4-FFF2-40B4-BE49-F238E27FC236}">
                <a16:creationId xmlns:a16="http://schemas.microsoft.com/office/drawing/2014/main" id="{1E8A8841-8837-4D71-BAEA-566849CB5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35427"/>
            <a:ext cx="8991600" cy="470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CCE16FB-26F9-4306-B335-3DAABF05DC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컨텍스트 스위칭 오버헤드</a:t>
            </a:r>
            <a:endParaRPr lang="en-US" altLang="ko-KR" sz="1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Context Switching Overhead )</a:t>
            </a:r>
            <a:endParaRPr lang="ko-KR" altLang="en-US" sz="1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88AEC0-5CEF-411A-B67B-16769D1E9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896" y="1046610"/>
            <a:ext cx="3517050" cy="378759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5A13A7D-6D6A-4529-A56E-3C0936F61BEA}"/>
              </a:ext>
            </a:extLst>
          </p:cNvPr>
          <p:cNvSpPr/>
          <p:nvPr/>
        </p:nvSpPr>
        <p:spPr>
          <a:xfrm>
            <a:off x="5161481" y="4372537"/>
            <a:ext cx="18690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COST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95401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velog.velcdn.com/images/sehoon/post/fcb975d4-0ee5-406d-bb79-addfc01a887a/image.png">
            <a:extLst>
              <a:ext uri="{FF2B5EF4-FFF2-40B4-BE49-F238E27FC236}">
                <a16:creationId xmlns:a16="http://schemas.microsoft.com/office/drawing/2014/main" id="{1E8A8841-8837-4D71-BAEA-566849CB5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35427"/>
            <a:ext cx="8991600" cy="470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CCE16FB-26F9-4306-B335-3DAABF05DC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88AEC0-5CEF-411A-B67B-16769D1E9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896" y="1046610"/>
            <a:ext cx="3517050" cy="378759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5A13A7D-6D6A-4529-A56E-3C0936F61BEA}"/>
              </a:ext>
            </a:extLst>
          </p:cNvPr>
          <p:cNvSpPr/>
          <p:nvPr/>
        </p:nvSpPr>
        <p:spPr>
          <a:xfrm>
            <a:off x="5161481" y="4372537"/>
            <a:ext cx="18690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COST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0C3000-7B90-4EA7-8AC6-A1AFD4B8FF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90CAC0-457C-4BAD-BA93-545F59A2CC5E}"/>
              </a:ext>
            </a:extLst>
          </p:cNvPr>
          <p:cNvSpPr/>
          <p:nvPr/>
        </p:nvSpPr>
        <p:spPr>
          <a:xfrm>
            <a:off x="1340275" y="2940406"/>
            <a:ext cx="951145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컨텍스트 스위칭 오버헤드</a:t>
            </a:r>
            <a:endParaRPr lang="en-US" altLang="ko-KR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Context Switching Overhead )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컨텍스트 스위칭 오버헤드</a:t>
            </a:r>
            <a:endParaRPr lang="en-US" altLang="ko-KR" sz="1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Context Switching Overhead )</a:t>
            </a:r>
            <a:endParaRPr lang="ko-KR" altLang="en-US" sz="1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09139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23F990-7D27-47C4-944A-FFA4FDB62211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PCB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Process Control Block )</a:t>
            </a:r>
            <a:endParaRPr lang="ko-KR" altLang="en-US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39023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프로세스 제어 블록</a:t>
            </a:r>
            <a:endParaRPr lang="en-US" altLang="ko-KR" sz="2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Process Control Block )</a:t>
            </a:r>
            <a:endParaRPr lang="ko-KR" altLang="en-US" sz="2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A81A0D-DFE4-4758-9352-769C74333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741" y="1706880"/>
            <a:ext cx="5093161" cy="4368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EB09202-40D7-4B8C-9915-7329426D311C}"/>
              </a:ext>
            </a:extLst>
          </p:cNvPr>
          <p:cNvSpPr/>
          <p:nvPr/>
        </p:nvSpPr>
        <p:spPr>
          <a:xfrm>
            <a:off x="1291786" y="3429000"/>
            <a:ext cx="37224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구조체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F7A97E-0368-4E6C-A641-CDBC350F9DA0}"/>
              </a:ext>
            </a:extLst>
          </p:cNvPr>
          <p:cNvSpPr/>
          <p:nvPr/>
        </p:nvSpPr>
        <p:spPr>
          <a:xfrm>
            <a:off x="6428275" y="878803"/>
            <a:ext cx="421609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Process Data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095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스레드의 정의</a:t>
            </a:r>
          </a:p>
        </p:txBody>
      </p:sp>
      <p:pic>
        <p:nvPicPr>
          <p:cNvPr id="2050" name="Picture 2" descr="https://velog.velcdn.com/images/sehoon/post/b6f1ff6d-0c5a-414d-be68-34b10c070a36/image.png">
            <a:extLst>
              <a:ext uri="{FF2B5EF4-FFF2-40B4-BE49-F238E27FC236}">
                <a16:creationId xmlns:a16="http://schemas.microsoft.com/office/drawing/2014/main" id="{5D788CF3-DF99-4FC1-8DA2-9C97CA48A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81" y="3271397"/>
            <a:ext cx="51339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velog.velcdn.com/images/sehoon/post/26e4a535-0cf1-4d1f-9e37-7e6d769e72f7/image.png">
            <a:extLst>
              <a:ext uri="{FF2B5EF4-FFF2-40B4-BE49-F238E27FC236}">
                <a16:creationId xmlns:a16="http://schemas.microsoft.com/office/drawing/2014/main" id="{ADCD9068-7321-4451-B744-A390B0800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400" y="235965"/>
            <a:ext cx="51339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velog.velcdn.com/images/sehoon/post/f28301b9-96af-48c0-8501-79fdc0e0795e/image.png">
            <a:extLst>
              <a:ext uri="{FF2B5EF4-FFF2-40B4-BE49-F238E27FC236}">
                <a16:creationId xmlns:a16="http://schemas.microsoft.com/office/drawing/2014/main" id="{4792B921-4E48-4C29-9B71-155FADA38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702" y="2829319"/>
            <a:ext cx="3762080" cy="376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297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프로세스 제어 블록</a:t>
            </a:r>
            <a:endParaRPr lang="en-US" altLang="ko-KR" sz="2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Process Control Block )</a:t>
            </a:r>
            <a:endParaRPr lang="ko-KR" altLang="en-US" sz="2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6146" name="Picture 2" descr="https://velog.velcdn.com/images/sehoon/post/e189be46-1fe5-49aa-b0b1-55a23da7e3e4/image.png">
            <a:extLst>
              <a:ext uri="{FF2B5EF4-FFF2-40B4-BE49-F238E27FC236}">
                <a16:creationId xmlns:a16="http://schemas.microsoft.com/office/drawing/2014/main" id="{0C9B939D-869A-4CBB-A1FC-06C4D2F20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903" y="949923"/>
            <a:ext cx="4638675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7FC13F9-53F7-4DDD-9518-EC9F9A372F27}"/>
              </a:ext>
            </a:extLst>
          </p:cNvPr>
          <p:cNvSpPr/>
          <p:nvPr/>
        </p:nvSpPr>
        <p:spPr>
          <a:xfrm>
            <a:off x="1216195" y="3327400"/>
            <a:ext cx="28841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총 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 </a:t>
            </a:r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가지</a:t>
            </a:r>
          </a:p>
        </p:txBody>
      </p:sp>
    </p:spTree>
    <p:extLst>
      <p:ext uri="{BB962C8B-B14F-4D97-AF65-F5344CB8AC3E}">
        <p14:creationId xmlns:p14="http://schemas.microsoft.com/office/powerpoint/2010/main" val="3119712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프로세스 제어 블록</a:t>
            </a:r>
            <a:endParaRPr lang="en-US" altLang="ko-KR" sz="2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Process Control Block )</a:t>
            </a:r>
            <a:endParaRPr lang="ko-KR" altLang="en-US" sz="2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FC13F9-53F7-4DDD-9518-EC9F9A372F27}"/>
              </a:ext>
            </a:extLst>
          </p:cNvPr>
          <p:cNvSpPr/>
          <p:nvPr/>
        </p:nvSpPr>
        <p:spPr>
          <a:xfrm>
            <a:off x="4746062" y="343450"/>
            <a:ext cx="658233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Process ID (PID)</a:t>
            </a: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프로세스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</a:t>
            </a: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프로세스를 식별하기 위한 고유 번호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Process State</a:t>
            </a: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프로세스 상태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신규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준비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실행중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대기중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종료 와 같은 상태 정보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Program Counter</a:t>
            </a: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 계수기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프로세스에 대해 실행될 다음 명령의 주소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CPU Register</a:t>
            </a: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 상태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 정도 등을 저장하는 레지스터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Memory Management Information</a:t>
            </a: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메모리 관리 정보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할당된 자원에 대한 정보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9F338E-6366-48C1-80AD-973D51F58085}"/>
              </a:ext>
            </a:extLst>
          </p:cNvPr>
          <p:cNvSpPr/>
          <p:nvPr/>
        </p:nvSpPr>
        <p:spPr>
          <a:xfrm>
            <a:off x="1236810" y="3205480"/>
            <a:ext cx="205216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이정도만</a:t>
            </a:r>
            <a:endParaRPr lang="en-US" altLang="ko-KR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4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알고있자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36037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23F990-7D27-47C4-944A-FFA4FDB62211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TCB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Thread Control Block )</a:t>
            </a:r>
            <a:endParaRPr lang="ko-KR" altLang="en-US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8890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스레드 제어 블록</a:t>
            </a:r>
            <a:endParaRPr lang="en-US" altLang="ko-KR" sz="2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Thread Control Block )</a:t>
            </a:r>
            <a:endParaRPr lang="ko-KR" altLang="en-US" sz="2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A81A0D-DFE4-4758-9352-769C74333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741" y="1706880"/>
            <a:ext cx="5093161" cy="4368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EB09202-40D7-4B8C-9915-7329426D311C}"/>
              </a:ext>
            </a:extLst>
          </p:cNvPr>
          <p:cNvSpPr/>
          <p:nvPr/>
        </p:nvSpPr>
        <p:spPr>
          <a:xfrm>
            <a:off x="1291786" y="3429000"/>
            <a:ext cx="37224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구조체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F7A97E-0368-4E6C-A641-CDBC350F9DA0}"/>
              </a:ext>
            </a:extLst>
          </p:cNvPr>
          <p:cNvSpPr/>
          <p:nvPr/>
        </p:nvSpPr>
        <p:spPr>
          <a:xfrm>
            <a:off x="6428275" y="878803"/>
            <a:ext cx="39537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 Data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7335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https://velog.velcdn.com/images/sehoon/post/45ec6210-32dc-42c7-9300-70e88393e112/image.png">
            <a:extLst>
              <a:ext uri="{FF2B5EF4-FFF2-40B4-BE49-F238E27FC236}">
                <a16:creationId xmlns:a16="http://schemas.microsoft.com/office/drawing/2014/main" id="{9BA3E0B5-4EF2-426D-9590-E635CA5DD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903" y="949923"/>
            <a:ext cx="4638675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스레드 제어 블록</a:t>
            </a:r>
            <a:endParaRPr lang="en-US" altLang="ko-KR" sz="2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(Thread Control Block )</a:t>
            </a:r>
            <a:endParaRPr lang="ko-KR" altLang="en-US" sz="2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FC13F9-53F7-4DDD-9518-EC9F9A372F27}"/>
              </a:ext>
            </a:extLst>
          </p:cNvPr>
          <p:cNvSpPr/>
          <p:nvPr/>
        </p:nvSpPr>
        <p:spPr>
          <a:xfrm>
            <a:off x="1216195" y="3327400"/>
            <a:ext cx="26212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총 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 </a:t>
            </a:r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가지</a:t>
            </a:r>
          </a:p>
        </p:txBody>
      </p:sp>
    </p:spTree>
    <p:extLst>
      <p:ext uri="{BB962C8B-B14F-4D97-AF65-F5344CB8AC3E}">
        <p14:creationId xmlns:p14="http://schemas.microsoft.com/office/powerpoint/2010/main" val="5906362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7FC13F9-53F7-4DDD-9518-EC9F9A372F27}"/>
              </a:ext>
            </a:extLst>
          </p:cNvPr>
          <p:cNvSpPr/>
          <p:nvPr/>
        </p:nvSpPr>
        <p:spPr>
          <a:xfrm>
            <a:off x="436880" y="2351425"/>
            <a:ext cx="5850818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 ID (TID)</a:t>
            </a: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</a:t>
            </a: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스레드를 식별하기 위한 고유 번호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 State</a:t>
            </a: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 상태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실행중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준비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대기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종료 와 같은 상태 정보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Program Counter</a:t>
            </a: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 계수기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실행될 명령의 주소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AB674E-8C4D-4DDC-A17B-5E5CF42ADCA2}"/>
              </a:ext>
            </a:extLst>
          </p:cNvPr>
          <p:cNvSpPr/>
          <p:nvPr/>
        </p:nvSpPr>
        <p:spPr>
          <a:xfrm>
            <a:off x="5027611" y="421025"/>
            <a:ext cx="682483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Register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Information</a:t>
            </a: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 상태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 정도 등을 저장하는 레지스터 정보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742950" indent="-742950">
              <a:buFont typeface="+mj-lt"/>
              <a:buAutoNum type="arabicPeriod" startAt="4"/>
            </a:pP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Stack Pointer</a:t>
            </a: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고유 스택 메모리 주소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스레드는 같은 프로세스의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Code, Data, Heap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메모리 영역을 공유하지만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Stack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메모리 영역은 고유한 영역을 보유하고 있다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800100" lvl="1" indent="-342900">
              <a:buFontTx/>
              <a:buChar char="-"/>
            </a:pP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742950" indent="-742950">
              <a:buFont typeface="+mj-lt"/>
              <a:buAutoNum type="arabicPeriod" startAt="4"/>
            </a:pP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PCB Pointer</a:t>
            </a:r>
          </a:p>
          <a:p>
            <a:pPr marL="914400" lvl="1" indent="-457200">
              <a:buFontTx/>
              <a:buChar char="-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스레드가 작동중인 프로세스 정보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PCB )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FontTx/>
              <a:buChar char="-"/>
            </a:pP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2819F7-26FF-49D2-B02C-0252A2A4395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스레드 제어 블록</a:t>
            </a:r>
            <a:endParaRPr lang="en-US" altLang="ko-KR" sz="2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(Thread Control Block )</a:t>
            </a:r>
            <a:endParaRPr lang="ko-KR" altLang="en-US" sz="2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19080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23F990-7D27-47C4-944A-FFA4FDB62211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컨텍스트 스위칭 오버헤드</a:t>
            </a:r>
            <a:endParaRPr lang="en-US" altLang="ko-KR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Context Switching Overhead )</a:t>
            </a:r>
            <a:endParaRPr lang="ko-KR" altLang="en-US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14177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컨텍스트 스위칭 오버헤드</a:t>
            </a:r>
            <a:endParaRPr lang="en-US" altLang="ko-KR" sz="1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Context Switching Overhead )</a:t>
            </a:r>
            <a:endParaRPr lang="ko-KR" altLang="en-US" sz="1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1026" name="Picture 2" descr="https://velog.velcdn.com/images/sehoon/post/fcb975d4-0ee5-406d-bb79-addfc01a887a/image.png">
            <a:extLst>
              <a:ext uri="{FF2B5EF4-FFF2-40B4-BE49-F238E27FC236}">
                <a16:creationId xmlns:a16="http://schemas.microsoft.com/office/drawing/2014/main" id="{1E8A8841-8837-4D71-BAEA-566849CB5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35427"/>
            <a:ext cx="8991600" cy="470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B9AED1-FE72-4CB8-ADD8-92A9221785F4}"/>
              </a:ext>
            </a:extLst>
          </p:cNvPr>
          <p:cNvSpPr txBox="1"/>
          <p:nvPr/>
        </p:nvSpPr>
        <p:spPr>
          <a:xfrm>
            <a:off x="7165040" y="1362050"/>
            <a:ext cx="311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82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Context Restore</a:t>
            </a:r>
            <a:endParaRPr lang="ko-KR" altLang="en-US" sz="2800" dirty="0">
              <a:solidFill>
                <a:srgbClr val="82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404318-CD2F-4908-AE34-4FF33D1C13D5}"/>
              </a:ext>
            </a:extLst>
          </p:cNvPr>
          <p:cNvSpPr txBox="1"/>
          <p:nvPr/>
        </p:nvSpPr>
        <p:spPr>
          <a:xfrm>
            <a:off x="5293658" y="4306910"/>
            <a:ext cx="311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Control Block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C2DFE-5E66-4F25-B9C3-BB4BD4851443}"/>
              </a:ext>
            </a:extLst>
          </p:cNvPr>
          <p:cNvSpPr txBox="1"/>
          <p:nvPr/>
        </p:nvSpPr>
        <p:spPr>
          <a:xfrm>
            <a:off x="3738281" y="1635427"/>
            <a:ext cx="311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Control Block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6C5B1B-D08F-4C79-A2E7-0B51EDC1AA42}"/>
              </a:ext>
            </a:extLst>
          </p:cNvPr>
          <p:cNvSpPr txBox="1"/>
          <p:nvPr/>
        </p:nvSpPr>
        <p:spPr>
          <a:xfrm>
            <a:off x="8987116" y="3988697"/>
            <a:ext cx="311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82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Context Save</a:t>
            </a:r>
            <a:endParaRPr lang="ko-KR" altLang="en-US" sz="2800" dirty="0">
              <a:solidFill>
                <a:srgbClr val="82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31181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컨텍스트 스위칭 오버헤드</a:t>
            </a:r>
            <a:endParaRPr lang="en-US" altLang="ko-KR" sz="1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Context Switching Overhead )</a:t>
            </a:r>
            <a:endParaRPr lang="ko-KR" altLang="en-US" sz="16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B9AED1-FE72-4CB8-ADD8-92A9221785F4}"/>
              </a:ext>
            </a:extLst>
          </p:cNvPr>
          <p:cNvSpPr txBox="1"/>
          <p:nvPr/>
        </p:nvSpPr>
        <p:spPr>
          <a:xfrm>
            <a:off x="661540" y="3429000"/>
            <a:ext cx="3707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82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Context Restore</a:t>
            </a:r>
          </a:p>
          <a:p>
            <a:pPr algn="ctr"/>
            <a:r>
              <a:rPr lang="en-US" altLang="ko-KR" sz="3600" dirty="0" err="1">
                <a:solidFill>
                  <a:srgbClr val="82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Cotext</a:t>
            </a:r>
            <a:r>
              <a:rPr lang="en-US" altLang="ko-KR" sz="3600" dirty="0">
                <a:solidFill>
                  <a:srgbClr val="82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Save</a:t>
            </a:r>
            <a:endParaRPr lang="ko-KR" altLang="en-US" sz="3600" dirty="0">
              <a:solidFill>
                <a:srgbClr val="82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FD8DC6-FF41-4D30-8DE7-5764518BB00B}"/>
              </a:ext>
            </a:extLst>
          </p:cNvPr>
          <p:cNvSpPr txBox="1"/>
          <p:nvPr/>
        </p:nvSpPr>
        <p:spPr>
          <a:xfrm>
            <a:off x="417130" y="2505670"/>
            <a:ext cx="419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이때 드는 비용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BECB8D7-C454-40A8-BAB5-E05223B20EFC}"/>
              </a:ext>
            </a:extLst>
          </p:cNvPr>
          <p:cNvCxnSpPr>
            <a:cxnSpLocks/>
          </p:cNvCxnSpPr>
          <p:nvPr/>
        </p:nvCxnSpPr>
        <p:spPr>
          <a:xfrm>
            <a:off x="4907280" y="3860800"/>
            <a:ext cx="251968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A431B-9DC2-4D6C-86B0-F7FD7066B3F0}"/>
              </a:ext>
            </a:extLst>
          </p:cNvPr>
          <p:cNvSpPr txBox="1"/>
          <p:nvPr/>
        </p:nvSpPr>
        <p:spPr>
          <a:xfrm>
            <a:off x="7965440" y="3428999"/>
            <a:ext cx="3809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Context Switching Overhead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69721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스레드 컨텍스트 스위칭</a:t>
            </a:r>
            <a:endParaRPr lang="en-US" altLang="ko-KR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Thread Context Switching )</a:t>
            </a:r>
            <a:endParaRPr lang="ko-KR" altLang="en-US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1026" name="Picture 2" descr="https://velog.velcdn.com/images/sehoon/post/fcb975d4-0ee5-406d-bb79-addfc01a887a/image.png">
            <a:extLst>
              <a:ext uri="{FF2B5EF4-FFF2-40B4-BE49-F238E27FC236}">
                <a16:creationId xmlns:a16="http://schemas.microsoft.com/office/drawing/2014/main" id="{1E8A8841-8837-4D71-BAEA-566849CB5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35427"/>
            <a:ext cx="8991600" cy="470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B9AED1-FE72-4CB8-ADD8-92A9221785F4}"/>
              </a:ext>
            </a:extLst>
          </p:cNvPr>
          <p:cNvSpPr txBox="1"/>
          <p:nvPr/>
        </p:nvSpPr>
        <p:spPr>
          <a:xfrm>
            <a:off x="3738282" y="1635427"/>
            <a:ext cx="311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TCB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404318-CD2F-4908-AE34-4FF33D1C13D5}"/>
              </a:ext>
            </a:extLst>
          </p:cNvPr>
          <p:cNvSpPr txBox="1"/>
          <p:nvPr/>
        </p:nvSpPr>
        <p:spPr>
          <a:xfrm>
            <a:off x="5293658" y="4306910"/>
            <a:ext cx="311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TCB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4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프로세스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E15FE1-5BDE-4B7B-B987-1692557BBE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47" t="17337" r="15678" b="17013"/>
          <a:stretch/>
        </p:blipFill>
        <p:spPr>
          <a:xfrm>
            <a:off x="1206631" y="3230634"/>
            <a:ext cx="1593131" cy="19136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4C91D5-7D3C-4E37-9A7F-61494811339B}"/>
              </a:ext>
            </a:extLst>
          </p:cNvPr>
          <p:cNvSpPr txBox="1"/>
          <p:nvPr/>
        </p:nvSpPr>
        <p:spPr>
          <a:xfrm>
            <a:off x="1379458" y="2262419"/>
            <a:ext cx="2843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+mj-lt"/>
                <a:ea typeface="배달의민족 주아" panose="02020603020101020101" pitchFamily="18" charset="-127"/>
              </a:rPr>
              <a:t>↓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더블 클릭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F838F1C-2038-4B42-8373-2A80F2A05BAC}"/>
              </a:ext>
            </a:extLst>
          </p:cNvPr>
          <p:cNvCxnSpPr>
            <a:cxnSpLocks/>
          </p:cNvCxnSpPr>
          <p:nvPr/>
        </p:nvCxnSpPr>
        <p:spPr>
          <a:xfrm>
            <a:off x="4128941" y="4133990"/>
            <a:ext cx="256094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Windows, os, logo Icon in Operating System - Flat">
            <a:extLst>
              <a:ext uri="{FF2B5EF4-FFF2-40B4-BE49-F238E27FC236}">
                <a16:creationId xmlns:a16="http://schemas.microsoft.com/office/drawing/2014/main" id="{157B7D74-CB72-47F5-9932-A7053F63E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918" y="2922298"/>
            <a:ext cx="2530311" cy="253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F33622AE-5182-435D-9838-93DC2575E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890" y="1593911"/>
            <a:ext cx="1658327" cy="165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9BEF4B2B-25B5-40A4-A839-8D46FBF35877}"/>
              </a:ext>
            </a:extLst>
          </p:cNvPr>
          <p:cNvCxnSpPr>
            <a:cxnSpLocks/>
            <a:stCxn id="5124" idx="3"/>
          </p:cNvCxnSpPr>
          <p:nvPr/>
        </p:nvCxnSpPr>
        <p:spPr>
          <a:xfrm>
            <a:off x="8348217" y="2423075"/>
            <a:ext cx="1992989" cy="554004"/>
          </a:xfrm>
          <a:prstGeom prst="curvedConnector3">
            <a:avLst>
              <a:gd name="adj1" fmla="val 973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353CB91-58EA-49DE-AFD1-597C7C27139B}"/>
              </a:ext>
            </a:extLst>
          </p:cNvPr>
          <p:cNvSpPr txBox="1"/>
          <p:nvPr/>
        </p:nvSpPr>
        <p:spPr>
          <a:xfrm>
            <a:off x="6689891" y="1131331"/>
            <a:ext cx="1658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프로세스</a:t>
            </a:r>
          </a:p>
        </p:txBody>
      </p:sp>
    </p:spTree>
    <p:extLst>
      <p:ext uri="{BB962C8B-B14F-4D97-AF65-F5344CB8AC3E}">
        <p14:creationId xmlns:p14="http://schemas.microsoft.com/office/powerpoint/2010/main" val="29647796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프로세스 컨텍스트 스위칭</a:t>
            </a:r>
            <a:endParaRPr lang="en-US" altLang="ko-KR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(Process Context Switching )</a:t>
            </a:r>
            <a:endParaRPr lang="ko-KR" altLang="en-US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1026" name="Picture 2" descr="https://velog.velcdn.com/images/sehoon/post/fcb975d4-0ee5-406d-bb79-addfc01a887a/image.png">
            <a:extLst>
              <a:ext uri="{FF2B5EF4-FFF2-40B4-BE49-F238E27FC236}">
                <a16:creationId xmlns:a16="http://schemas.microsoft.com/office/drawing/2014/main" id="{1E8A8841-8837-4D71-BAEA-566849CB5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35427"/>
            <a:ext cx="8991600" cy="470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B9AED1-FE72-4CB8-ADD8-92A9221785F4}"/>
              </a:ext>
            </a:extLst>
          </p:cNvPr>
          <p:cNvSpPr txBox="1"/>
          <p:nvPr/>
        </p:nvSpPr>
        <p:spPr>
          <a:xfrm>
            <a:off x="3738282" y="1635427"/>
            <a:ext cx="311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TCB &amp; PCB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404318-CD2F-4908-AE34-4FF33D1C13D5}"/>
              </a:ext>
            </a:extLst>
          </p:cNvPr>
          <p:cNvSpPr txBox="1"/>
          <p:nvPr/>
        </p:nvSpPr>
        <p:spPr>
          <a:xfrm>
            <a:off x="5293658" y="4306910"/>
            <a:ext cx="311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TCB &amp; PCB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11779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velog.velcdn.com/images/sehoon/post/fcb975d4-0ee5-406d-bb79-addfc01a887a/image.png">
            <a:extLst>
              <a:ext uri="{FF2B5EF4-FFF2-40B4-BE49-F238E27FC236}">
                <a16:creationId xmlns:a16="http://schemas.microsoft.com/office/drawing/2014/main" id="{1E8A8841-8837-4D71-BAEA-566849CB5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35427"/>
            <a:ext cx="8991600" cy="470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B9AED1-FE72-4CB8-ADD8-92A9221785F4}"/>
              </a:ext>
            </a:extLst>
          </p:cNvPr>
          <p:cNvSpPr txBox="1"/>
          <p:nvPr/>
        </p:nvSpPr>
        <p:spPr>
          <a:xfrm>
            <a:off x="3738282" y="1635427"/>
            <a:ext cx="311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TCB &amp; PCB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404318-CD2F-4908-AE34-4FF33D1C13D5}"/>
              </a:ext>
            </a:extLst>
          </p:cNvPr>
          <p:cNvSpPr txBox="1"/>
          <p:nvPr/>
        </p:nvSpPr>
        <p:spPr>
          <a:xfrm>
            <a:off x="5293658" y="4306910"/>
            <a:ext cx="311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TCB &amp; PCB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6A9B89-9E1E-4855-B6A8-4107A577D7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프로세스 컨텍스트 스위칭</a:t>
            </a:r>
            <a:endParaRPr lang="en-US" altLang="ko-KR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(Process Context Switching )</a:t>
            </a:r>
            <a:endParaRPr lang="ko-KR" altLang="en-US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710BFD-053C-47DA-BDC1-76335410AC0B}"/>
              </a:ext>
            </a:extLst>
          </p:cNvPr>
          <p:cNvSpPr/>
          <p:nvPr/>
        </p:nvSpPr>
        <p:spPr>
          <a:xfrm>
            <a:off x="2928305" y="3123969"/>
            <a:ext cx="633538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당연히 얘가 더 비쌈</a:t>
            </a:r>
          </a:p>
        </p:txBody>
      </p:sp>
    </p:spTree>
    <p:extLst>
      <p:ext uri="{BB962C8B-B14F-4D97-AF65-F5344CB8AC3E}">
        <p14:creationId xmlns:p14="http://schemas.microsoft.com/office/powerpoint/2010/main" val="22925340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velog.velcdn.com/images/sehoon/post/fcb975d4-0ee5-406d-bb79-addfc01a887a/image.png">
            <a:extLst>
              <a:ext uri="{FF2B5EF4-FFF2-40B4-BE49-F238E27FC236}">
                <a16:creationId xmlns:a16="http://schemas.microsoft.com/office/drawing/2014/main" id="{1E8A8841-8837-4D71-BAEA-566849CB5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35427"/>
            <a:ext cx="8991600" cy="470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B9AED1-FE72-4CB8-ADD8-92A9221785F4}"/>
              </a:ext>
            </a:extLst>
          </p:cNvPr>
          <p:cNvSpPr txBox="1"/>
          <p:nvPr/>
        </p:nvSpPr>
        <p:spPr>
          <a:xfrm>
            <a:off x="3738282" y="1635427"/>
            <a:ext cx="311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TCB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404318-CD2F-4908-AE34-4FF33D1C13D5}"/>
              </a:ext>
            </a:extLst>
          </p:cNvPr>
          <p:cNvSpPr txBox="1"/>
          <p:nvPr/>
        </p:nvSpPr>
        <p:spPr>
          <a:xfrm>
            <a:off x="5293658" y="4306910"/>
            <a:ext cx="311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TCB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9EB57A-8F65-4A9D-8DA6-617D9910CE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스레드 컨텍스트 스위칭</a:t>
            </a:r>
            <a:endParaRPr lang="en-US" altLang="ko-KR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 Thread Context Switching )</a:t>
            </a:r>
            <a:endParaRPr lang="ko-KR" altLang="en-US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D71065-B689-4410-A8B0-7B2B1C50442F}"/>
              </a:ext>
            </a:extLst>
          </p:cNvPr>
          <p:cNvSpPr/>
          <p:nvPr/>
        </p:nvSpPr>
        <p:spPr>
          <a:xfrm>
            <a:off x="1878338" y="2646916"/>
            <a:ext cx="8435323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그렇다고 </a:t>
            </a:r>
            <a:endParaRPr lang="en-US" altLang="ko-KR" sz="6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6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6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얘는 막 써도 된다</a:t>
            </a:r>
            <a:r>
              <a:rPr lang="en-US" altLang="ko-KR" sz="6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</a:t>
            </a:r>
            <a:r>
              <a:rPr lang="ko-KR" altLang="en-US" sz="6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아님</a:t>
            </a:r>
          </a:p>
        </p:txBody>
      </p:sp>
    </p:spTree>
    <p:extLst>
      <p:ext uri="{BB962C8B-B14F-4D97-AF65-F5344CB8AC3E}">
        <p14:creationId xmlns:p14="http://schemas.microsoft.com/office/powerpoint/2010/main" val="8731495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23F990-7D27-47C4-944A-FFA4FDB62211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0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멀티스레딩</a:t>
            </a:r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주의점</a:t>
            </a:r>
          </a:p>
        </p:txBody>
      </p:sp>
    </p:spTree>
    <p:extLst>
      <p:ext uri="{BB962C8B-B14F-4D97-AF65-F5344CB8AC3E}">
        <p14:creationId xmlns:p14="http://schemas.microsoft.com/office/powerpoint/2010/main" val="28205028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E9B45E4-8623-4E8C-BB0E-CB07C1C9A986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멀티스레딩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주의점</a:t>
            </a:r>
          </a:p>
        </p:txBody>
      </p:sp>
      <p:pic>
        <p:nvPicPr>
          <p:cNvPr id="13314" name="Picture 2" descr="Desktop Computer Icon transparent PNG - StickPNG">
            <a:extLst>
              <a:ext uri="{FF2B5EF4-FFF2-40B4-BE49-F238E27FC236}">
                <a16:creationId xmlns:a16="http://schemas.microsoft.com/office/drawing/2014/main" id="{85EB87CA-94AE-4502-981E-25354B319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840" y="1981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C304BA-8452-4C2F-8FF2-2AC75500B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40043"/>
            <a:ext cx="2641600" cy="26416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AD2D0D3-C9E9-4AA7-92F8-F859F026435B}"/>
              </a:ext>
            </a:extLst>
          </p:cNvPr>
          <p:cNvSpPr/>
          <p:nvPr/>
        </p:nvSpPr>
        <p:spPr>
          <a:xfrm>
            <a:off x="7577508" y="3081643"/>
            <a:ext cx="34885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Quad-Core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1E0A6D0C-DD7C-4E08-BB89-6395980C83B7}"/>
              </a:ext>
            </a:extLst>
          </p:cNvPr>
          <p:cNvCxnSpPr>
            <a:cxnSpLocks/>
            <a:stCxn id="5" idx="1"/>
            <a:endCxn id="13314" idx="3"/>
          </p:cNvCxnSpPr>
          <p:nvPr/>
        </p:nvCxnSpPr>
        <p:spPr>
          <a:xfrm rot="10800000" flipV="1">
            <a:off x="6263640" y="1760842"/>
            <a:ext cx="1737360" cy="2658757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5916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E9B45E4-8623-4E8C-BB0E-CB07C1C9A986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멀티스레딩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주의점</a:t>
            </a:r>
          </a:p>
        </p:txBody>
      </p:sp>
      <p:pic>
        <p:nvPicPr>
          <p:cNvPr id="20482" name="Picture 2" descr="User, account, human, person icon - Free download">
            <a:extLst>
              <a:ext uri="{FF2B5EF4-FFF2-40B4-BE49-F238E27FC236}">
                <a16:creationId xmlns:a16="http://schemas.microsoft.com/office/drawing/2014/main" id="{4B851773-ED18-4896-A036-BF68F7C94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" y="161036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575B9DA-BC52-491F-AFC3-F32BD9383910}"/>
              </a:ext>
            </a:extLst>
          </p:cNvPr>
          <p:cNvSpPr/>
          <p:nvPr/>
        </p:nvSpPr>
        <p:spPr>
          <a:xfrm>
            <a:off x="1113541" y="5768025"/>
            <a:ext cx="31373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미친 개발자</a:t>
            </a:r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BE335FEB-AE6D-4F83-9A3F-C11634082DDE}"/>
              </a:ext>
            </a:extLst>
          </p:cNvPr>
          <p:cNvSpPr/>
          <p:nvPr/>
        </p:nvSpPr>
        <p:spPr>
          <a:xfrm>
            <a:off x="243840" y="1760629"/>
            <a:ext cx="1548632" cy="910960"/>
          </a:xfrm>
          <a:prstGeom prst="wedgeRoundRectCallout">
            <a:avLst>
              <a:gd name="adj1" fmla="val 41346"/>
              <a:gd name="adj2" fmla="val 80621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 </a:t>
            </a:r>
            <a:endParaRPr lang="en-US" altLang="ko-KR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최고</a:t>
            </a:r>
          </a:p>
        </p:txBody>
      </p:sp>
      <p:pic>
        <p:nvPicPr>
          <p:cNvPr id="12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2C18DC1C-1772-40FA-8193-B4EDCE8A5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62" y="2767532"/>
            <a:ext cx="2542135" cy="254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ADF8DB-5AC4-4769-A60D-68C2F1CC7689}"/>
              </a:ext>
            </a:extLst>
          </p:cNvPr>
          <p:cNvSpPr/>
          <p:nvPr/>
        </p:nvSpPr>
        <p:spPr>
          <a:xfrm>
            <a:off x="7465430" y="5453065"/>
            <a:ext cx="36295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미친 프로그램</a:t>
            </a:r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4551FF30-953E-48A4-BB98-B64E53B5C881}"/>
              </a:ext>
            </a:extLst>
          </p:cNvPr>
          <p:cNvSpPr/>
          <p:nvPr/>
        </p:nvSpPr>
        <p:spPr>
          <a:xfrm>
            <a:off x="9966960" y="1600200"/>
            <a:ext cx="1548632" cy="910960"/>
          </a:xfrm>
          <a:prstGeom prst="wedgeRoundRectCallout">
            <a:avLst>
              <a:gd name="adj1" fmla="val -40006"/>
              <a:gd name="adj2" fmla="val 85082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 </a:t>
            </a:r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400</a:t>
            </a:r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F48239A-A4EF-416C-BB52-519468FC8789}"/>
              </a:ext>
            </a:extLst>
          </p:cNvPr>
          <p:cNvCxnSpPr>
            <a:cxnSpLocks/>
          </p:cNvCxnSpPr>
          <p:nvPr/>
        </p:nvCxnSpPr>
        <p:spPr>
          <a:xfrm>
            <a:off x="4621979" y="4048759"/>
            <a:ext cx="2650411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7885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E9B45E4-8623-4E8C-BB0E-CB07C1C9A986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멀티스레딩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주의점</a:t>
            </a:r>
          </a:p>
        </p:txBody>
      </p:sp>
      <p:pic>
        <p:nvPicPr>
          <p:cNvPr id="20482" name="Picture 2" descr="User, account, human, person icon - Free download">
            <a:extLst>
              <a:ext uri="{FF2B5EF4-FFF2-40B4-BE49-F238E27FC236}">
                <a16:creationId xmlns:a16="http://schemas.microsoft.com/office/drawing/2014/main" id="{4B851773-ED18-4896-A036-BF68F7C94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932" y="1560482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575B9DA-BC52-491F-AFC3-F32BD9383910}"/>
              </a:ext>
            </a:extLst>
          </p:cNvPr>
          <p:cNvSpPr/>
          <p:nvPr/>
        </p:nvSpPr>
        <p:spPr>
          <a:xfrm>
            <a:off x="4428634" y="5718147"/>
            <a:ext cx="31373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미친 개발자</a:t>
            </a:r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BE335FEB-AE6D-4F83-9A3F-C11634082DDE}"/>
              </a:ext>
            </a:extLst>
          </p:cNvPr>
          <p:cNvSpPr/>
          <p:nvPr/>
        </p:nvSpPr>
        <p:spPr>
          <a:xfrm>
            <a:off x="6887101" y="1436431"/>
            <a:ext cx="1548632" cy="910960"/>
          </a:xfrm>
          <a:prstGeom prst="wedgeRoundRectCallout">
            <a:avLst>
              <a:gd name="adj1" fmla="val -40005"/>
              <a:gd name="adj2" fmla="val 72814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겁나</a:t>
            </a:r>
            <a:endParaRPr lang="en-US" altLang="ko-KR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빠르겠지</a:t>
            </a:r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68554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E9B45E4-8623-4E8C-BB0E-CB07C1C9A986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멀티스레딩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주의점</a:t>
            </a:r>
          </a:p>
        </p:txBody>
      </p:sp>
      <p:pic>
        <p:nvPicPr>
          <p:cNvPr id="20482" name="Picture 2" descr="User, account, human, person icon - Free download">
            <a:extLst>
              <a:ext uri="{FF2B5EF4-FFF2-40B4-BE49-F238E27FC236}">
                <a16:creationId xmlns:a16="http://schemas.microsoft.com/office/drawing/2014/main" id="{4B851773-ED18-4896-A036-BF68F7C94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" y="1560482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575B9DA-BC52-491F-AFC3-F32BD9383910}"/>
              </a:ext>
            </a:extLst>
          </p:cNvPr>
          <p:cNvSpPr/>
          <p:nvPr/>
        </p:nvSpPr>
        <p:spPr>
          <a:xfrm>
            <a:off x="808742" y="5718147"/>
            <a:ext cx="31373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미친 개발자</a:t>
            </a:r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BE335FEB-AE6D-4F83-9A3F-C11634082DDE}"/>
              </a:ext>
            </a:extLst>
          </p:cNvPr>
          <p:cNvSpPr/>
          <p:nvPr/>
        </p:nvSpPr>
        <p:spPr>
          <a:xfrm>
            <a:off x="4876800" y="1090591"/>
            <a:ext cx="6327266" cy="5062826"/>
          </a:xfrm>
          <a:prstGeom prst="wedgeRoundRectCallout">
            <a:avLst>
              <a:gd name="adj1" fmla="val -73886"/>
              <a:gd name="adj2" fmla="val -16450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하나의 프로세스에 여러 개의 스레드를 할당하면 속도가 </a:t>
            </a:r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늘어난대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  <a:p>
            <a:pPr algn="ctr"/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스레드를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400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 만들어버리자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!!</a:t>
            </a:r>
          </a:p>
          <a:p>
            <a:pPr algn="ctr"/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하나의 스레드가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초가 걸리는 </a:t>
            </a:r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작업씩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담당하면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총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400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초가 걸리는 작업을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1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초안에 끝낼 수 있겠지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algn="ctr"/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이론적으론 </a:t>
            </a:r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쌉가능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ㅇㅇ</a:t>
            </a:r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92792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E9B45E4-8623-4E8C-BB0E-CB07C1C9A986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멀티스레딩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주의점</a:t>
            </a:r>
          </a:p>
        </p:txBody>
      </p:sp>
      <p:pic>
        <p:nvPicPr>
          <p:cNvPr id="20482" name="Picture 2" descr="User, account, human, person icon - Free download">
            <a:extLst>
              <a:ext uri="{FF2B5EF4-FFF2-40B4-BE49-F238E27FC236}">
                <a16:creationId xmlns:a16="http://schemas.microsoft.com/office/drawing/2014/main" id="{4B851773-ED18-4896-A036-BF68F7C94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760" y="1418242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575B9DA-BC52-491F-AFC3-F32BD9383910}"/>
              </a:ext>
            </a:extLst>
          </p:cNvPr>
          <p:cNvSpPr/>
          <p:nvPr/>
        </p:nvSpPr>
        <p:spPr>
          <a:xfrm>
            <a:off x="9191248" y="5549512"/>
            <a:ext cx="18998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선한쌤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BE335FEB-AE6D-4F83-9A3F-C11634082DDE}"/>
              </a:ext>
            </a:extLst>
          </p:cNvPr>
          <p:cNvSpPr/>
          <p:nvPr/>
        </p:nvSpPr>
        <p:spPr>
          <a:xfrm>
            <a:off x="776350" y="1677322"/>
            <a:ext cx="6327266" cy="5062826"/>
          </a:xfrm>
          <a:prstGeom prst="wedgeRoundRectCallout">
            <a:avLst>
              <a:gd name="adj1" fmla="val 68704"/>
              <a:gd name="adj2" fmla="val -23875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그게 되겠냐 임마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/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쿼드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코어를 쓰게 되면 한번에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</a:t>
            </a:r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스레드만 실행되겠지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 algn="ctr"/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따라서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400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스레드를 한번에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개씩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번에 걸쳐 실행하게 될 거임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 algn="ctr"/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그렇게 되면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초라는 시간이 걸리겠지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72444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E9B45E4-8623-4E8C-BB0E-CB07C1C9A986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멀티스레딩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주의점</a:t>
            </a:r>
          </a:p>
        </p:txBody>
      </p:sp>
      <p:pic>
        <p:nvPicPr>
          <p:cNvPr id="20482" name="Picture 2" descr="User, account, human, person icon - Free download">
            <a:extLst>
              <a:ext uri="{FF2B5EF4-FFF2-40B4-BE49-F238E27FC236}">
                <a16:creationId xmlns:a16="http://schemas.microsoft.com/office/drawing/2014/main" id="{4B851773-ED18-4896-A036-BF68F7C94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760" y="1418242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575B9DA-BC52-491F-AFC3-F32BD9383910}"/>
              </a:ext>
            </a:extLst>
          </p:cNvPr>
          <p:cNvSpPr/>
          <p:nvPr/>
        </p:nvSpPr>
        <p:spPr>
          <a:xfrm>
            <a:off x="9191248" y="5549512"/>
            <a:ext cx="18998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선한쌤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BE335FEB-AE6D-4F83-9A3F-C11634082DDE}"/>
              </a:ext>
            </a:extLst>
          </p:cNvPr>
          <p:cNvSpPr/>
          <p:nvPr/>
        </p:nvSpPr>
        <p:spPr>
          <a:xfrm>
            <a:off x="776350" y="1677322"/>
            <a:ext cx="6327266" cy="5062826"/>
          </a:xfrm>
          <a:prstGeom prst="wedgeRoundRectCallout">
            <a:avLst>
              <a:gd name="adj1" fmla="val 68704"/>
              <a:gd name="adj2" fmla="val -23875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그리고 각 코어가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번씩 걸쳐서 스레드를 실행한다는 소리는 컨텍스트 스위칭이 각각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 발생한다는 </a:t>
            </a:r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소리랑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같음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/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즉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번의 스레드 컨텍스트 스위칭 오버헤드가 발생하는 거다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/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이렇게 되면 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초라는 시간조차 기대하기 힘들 수 있어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2716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프로세스</a:t>
            </a:r>
          </a:p>
        </p:txBody>
      </p:sp>
      <p:pic>
        <p:nvPicPr>
          <p:cNvPr id="4098" name="Picture 2" descr="https://velog.velcdn.com/images/sehoon/post/26e4a535-0cf1-4d1f-9e37-7e6d769e72f7/image.png">
            <a:extLst>
              <a:ext uri="{FF2B5EF4-FFF2-40B4-BE49-F238E27FC236}">
                <a16:creationId xmlns:a16="http://schemas.microsoft.com/office/drawing/2014/main" id="{78775D58-478F-4987-BB16-44D40313F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876" y="2102472"/>
            <a:ext cx="6774248" cy="414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6683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E9B45E4-8623-4E8C-BB0E-CB07C1C9A986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멀티스레딩</a:t>
            </a:r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  <a:endParaRPr lang="en-US" altLang="ko-KR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주의점</a:t>
            </a:r>
          </a:p>
        </p:txBody>
      </p:sp>
      <p:pic>
        <p:nvPicPr>
          <p:cNvPr id="20482" name="Picture 2" descr="User, account, human, person icon - Free download">
            <a:extLst>
              <a:ext uri="{FF2B5EF4-FFF2-40B4-BE49-F238E27FC236}">
                <a16:creationId xmlns:a16="http://schemas.microsoft.com/office/drawing/2014/main" id="{4B851773-ED18-4896-A036-BF68F7C94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760" y="1418242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575B9DA-BC52-491F-AFC3-F32BD9383910}"/>
              </a:ext>
            </a:extLst>
          </p:cNvPr>
          <p:cNvSpPr/>
          <p:nvPr/>
        </p:nvSpPr>
        <p:spPr>
          <a:xfrm>
            <a:off x="9191248" y="5549512"/>
            <a:ext cx="18998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선한쌤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BE335FEB-AE6D-4F83-9A3F-C11634082DDE}"/>
              </a:ext>
            </a:extLst>
          </p:cNvPr>
          <p:cNvSpPr/>
          <p:nvPr/>
        </p:nvSpPr>
        <p:spPr>
          <a:xfrm>
            <a:off x="786510" y="1921162"/>
            <a:ext cx="6327266" cy="4164678"/>
          </a:xfrm>
          <a:prstGeom prst="wedgeRoundRectCallout">
            <a:avLst>
              <a:gd name="adj1" fmla="val 69989"/>
              <a:gd name="adj2" fmla="val -25360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혼자 신나서 </a:t>
            </a:r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멀티스레딩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하겠다고 아무리 </a:t>
            </a:r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설쳐대도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컨텍스트 스위칭 오버헤드를 고려하지 않으면 </a:t>
            </a:r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싱글스레드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보다도 못한 퍼포먼스를 내는 상황이 생긴다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/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멀티스레딩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환경을 구축할 땐 </a:t>
            </a:r>
            <a:endParaRPr lang="en-US" altLang="ko-KR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꼭 </a:t>
            </a:r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알아두도록</a:t>
            </a:r>
            <a:r>
              <a:rPr lang="ko-KR" alt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해</a:t>
            </a: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397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프로세스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A26A97-3E6B-4D5A-AE4E-CE81D3E92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162" y="1895131"/>
            <a:ext cx="4286250" cy="4048125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92173BA-1AFE-4FF2-A378-189D19BF14B5}"/>
              </a:ext>
            </a:extLst>
          </p:cNvPr>
          <p:cNvGrpSpPr/>
          <p:nvPr/>
        </p:nvGrpSpPr>
        <p:grpSpPr>
          <a:xfrm>
            <a:off x="710053" y="1814314"/>
            <a:ext cx="4843568" cy="4555604"/>
            <a:chOff x="710053" y="1814314"/>
            <a:chExt cx="4843568" cy="455560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AC63856-5A0A-402B-858F-2F9CD15E1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053" y="1895131"/>
              <a:ext cx="4474787" cy="447478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89E563-8433-4304-B492-58713B73A4B9}"/>
                </a:ext>
              </a:extLst>
            </p:cNvPr>
            <p:cNvSpPr txBox="1"/>
            <p:nvPr/>
          </p:nvSpPr>
          <p:spPr>
            <a:xfrm rot="10800000">
              <a:off x="4876513" y="2652516"/>
              <a:ext cx="677108" cy="297887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3200" dirty="0"/>
                <a:t>Time</a:t>
              </a:r>
              <a:endParaRPr lang="ko-KR" altLang="en-US" sz="3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953906-2CBE-4F9F-B389-816573E043D7}"/>
                </a:ext>
              </a:extLst>
            </p:cNvPr>
            <p:cNvSpPr txBox="1"/>
            <p:nvPr/>
          </p:nvSpPr>
          <p:spPr>
            <a:xfrm>
              <a:off x="1561705" y="1814314"/>
              <a:ext cx="27714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/>
                <a:t>Process</a:t>
              </a:r>
              <a:endParaRPr lang="ko-KR" altLang="en-US" sz="3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161E29-7E47-4831-89A9-ECB1DABCF932}"/>
                </a:ext>
              </a:extLst>
            </p:cNvPr>
            <p:cNvSpPr txBox="1"/>
            <p:nvPr/>
          </p:nvSpPr>
          <p:spPr>
            <a:xfrm>
              <a:off x="2500524" y="3059668"/>
              <a:ext cx="1008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Thread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0166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프로세스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7B4148C-B43B-4D67-9FAF-48CF3CE6C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969" y="1885361"/>
            <a:ext cx="9120062" cy="473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4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1A83B7-DA91-45B7-AAA2-68812ED02481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프로세스</a:t>
            </a:r>
          </a:p>
        </p:txBody>
      </p:sp>
      <p:pic>
        <p:nvPicPr>
          <p:cNvPr id="1026" name="Picture 2" descr="계산 - 무료 과학 기술개 아이콘">
            <a:extLst>
              <a:ext uri="{FF2B5EF4-FFF2-40B4-BE49-F238E27FC236}">
                <a16:creationId xmlns:a16="http://schemas.microsoft.com/office/drawing/2014/main" id="{30E5FEA7-93EE-4A0F-96A8-0ED7F8E48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603" y="2256934"/>
            <a:ext cx="3497344" cy="349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5C5A7A1E-E3EE-4DB4-9164-1AF1FB5D1066}"/>
              </a:ext>
            </a:extLst>
          </p:cNvPr>
          <p:cNvSpPr/>
          <p:nvPr/>
        </p:nvSpPr>
        <p:spPr>
          <a:xfrm>
            <a:off x="1555422" y="3345729"/>
            <a:ext cx="1753386" cy="1753386"/>
          </a:xfrm>
          <a:prstGeom prst="ellipse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2161BBB-C8FF-4110-86EE-7F4BD4B944AB}"/>
              </a:ext>
            </a:extLst>
          </p:cNvPr>
          <p:cNvCxnSpPr/>
          <p:nvPr/>
        </p:nvCxnSpPr>
        <p:spPr>
          <a:xfrm>
            <a:off x="4223209" y="4288410"/>
            <a:ext cx="204561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곱하기 기호 6">
            <a:extLst>
              <a:ext uri="{FF2B5EF4-FFF2-40B4-BE49-F238E27FC236}">
                <a16:creationId xmlns:a16="http://schemas.microsoft.com/office/drawing/2014/main" id="{29856969-EBAD-475B-9654-313EFFE8743C}"/>
              </a:ext>
            </a:extLst>
          </p:cNvPr>
          <p:cNvSpPr/>
          <p:nvPr/>
        </p:nvSpPr>
        <p:spPr>
          <a:xfrm>
            <a:off x="4937289" y="-485677"/>
            <a:ext cx="8533614" cy="8573872"/>
          </a:xfrm>
          <a:prstGeom prst="mathMultiply">
            <a:avLst>
              <a:gd name="adj1" fmla="val 2341"/>
            </a:avLst>
          </a:prstGeom>
          <a:solidFill>
            <a:srgbClr val="8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275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721</Words>
  <Application>Microsoft Office PowerPoint</Application>
  <PresentationFormat>와이드스크린</PresentationFormat>
  <Paragraphs>274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5" baseType="lpstr">
      <vt:lpstr>맑은 고딕</vt:lpstr>
      <vt:lpstr>배달의민족 주아</vt:lpstr>
      <vt:lpstr>태나다체 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야매로 서버 개발자 되기 1강</dc:title>
  <dc:creator>user</dc:creator>
  <cp:lastModifiedBy>user</cp:lastModifiedBy>
  <cp:revision>436</cp:revision>
  <dcterms:created xsi:type="dcterms:W3CDTF">2023-08-17T11:04:37Z</dcterms:created>
  <dcterms:modified xsi:type="dcterms:W3CDTF">2023-09-02T12:51:36Z</dcterms:modified>
</cp:coreProperties>
</file>