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70" r:id="rId2"/>
    <p:sldId id="271" r:id="rId3"/>
    <p:sldId id="256" r:id="rId4"/>
    <p:sldId id="290" r:id="rId5"/>
    <p:sldId id="291" r:id="rId6"/>
    <p:sldId id="260" r:id="rId7"/>
    <p:sldId id="294" r:id="rId8"/>
    <p:sldId id="263" r:id="rId9"/>
    <p:sldId id="296" r:id="rId10"/>
    <p:sldId id="297" r:id="rId11"/>
    <p:sldId id="267" r:id="rId12"/>
    <p:sldId id="298" r:id="rId13"/>
    <p:sldId id="293" r:id="rId14"/>
    <p:sldId id="295" r:id="rId15"/>
    <p:sldId id="272" r:id="rId16"/>
    <p:sldId id="278" r:id="rId17"/>
    <p:sldId id="275" r:id="rId18"/>
    <p:sldId id="279" r:id="rId19"/>
    <p:sldId id="280" r:id="rId20"/>
    <p:sldId id="281" r:id="rId21"/>
    <p:sldId id="287" r:id="rId22"/>
    <p:sldId id="273" r:id="rId23"/>
    <p:sldId id="282" r:id="rId24"/>
    <p:sldId id="277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274" r:id="rId33"/>
    <p:sldId id="283" r:id="rId34"/>
    <p:sldId id="285" r:id="rId35"/>
    <p:sldId id="327" r:id="rId36"/>
    <p:sldId id="286" r:id="rId37"/>
    <p:sldId id="284" r:id="rId38"/>
    <p:sldId id="288" r:id="rId39"/>
    <p:sldId id="300" r:id="rId40"/>
    <p:sldId id="29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1997"/>
  </p:normalViewPr>
  <p:slideViewPr>
    <p:cSldViewPr snapToGrid="0">
      <p:cViewPr varScale="1">
        <p:scale>
          <a:sx n="104" d="100"/>
          <a:sy n="10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C942-28A5-884E-8313-F28FE4527D96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2B0FD-50BD-8C44-ADAA-9119F4B90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大家好，我们是第</a:t>
            </a:r>
            <a:r>
              <a:rPr kumimoji="1" lang="en-US" altLang="zh-CN" dirty="0"/>
              <a:t>24</a:t>
            </a:r>
            <a:r>
              <a:rPr kumimoji="1" lang="zh-CN" altLang="en-US" dirty="0"/>
              <a:t>组，我们完成的是一个类</a:t>
            </a:r>
            <a:r>
              <a:rPr kumimoji="1" lang="en-US" altLang="zh-CN" dirty="0"/>
              <a:t>pascal</a:t>
            </a:r>
            <a:r>
              <a:rPr kumimoji="1" lang="zh-CN" altLang="en-US" dirty="0"/>
              <a:t>语言的编译器。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文法规则根据《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 Syntax_2020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》的条目书写，每个文法规则都有其相结合的动作。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使用语法树操作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函数来分配新节点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和其子节点，释放旧节点。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文法规则为例，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programDecl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类型的树节点，存储名字。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节点的两个孩子为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节点的两个孩子。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节点不再使用，于是释放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当文法规则中遇到左递归的情况时，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左递归的节点存储在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sibiling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中，而不是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child</a:t>
            </a:r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无左递归的文法规则基本按照父子节点的关系构建语法树。</a:t>
            </a:r>
            <a:endParaRPr lang="zh-CN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我们实现的语法书可视化是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将语法树结构转换为目录递进结构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，打印在文本中。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参数声明在文法中有左递归，是在同层。整一个函数是有四个孩子节点，参数列表、返回类型、变量声明、函数体。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当解析器遇到错误时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输出错误的行数和附近的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同时，在适当位置放置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，实现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错误恢复，让分析程序能检查出源程序中的多种语法错误。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符号表我们采用的数据结构是散列表。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哈希函数采用课本上推荐的哈希函数。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dirty="0"/>
              <a:t>Key</a:t>
            </a:r>
            <a:r>
              <a:rPr kumimoji="1" lang="zh-CN" altLang="en-US" sz="1200" dirty="0"/>
              <a:t>对应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源程序中的各种名字，例如常量名，变量名，函数名</a:t>
            </a:r>
            <a:r>
              <a:rPr kumimoji="1"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Value</a:t>
            </a:r>
            <a:r>
              <a:rPr kumimoji="1" lang="zh-CN" altLang="en-US" dirty="0"/>
              <a:t>分为作用域名和非作用域名。非作用域名存储名字、类型、是否可以修改、值。作用域名存储参数个数、参数链表、返回值类型、函数体。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为支持多层作用域，为每一层作用域创建一个独立的符号表，存储该作用域内参数的散列表。不同作用域的符号表之间通过指针相连，每个符号表中有三个指针，分别指向上层、下层和同层作用域的符号表。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当进入一个新的作用域时，会新建一个空的符号表，并通过指针指向构建它与原有符号表之间的层次关系。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递归地遍历语法树节点，构造符号表并进行错误检查。 符号表操作函数有创建、插入、查找。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通过先查找，后插入的方法，检查未定义或者重定义的错误。通过查找并检查的方法进行类型检查，检查类型不匹配，函数参数不匹配等问题。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729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中间代码采用三地址码。采用四元组的数据结构来表示一条三地址码，QuadOpKind表示操作方法，AddrKind表示地址的类型，Address结构体表示地址，其中包含种类和内容。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Quad结构体表示一个四元组，也就是代表一条三地址码的存储结构，其中包含操作方法和三个地址，以及用于链接的next指针。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为了组织所有三地址码，采取了链表来连接所有四元组，因此定义了指向链表头的指针QuadListHead和指向链表尾部的指针QuadListEnd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initQuadList函数是用来对四元组链表进行初始化。即：为链表头结点申请一块内存，初始化头结点的next指针为NULL，令尾指针指向头结点。</a:t>
            </a:r>
          </a:p>
          <a:p>
            <a:r>
              <a:rPr lang="zh-CN" altLang="en-US" dirty="0"/>
              <a:t>初始化过的链表就可以通过对尾指针的操作来进行插入操作，比如现在要申请一个节点q的内存，进行赋值后将其插入到链表尾部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genCode函数递归地遍历语法树生成四元组链表</a:t>
            </a:r>
          </a:p>
          <a:p>
            <a:endParaRPr lang="zh-CN" altLang="en-US" dirty="0"/>
          </a:p>
          <a:p>
            <a:r>
              <a:rPr lang="zh-CN" altLang="en-US" dirty="0"/>
              <a:t>其中node为当前语法树节点，resName为在某些时候需要传递的结果变量名。</a:t>
            </a:r>
          </a:p>
          <a:p>
            <a:endParaRPr lang="zh-CN" altLang="en-US" dirty="0"/>
          </a:p>
          <a:p>
            <a:r>
              <a:rPr lang="zh-CN" altLang="en-US" dirty="0"/>
              <a:t>在genCode函数中，根据当前节点的类型，有不同的处理方式，这是根据我们前面词法文法分析的规则定义来决定的。</a:t>
            </a:r>
          </a:p>
          <a:p>
            <a:endParaRPr lang="zh-CN" altLang="en-US" dirty="0"/>
          </a:p>
          <a:p>
            <a:r>
              <a:rPr lang="zh-CN" altLang="en-US" dirty="0"/>
              <a:t>首先，判断当前节点的种类switch(node-&gt;nodeKind)，根据nodeKind的定义，有四种case: StatementNode, ExpressionNode, DeclareNode, TypeNode</a:t>
            </a:r>
          </a:p>
          <a:p>
            <a:endParaRPr lang="zh-CN" altLang="en-US" dirty="0"/>
          </a:p>
          <a:p>
            <a:r>
              <a:rPr lang="zh-CN" altLang="en-US" dirty="0"/>
              <a:t>根据这四种case，每种case内部都有进一步划分种类。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在遍历语法树生成三地址码的过程中，会需要产生一些临时变量名和标签名，因此getTempName函数可以得到一个新生成的临时变量名t&lt;number&gt;，还有getTempLabel函数可以得到一个新生成的Label名L&lt;number&gt;。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遍历语法树生成了四元组链表后，需要将存储在链表中的四元组打印成可视化的中间代码</a:t>
            </a:r>
            <a:r>
              <a:rPr lang="en-US" altLang="zh-CN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printQuad函数将一个四元组打印成对应的三地址码。首先根据地址的kind将地址的值转换成字符串str1, str2, str3，然后是根据操作方法op来打印成三地址码</a:t>
            </a:r>
          </a:p>
          <a:p>
            <a:endParaRPr lang="en-US" altLang="zh-CN" dirty="0"/>
          </a:p>
          <a:p>
            <a:r>
              <a:rPr lang="en-US" altLang="zh-CN" dirty="0" err="1">
                <a:sym typeface="+mn-ea"/>
              </a:rPr>
              <a:t>printIRcode函数</a:t>
            </a:r>
            <a:r>
              <a:rPr lang="en-US" altLang="zh-CN" dirty="0" err="1"/>
              <a:t>遍历四元组链表</a:t>
            </a:r>
            <a:r>
              <a:rPr lang="zh-CN" altLang="en-US" dirty="0"/>
              <a:t>，对于每个四元组都调用一次printQuad函数，</a:t>
            </a:r>
            <a:r>
              <a:rPr lang="en-US" altLang="zh-CN" dirty="0" err="1"/>
              <a:t>打印出</a:t>
            </a:r>
            <a:r>
              <a:rPr lang="zh-CN" altLang="en-US" dirty="0"/>
              <a:t>全部的</a:t>
            </a:r>
            <a:r>
              <a:rPr lang="en-US" altLang="zh-CN" dirty="0" err="1"/>
              <a:t>三地址码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读取中间代码文件，将中间代码翻译为 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指令序列，并在 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MIPS</a:t>
            </a:r>
            <a:r>
              <a:rPr lang="zh-CN" alt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上运行。一条中间 代码对应一条或者多条目标代码，转换规则如图。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在语义分析阶段，会更新语法树，在变量名后加上“-”+作用域名字，使每个变量唯一，解决变量同名的问题。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在中间代码生成阶段，变量名前面加上“temp”用于识别。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使用数组来记录寄存器是否闲置。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首先，为所有变量分配寄存器。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然后，为新出现的临时变量分配寄存器，释放不再使用的临时变量的寄存器。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在函数调用前，调用者保存非闲置的寄存器，但不保存跨作用域的变量的寄存器。在函数调用后，调用者还原保存的寄存器。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因此无论变量是否跨作用域，都不会因为函数调用而丢失值。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词法分析使用</a:t>
            </a:r>
            <a:r>
              <a:rPr kumimoji="1" lang="en-US" altLang="zh-CN" dirty="0" err="1"/>
              <a:t>lex</a:t>
            </a:r>
            <a:r>
              <a:rPr kumimoji="1" lang="zh-CN" altLang="en-US" dirty="0"/>
              <a:t>实现。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词法分析将源程序的字符流组织成为词法单元流，在某些字符不符合规范时它会提示错误。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词法分析阶段使用正则表达式匹配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数字、字母、整型数、实数、字符、字符串、变量名、换行以及空格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。这是我们自己定义的正则表达式。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对于规则处理，匹配保留字、特殊符号和其他记号，以及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注释及不规范字符串，并对其进行处理，例如返回对应的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或者直接调用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yyerror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语法分析使用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实现，读入词法分析生成词法单元流，判断源程序是否匹配语法规范，并在匹配规范的情况下构建语法树。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语法树节点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中有指向孩子和兄弟的指针。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个孩子，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语句中可能会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个孩子。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节点还记录行号和类型，节点类型有表达式、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、类型、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对于不同的类型，根据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nodeKind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的值，分别存储具体的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和值。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于语义分析阶段的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更加具体的类型定义展开如图。有语句、表达式、声明、变量类型、操作符这些方面的类型定义。例如声明里有</a:t>
            </a:r>
            <a:r>
              <a:rPr kumimoji="1" lang="en-US" altLang="zh-CN" dirty="0" err="1"/>
              <a:t>programDecl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routineDcel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lang="zh-CN" altLang="en-US" dirty="0"/>
              <a:t>StatementNode类型的节点一般代表一个语句，往往是一行或者是像if, while, for, switch语句这样视为一个整体的多行语句。</a:t>
            </a:r>
            <a:endParaRPr lang="en-US" altLang="zh-CN" dirty="0"/>
          </a:p>
          <a:p>
            <a:r>
              <a:rPr lang="zh-CN" altLang="en-US" dirty="0"/>
              <a:t>而ExpressionNode则是更小的单元，往往代表StatementNode语句的一个部分，比如IdExp代表一个ID节点。</a:t>
            </a:r>
            <a:endParaRPr lang="en-US" altLang="zh-CN" dirty="0"/>
          </a:p>
          <a:p>
            <a:r>
              <a:rPr lang="zh-CN" altLang="en-US" dirty="0"/>
              <a:t>DeclareNode类型的节点是声明类型的，比如函数声明、变量声明等等。</a:t>
            </a:r>
            <a:endParaRPr lang="en-US" altLang="zh-CN" dirty="0"/>
          </a:p>
          <a:p>
            <a:r>
              <a:rPr lang="zh-CN" altLang="en-US" dirty="0"/>
              <a:t>TypeNode类型则对应了声明的类型，在生成中间代码的过程中几乎可以忽略。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语法树操作函数有新建不同类型的语法树节点和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释放语法树节点空间两种。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2B0FD-50BD-8C44-ADAA-9119F4B9059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E128-C66F-48C4-9524-E65698703DFD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43EC-6D6F-40C0-A2AC-66ABEFF0F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0461" y="2254991"/>
            <a:ext cx="78710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语言编译器</a:t>
            </a:r>
            <a:endParaRPr lang="en-US" altLang="zh-CN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——gruop24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文法规则匹配与语法树建立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1690688"/>
            <a:ext cx="6956675" cy="26231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824" y="4669921"/>
            <a:ext cx="1050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文法规则为例，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programDecl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类型的树节点，存储名字。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节点的两个孩子为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节点的两个孩子。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19394" y="3004027"/>
            <a:ext cx="4390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当文法规则中遇到左递归的情况时，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左递归的节点存储在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sibiling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中，而不是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child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无左递归的文法规则基本按照父子节点的关系构建语法树。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3" y="2124436"/>
            <a:ext cx="5580249" cy="360584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文法规则匹配与语法树建立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112" y="3429000"/>
            <a:ext cx="1890793" cy="49207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语法树可视化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6096000" cy="48647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program hello;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 integer;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(a, b : integer) : integer;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if b = 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then begin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a;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end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else begin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(b , a % b);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end;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, 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36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*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, 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writeln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zh-CN" altLang="zh-CN" sz="1600" dirty="0"/>
              <a:t> 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271647" y="0"/>
            <a:ext cx="6096000" cy="10451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ProgramDecl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hello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RoutineheadDecl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VarDecl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SimpleSysType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IntExpType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FunctionDecl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VarParaDecl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SimpleSysType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IntExpType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SimpleSysType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IntExpType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RoutineheadDecl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Oper</a:t>
            </a: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:=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Id:b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Const:</a:t>
            </a:r>
            <a:r>
              <a:rPr lang="en-US" altLang="zh-CN" sz="14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0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Assign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Id:a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Assign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FuncId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Id:b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Oper:mod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Id:a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Id:b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Assign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Id:ans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Oper</a:t>
            </a: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:*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FuncId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Const:</a:t>
            </a:r>
            <a:r>
              <a:rPr lang="en-US" altLang="zh-CN" sz="14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Const:</a:t>
            </a:r>
            <a:r>
              <a:rPr lang="en-US" altLang="zh-CN" sz="14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36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FuncId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Const:</a:t>
            </a:r>
            <a:r>
              <a:rPr lang="en-US" altLang="zh-CN" sz="14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Const:</a:t>
            </a:r>
            <a:r>
              <a:rPr lang="en-US" altLang="zh-CN" sz="14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6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ProcSys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Id:ans</a:t>
            </a:r>
            <a:r>
              <a:rPr lang="zh-CN" altLang="zh-CN" sz="1400" dirty="0"/>
              <a:t> 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96571" y="6308209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……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994987" y="2055813"/>
            <a:ext cx="1120398" cy="49207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21871" y="1418334"/>
            <a:ext cx="3326829" cy="201066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744747" y="4247397"/>
            <a:ext cx="2274498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program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proc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 err="1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1C02CF"/>
                </a:solidFill>
                <a:latin typeface="Menlo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1C02CF"/>
                </a:solidFill>
                <a:latin typeface="Menlo"/>
                <a:cs typeface="Times New Roman" panose="02020603050405020304" pitchFamily="18" charset="0"/>
              </a:rPr>
              <a:t>200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write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(c);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/>
                <a:cs typeface="Times New Roman" panose="02020603050405020304" pitchFamily="18" charset="0"/>
              </a:rPr>
              <a:t>end</a:t>
            </a:r>
            <a:r>
              <a:rPr lang="en-US" altLang="zh-CN" kern="0" dirty="0">
                <a:solidFill>
                  <a:srgbClr val="000000"/>
                </a:solidFill>
                <a:latin typeface="Menlo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03541" y="6008358"/>
            <a:ext cx="8384163" cy="4845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47" y="1398954"/>
            <a:ext cx="9207500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错误恢复</a:t>
            </a:r>
          </a:p>
        </p:txBody>
      </p:sp>
      <p:sp>
        <p:nvSpPr>
          <p:cNvPr id="3" name="矩形 2"/>
          <p:cNvSpPr/>
          <p:nvPr/>
        </p:nvSpPr>
        <p:spPr>
          <a:xfrm>
            <a:off x="3138677" y="2521059"/>
            <a:ext cx="49334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routine_head        </a:t>
            </a:r>
            <a:r>
              <a:rPr lang="en-US" altLang="zh-CN" sz="2800" dirty="0"/>
              <a:t> </a:t>
            </a:r>
            <a:r>
              <a:rPr lang="zh-CN" altLang="en-US" sz="2800" dirty="0"/>
              <a:t>:   error SEMI</a:t>
            </a:r>
            <a:endParaRPr lang="en-US" altLang="zh-CN" sz="2800" dirty="0"/>
          </a:p>
          <a:p>
            <a:r>
              <a:rPr lang="en-GB" altLang="zh-CN" sz="2800" dirty="0" err="1"/>
              <a:t>routine_part</a:t>
            </a:r>
            <a:r>
              <a:rPr lang="en-GB" altLang="zh-CN" sz="2800" dirty="0"/>
              <a:t>           :   error SEMI</a:t>
            </a:r>
          </a:p>
          <a:p>
            <a:r>
              <a:rPr lang="en-GB" altLang="zh-CN" sz="2800" dirty="0" err="1"/>
              <a:t>stmt_list</a:t>
            </a:r>
            <a:r>
              <a:rPr lang="en-GB" altLang="zh-CN" sz="2800" dirty="0"/>
              <a:t>		:   error SEMI</a:t>
            </a:r>
            <a:endParaRPr lang="en-US" altLang="zh-CN" sz="2800" dirty="0"/>
          </a:p>
          <a:p>
            <a:r>
              <a:rPr lang="en-US" altLang="zh-CN" sz="2800" dirty="0"/>
              <a:t>……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语义分析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199" y="1796706"/>
            <a:ext cx="1051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数据结构：散列表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哈希函数：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Key: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源程序中的各种名字，例如常量名，变量名，函数名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79" y="2906221"/>
            <a:ext cx="49403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4413" y="1600459"/>
            <a:ext cx="2341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Value(bucket)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713" y="829714"/>
            <a:ext cx="212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非作用域名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1435" y="4737799"/>
            <a:ext cx="209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作用域名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9881" y="5525173"/>
            <a:ext cx="262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e.g. function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procedure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sz="2400" dirty="0"/>
          </a:p>
        </p:txBody>
      </p:sp>
      <p:sp>
        <p:nvSpPr>
          <p:cNvPr id="7" name="左大括号 6"/>
          <p:cNvSpPr/>
          <p:nvPr/>
        </p:nvSpPr>
        <p:spPr>
          <a:xfrm>
            <a:off x="7464374" y="3585943"/>
            <a:ext cx="384720" cy="3211775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7814546" y="138195"/>
            <a:ext cx="384720" cy="2924528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27658" y="1351628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e.g. var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const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" y="2295993"/>
            <a:ext cx="5029200" cy="2298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503" y="46945"/>
            <a:ext cx="3848100" cy="3340100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>
            <a:off x="5000992" y="138195"/>
            <a:ext cx="384720" cy="6614297"/>
          </a:xfrm>
          <a:prstGeom prst="leftBrac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80" y="4321938"/>
            <a:ext cx="4216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支持多层作用域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26" y="2465265"/>
            <a:ext cx="3175000" cy="234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15042" y="1942045"/>
            <a:ext cx="234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符号表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7083" y="3756073"/>
            <a:ext cx="844062" cy="73152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641145" y="3156839"/>
            <a:ext cx="602371" cy="67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5551854" y="4121833"/>
            <a:ext cx="691662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512581" y="4392037"/>
            <a:ext cx="730935" cy="618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6032" y="2918366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上层作用域符号表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62274" y="4701425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同层作用域符号表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3516" y="3838444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下层作用域符号表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4" y="2924091"/>
            <a:ext cx="5448300" cy="1028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符号表操作函数</a:t>
            </a:r>
          </a:p>
        </p:txBody>
      </p:sp>
      <p:cxnSp>
        <p:nvCxnSpPr>
          <p:cNvPr id="4" name="直线箭头连接符 3"/>
          <p:cNvCxnSpPr/>
          <p:nvPr/>
        </p:nvCxnSpPr>
        <p:spPr>
          <a:xfrm flipV="1">
            <a:off x="5088509" y="2080013"/>
            <a:ext cx="1047406" cy="1012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 flipV="1">
            <a:off x="5433792" y="2677377"/>
            <a:ext cx="1043453" cy="5294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endCxn id="19" idx="1"/>
          </p:cNvCxnSpPr>
          <p:nvPr/>
        </p:nvCxnSpPr>
        <p:spPr>
          <a:xfrm flipV="1">
            <a:off x="5088509" y="3519134"/>
            <a:ext cx="867009" cy="47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556845" y="3864983"/>
            <a:ext cx="1179857" cy="1243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93745" y="2437311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为当前作用域创建空符号表 </a:t>
            </a:r>
          </a:p>
        </p:txBody>
      </p:sp>
      <p:sp>
        <p:nvSpPr>
          <p:cNvPr id="19" name="矩形 18"/>
          <p:cNvSpPr/>
          <p:nvPr/>
        </p:nvSpPr>
        <p:spPr>
          <a:xfrm>
            <a:off x="5955518" y="3288301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从当前符号表出发，自底层向上层，搜索名字 </a:t>
            </a:r>
          </a:p>
        </p:txBody>
      </p:sp>
      <p:sp>
        <p:nvSpPr>
          <p:cNvPr id="20" name="矩形 19"/>
          <p:cNvSpPr/>
          <p:nvPr/>
        </p:nvSpPr>
        <p:spPr>
          <a:xfrm>
            <a:off x="7001522" y="3758517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在当前符号表中搜索名字 </a:t>
            </a:r>
          </a:p>
        </p:txBody>
      </p:sp>
      <p:sp>
        <p:nvSpPr>
          <p:cNvPr id="21" name="矩形 20"/>
          <p:cNvSpPr/>
          <p:nvPr/>
        </p:nvSpPr>
        <p:spPr>
          <a:xfrm>
            <a:off x="6204332" y="1758220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将一个 </a:t>
            </a:r>
            <a:r>
              <a:rPr lang="en-GB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bucket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插入符号表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</a:p>
        </p:txBody>
      </p:sp>
      <p:sp>
        <p:nvSpPr>
          <p:cNvPr id="4" name="矩形 3"/>
          <p:cNvSpPr/>
          <p:nvPr/>
        </p:nvSpPr>
        <p:spPr>
          <a:xfrm>
            <a:off x="1510748" y="1997839"/>
            <a:ext cx="9170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戴陈威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词法分析、语法分析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张佳瑶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语义分析、目标代码生成、测试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韩耕诗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中间代码生成、语法树可视化、测试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错误检查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880851"/>
            <a:ext cx="7729025" cy="449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语义分析检查的错误类型有：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变量在使用时未经定义。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函数在调用时未经定义。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一个作用域内变量出现重复定义。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函数出现重复定义或者函数与变量重名。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赋值号两边的表达式类型不匹配。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操作数类型不匹配或者操作数类型与操作符不匹配。</a:t>
            </a:r>
          </a:p>
          <a:p>
            <a:pPr marL="342900" lvl="0" indent="-34290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函数调用实参和形参数目不匹配或者类型不匹配。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 flipH="1">
            <a:off x="6639950" y="2293034"/>
            <a:ext cx="534571" cy="1997612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 flipH="1">
            <a:off x="8032653" y="4495263"/>
            <a:ext cx="534571" cy="1997612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73360" y="2926447"/>
            <a:ext cx="276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先查找，后插入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4354" y="5232459"/>
            <a:ext cx="276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查找，检查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97" y="167590"/>
            <a:ext cx="6096000" cy="6871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program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proc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integer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real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(num1, num2: integer):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integer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integer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88007E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(num1 &gt; num2)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then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num1;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result1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num2;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88007E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else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num2;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result + c;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1526" y="167590"/>
            <a:ext cx="6096000" cy="3643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200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max(a, b);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max(a);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maxi(a, b);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>
                <a:solidFill>
                  <a:srgbClr val="9B0509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"123"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write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(c);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345723" y="4297679"/>
            <a:ext cx="6443004" cy="18358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优化考虑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提前计算常量运算</a:t>
            </a:r>
          </a:p>
        </p:txBody>
      </p:sp>
      <p:sp>
        <p:nvSpPr>
          <p:cNvPr id="3" name="矩形 2"/>
          <p:cNvSpPr/>
          <p:nvPr/>
        </p:nvSpPr>
        <p:spPr>
          <a:xfrm>
            <a:off x="1854591" y="1690688"/>
            <a:ext cx="84828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在语义分析阶段，分析运算左右两边是否是常量，如果两边都是常量，直接完成常量的运算，更新语法树，用新的节点替换旧节点。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GB" altLang="zh-CN" sz="2400" dirty="0">
                <a:latin typeface="Menlo" panose="020B0609030804020204" pitchFamily="49" charset="0"/>
              </a:rPr>
              <a:t>write(</a:t>
            </a:r>
            <a:r>
              <a:rPr lang="en-GB" altLang="zh-CN" sz="2400" dirty="0">
                <a:solidFill>
                  <a:srgbClr val="1900CE"/>
                </a:solidFill>
                <a:latin typeface="Menlo" panose="020B0609030804020204" pitchFamily="49" charset="0"/>
              </a:rPr>
              <a:t>100+200</a:t>
            </a:r>
            <a:r>
              <a:rPr lang="en-GB" altLang="zh-CN" sz="2400" dirty="0">
                <a:latin typeface="Menlo" panose="020B0609030804020204" pitchFamily="49" charset="0"/>
              </a:rPr>
              <a:t>); </a:t>
            </a:r>
          </a:p>
          <a:p>
            <a:r>
              <a:rPr lang="en-GB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100+200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的运算会在语义分析时完成。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更新后的语法树生成的中间代码是 </a:t>
            </a:r>
          </a:p>
          <a:p>
            <a:r>
              <a:rPr lang="en-GB" altLang="zh-CN" sz="2400" dirty="0">
                <a:latin typeface="Menlo" panose="020B0609030804020204" pitchFamily="49" charset="0"/>
              </a:rPr>
              <a:t>var0 = </a:t>
            </a:r>
            <a:r>
              <a:rPr lang="en-GB" altLang="zh-CN" sz="2400" dirty="0">
                <a:solidFill>
                  <a:srgbClr val="195100"/>
                </a:solidFill>
                <a:latin typeface="Menlo" panose="020B0609030804020204" pitchFamily="49" charset="0"/>
              </a:rPr>
              <a:t>#300 </a:t>
            </a:r>
          </a:p>
          <a:p>
            <a:r>
              <a:rPr lang="en-GB" altLang="zh-CN" sz="2400" dirty="0">
                <a:latin typeface="Menlo" panose="020B0609030804020204" pitchFamily="49" charset="0"/>
              </a:rPr>
              <a:t>BEGIN_ARGS </a:t>
            </a:r>
          </a:p>
          <a:p>
            <a:r>
              <a:rPr lang="en-GB" altLang="zh-CN" sz="2400" dirty="0">
                <a:latin typeface="Menlo" panose="020B0609030804020204" pitchFamily="49" charset="0"/>
              </a:rPr>
              <a:t>ARG var0 </a:t>
            </a:r>
          </a:p>
          <a:p>
            <a:r>
              <a:rPr lang="en-GB" altLang="zh-CN" sz="2400" dirty="0">
                <a:latin typeface="Menlo" panose="020B0609030804020204" pitchFamily="49" charset="0"/>
              </a:rPr>
              <a:t>CALL WRITE </a:t>
            </a:r>
            <a:endParaRPr lang="en-GB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中间代码生成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中间代码形式：三地址码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9650"/>
            <a:ext cx="566483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三地址码存储形式：</a:t>
            </a:r>
          </a:p>
          <a:p>
            <a:pPr marL="0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四元组：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Address</a:t>
            </a: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25" y="1592580"/>
            <a:ext cx="6287135" cy="48526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7349EB-E3C9-D14B-81D6-863C3B215C56}"/>
              </a:ext>
            </a:extLst>
          </p:cNvPr>
          <p:cNvSpPr/>
          <p:nvPr/>
        </p:nvSpPr>
        <p:spPr>
          <a:xfrm>
            <a:off x="6217374" y="3429000"/>
            <a:ext cx="861343" cy="4419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F42937-52A6-8447-AEE2-60AC394ACBAF}"/>
              </a:ext>
            </a:extLst>
          </p:cNvPr>
          <p:cNvSpPr/>
          <p:nvPr/>
        </p:nvSpPr>
        <p:spPr>
          <a:xfrm>
            <a:off x="10342684" y="3885471"/>
            <a:ext cx="861343" cy="4419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8C5286-9B46-5541-B275-0F96DE3BEB7F}"/>
              </a:ext>
            </a:extLst>
          </p:cNvPr>
          <p:cNvSpPr/>
          <p:nvPr/>
        </p:nvSpPr>
        <p:spPr>
          <a:xfrm>
            <a:off x="6072363" y="5965558"/>
            <a:ext cx="861343" cy="4419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EB5A-6019-A240-B70F-F0B7963741B4}"/>
              </a:ext>
            </a:extLst>
          </p:cNvPr>
          <p:cNvSpPr txBox="1"/>
          <p:nvPr/>
        </p:nvSpPr>
        <p:spPr>
          <a:xfrm>
            <a:off x="7078717" y="3465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操作方法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7BE653-BEF9-8B45-880B-D669F16412A7}"/>
              </a:ext>
            </a:extLst>
          </p:cNvPr>
          <p:cNvSpPr txBox="1"/>
          <p:nvPr/>
        </p:nvSpPr>
        <p:spPr>
          <a:xfrm>
            <a:off x="10219357" y="4351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地址类型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27A32-3B64-0249-851B-447CA8383CF6}"/>
              </a:ext>
            </a:extLst>
          </p:cNvPr>
          <p:cNvSpPr txBox="1"/>
          <p:nvPr/>
        </p:nvSpPr>
        <p:spPr>
          <a:xfrm>
            <a:off x="6953881" y="60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地址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中间代码形式：三地址码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483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四元组链表：</a:t>
            </a: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作为连接节点的指针</a:t>
            </a:r>
          </a:p>
          <a:p>
            <a:pPr marL="457200" lvl="1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头指针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QuadListHead</a:t>
            </a:r>
          </a:p>
          <a:p>
            <a:pPr marL="457200" lvl="1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尾指针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QuadListEnd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75" y="1875155"/>
            <a:ext cx="5106670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四元组链表初始化和插入操作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483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四元组链表初始化：</a:t>
            </a: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四元组链表尾部插入节点：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55" y="1557020"/>
            <a:ext cx="6227445" cy="157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055" y="3710940"/>
            <a:ext cx="5884545" cy="16497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遍历语法树生成四元组链表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444990" cy="4351655"/>
          </a:xfr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伪代码：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Procedure gencode (T: treenode);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Begin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  If T is not nil then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	Generate code to prepare for code of left child of T;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	Gencode(left child of T);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	Generate code to prepare for code of right child of T;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	Gencode(right child of T);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	Generate code to implement the action of T;</a:t>
            </a:r>
          </a:p>
          <a:p>
            <a:pPr marL="0" indent="0">
              <a:buNone/>
            </a:pPr>
            <a:r>
              <a:rPr lang="zh-CN">
                <a:latin typeface="黑体" panose="02010609060101010101" pitchFamily="49" charset="-122"/>
                <a:ea typeface="黑体" panose="02010609060101010101" pitchFamily="49" charset="-122"/>
              </a:rPr>
              <a:t>	End;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遍历语法树生成四元组链表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460" y="2707005"/>
            <a:ext cx="3426460" cy="714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递归结束条件</a:t>
            </a:r>
          </a:p>
          <a:p>
            <a:pPr marL="0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15" y="1597025"/>
            <a:ext cx="6559550" cy="716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15" y="2534285"/>
            <a:ext cx="3022600" cy="105981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1249680" y="1691005"/>
            <a:ext cx="342646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033780" y="4237355"/>
            <a:ext cx="3426460" cy="1389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判断当前节点的种类，递归调用函数或者插入四元组链表</a:t>
            </a:r>
          </a:p>
          <a:p>
            <a:pPr marL="0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5074285" y="3594100"/>
            <a:ext cx="6761480" cy="3477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switch(node-&gt;nodeKind){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case StatementNode:{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switch(node-&gt;kind.stmt){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  case AssignStmt:{}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  ......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case ExpressionNode:{}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case DeclareNode:{}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case TypeNode:{}</a:t>
            </a:r>
          </a:p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词法分析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临时变量名和标签名的生成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70" y="1691005"/>
            <a:ext cx="5483225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将四元组打印成中间代码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90" y="1886585"/>
            <a:ext cx="4521835" cy="43224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2415"/>
            <a:ext cx="5134610" cy="7181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目标代码生成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20" y="0"/>
            <a:ext cx="63483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寄存器分配</a:t>
            </a:r>
          </a:p>
        </p:txBody>
      </p:sp>
      <p:sp>
        <p:nvSpPr>
          <p:cNvPr id="7" name="矩形 6"/>
          <p:cNvSpPr/>
          <p:nvPr/>
        </p:nvSpPr>
        <p:spPr>
          <a:xfrm>
            <a:off x="733865" y="1905506"/>
            <a:ext cx="10724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在语义分析阶段，会更新语法树，在变量名后加上“-”+作用域名字，使每个变量唯一，解决变量同名的问题。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在中间代码生成阶段，变量名前面加上“temp”用于识别。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使用数组来记录寄存器是否闲置。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首先，为所有变量分配寄存器。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然后，为新出现的临时变量分配寄存器，释放不再使用的临时变量的寄存器。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在函数调用前，调用者保存非闲置的寄存器，但不保存跨作用域的变量的寄存器。在函数调用后，调用者还原保存的寄存器。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因此无论变量是否跨作用域，都不会因为函数调用而丢失值。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2A288452-C5FB-A64D-AAC9-4752DC43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0" y="678417"/>
            <a:ext cx="4456801" cy="1951046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C8E2C58-49A1-D84B-999E-6D76AB3B919F}"/>
              </a:ext>
            </a:extLst>
          </p:cNvPr>
          <p:cNvCxnSpPr>
            <a:cxnSpLocks/>
          </p:cNvCxnSpPr>
          <p:nvPr/>
        </p:nvCxnSpPr>
        <p:spPr>
          <a:xfrm flipH="1" flipV="1">
            <a:off x="4157588" y="2083633"/>
            <a:ext cx="2498045" cy="3544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E15DC9C-25B1-4249-A815-FADA02294C89}"/>
              </a:ext>
            </a:extLst>
          </p:cNvPr>
          <p:cNvCxnSpPr>
            <a:cxnSpLocks/>
          </p:cNvCxnSpPr>
          <p:nvPr/>
        </p:nvCxnSpPr>
        <p:spPr>
          <a:xfrm flipH="1" flipV="1">
            <a:off x="4157588" y="1527565"/>
            <a:ext cx="2498045" cy="3564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699C643-06BF-A645-8C9B-C55FAEE70761}"/>
              </a:ext>
            </a:extLst>
          </p:cNvPr>
          <p:cNvCxnSpPr>
            <a:cxnSpLocks/>
          </p:cNvCxnSpPr>
          <p:nvPr/>
        </p:nvCxnSpPr>
        <p:spPr>
          <a:xfrm flipH="1" flipV="1">
            <a:off x="4157588" y="2379662"/>
            <a:ext cx="2498045" cy="3586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5F8F9A2-3702-CC4E-A281-9713A7E2F27B}"/>
              </a:ext>
            </a:extLst>
          </p:cNvPr>
          <p:cNvSpPr/>
          <p:nvPr/>
        </p:nvSpPr>
        <p:spPr>
          <a:xfrm>
            <a:off x="6096000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program hello;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var f : integer;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g : integer;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function go(var a : integer): integer;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var f : integer;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f := 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g := 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writeln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go := 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end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f := 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g := 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writeln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f := go(</a:t>
            </a:r>
            <a:r>
              <a:rPr lang="en" altLang="zh-CN" dirty="0">
                <a:solidFill>
                  <a:srgbClr val="1C02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writeln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writeln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(g);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end.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E43FB3C-06A5-3F4F-A50D-5166C35B87A4}"/>
              </a:ext>
            </a:extLst>
          </p:cNvPr>
          <p:cNvCxnSpPr>
            <a:cxnSpLocks/>
          </p:cNvCxnSpPr>
          <p:nvPr/>
        </p:nvCxnSpPr>
        <p:spPr>
          <a:xfrm flipH="1" flipV="1">
            <a:off x="4157588" y="1843792"/>
            <a:ext cx="2498045" cy="924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09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测试案例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8000" y="42203"/>
            <a:ext cx="6096000" cy="68752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program hello;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 integer;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(a, b : integer) : integer;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if b =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then 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a;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end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else 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(b , a % b);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end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,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36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 *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, 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writeln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762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: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PARAM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tempa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PARAM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tempb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 err="1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8439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var1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#</a:t>
            </a:r>
            <a:r>
              <a:rPr lang="en-US" altLang="zh-CN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0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var0 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tempb-gcd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== var1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IF_FALSE var0 GOTO L0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tempa-gcd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LABEL L0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IF var0 GOTO L1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BEGIN_ARGS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var3 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tempb-gcd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var3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var4 =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tempa-gcd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%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tempb-gcd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var4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var2 = CALL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tempgcd</a:t>
            </a: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 = var2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LABEL L1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RETURN </a:t>
            </a:r>
            <a:r>
              <a:rPr lang="en-US" altLang="zh-CN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tempgcd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1" y="220429"/>
            <a:ext cx="6096000" cy="6417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FUNCTION main :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BEGIN_ARGS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var7 = #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9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var7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var8 = #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36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var8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var6 = CALL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BEGIN_ARGS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var10 = #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3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var10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var11 = #</a:t>
            </a:r>
            <a:r>
              <a:rPr lang="en-US" altLang="zh-CN" sz="1600" kern="0" dirty="0">
                <a:solidFill>
                  <a:srgbClr val="1C02CF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6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var11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var9 = CALL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gcd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var5 = var6 * var9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tempans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-hello = var5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var12 = </a:t>
            </a:r>
            <a:r>
              <a:rPr lang="en-US" altLang="zh-CN" sz="1600" kern="0" dirty="0" err="1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tempans</a:t>
            </a: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-hello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BEGIN_ARGS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ARG var12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5"/>
              </a:spcBef>
              <a:tabLst>
                <a:tab pos="376555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CALL WRITELN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RETURN #</a:t>
            </a:r>
            <a:r>
              <a:rPr lang="en-US" altLang="zh-CN" sz="1600" dirty="0">
                <a:solidFill>
                  <a:srgbClr val="1C02CF"/>
                </a:solidFill>
                <a:latin typeface="Menlo" panose="020B0609030804020204" pitchFamily="49" charset="0"/>
              </a:rPr>
              <a:t>0</a:t>
            </a:r>
            <a:r>
              <a:rPr lang="zh-CN" altLang="zh-CN" sz="1600" dirty="0"/>
              <a:t> 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56208" y="17214"/>
            <a:ext cx="3835792" cy="684078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正则表达式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876835"/>
            <a:ext cx="9515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数字、字母、整型数、实数、字符、字符串、变量名、换行以及空格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5" y="2627727"/>
            <a:ext cx="5331356" cy="25491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470" y="1690688"/>
            <a:ext cx="5219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①保留字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②特殊符号（加减号、比较符号、赋值符号等）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③其他记号（数字、标识符、新行等）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④注释及不规范字符串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08" y="1079341"/>
            <a:ext cx="4233526" cy="812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08" y="2092488"/>
            <a:ext cx="3710684" cy="19065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07" y="4364263"/>
            <a:ext cx="5788609" cy="981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9849" y="2389516"/>
            <a:ext cx="6150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语法树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3" y="1458583"/>
            <a:ext cx="4867969" cy="5149511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V="1">
            <a:off x="4215301" y="2261323"/>
            <a:ext cx="188069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000" y="1999713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个孩子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线箭头连接符 10"/>
          <p:cNvCxnSpPr>
            <a:endCxn id="10" idx="2"/>
          </p:cNvCxnSpPr>
          <p:nvPr/>
        </p:nvCxnSpPr>
        <p:spPr>
          <a:xfrm flipV="1">
            <a:off x="3274951" y="2522933"/>
            <a:ext cx="4364751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39701" y="2201426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兄弟节点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032925" y="2726078"/>
            <a:ext cx="75605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593450" y="2456984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行号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601334" y="2971144"/>
            <a:ext cx="3231095" cy="1062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03852" y="3771728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节点类型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53" y="2971144"/>
            <a:ext cx="2006600" cy="1803400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9FF444F-23C7-AC4F-BC10-8BCA65219D0B}"/>
              </a:ext>
            </a:extLst>
          </p:cNvPr>
          <p:cNvCxnSpPr/>
          <p:nvPr/>
        </p:nvCxnSpPr>
        <p:spPr>
          <a:xfrm flipV="1">
            <a:off x="5155650" y="6213213"/>
            <a:ext cx="188069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E11B779-A16B-0542-8B99-9CAD2CE7D5A5}"/>
              </a:ext>
            </a:extLst>
          </p:cNvPr>
          <p:cNvSpPr txBox="1"/>
          <p:nvPr/>
        </p:nvSpPr>
        <p:spPr>
          <a:xfrm>
            <a:off x="7194331" y="5878558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类型检查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845" y="869492"/>
            <a:ext cx="1493649" cy="5403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0" y="807493"/>
            <a:ext cx="3574090" cy="5243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24" y="1210454"/>
            <a:ext cx="2202371" cy="42904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38792" y="319910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9915" y="4056687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变量类型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29916" y="1840835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声明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7416" y="4977666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8276" y="3057890"/>
            <a:ext cx="30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语法树操作函数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7048"/>
            <a:ext cx="4672622" cy="12919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3011395"/>
            <a:ext cx="467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新建不同类型的语法树节点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25122"/>
            <a:ext cx="2641600" cy="330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0" y="4428612"/>
            <a:ext cx="467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释放语法树节点空间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3094</Words>
  <Application>Microsoft Macintosh PowerPoint</Application>
  <PresentationFormat>宽屏</PresentationFormat>
  <Paragraphs>413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Menlo</vt:lpstr>
      <vt:lpstr>Times New Roman</vt:lpstr>
      <vt:lpstr>Office 主题</vt:lpstr>
      <vt:lpstr>PowerPoint 演示文稿</vt:lpstr>
      <vt:lpstr>分工</vt:lpstr>
      <vt:lpstr>PowerPoint 演示文稿</vt:lpstr>
      <vt:lpstr>正则表达式</vt:lpstr>
      <vt:lpstr>规则</vt:lpstr>
      <vt:lpstr>PowerPoint 演示文稿</vt:lpstr>
      <vt:lpstr>语法树</vt:lpstr>
      <vt:lpstr>PowerPoint 演示文稿</vt:lpstr>
      <vt:lpstr>语法树操作函数</vt:lpstr>
      <vt:lpstr>文法规则匹配与语法树建立</vt:lpstr>
      <vt:lpstr>文法规则匹配与语法树建立</vt:lpstr>
      <vt:lpstr>语法树可视化</vt:lpstr>
      <vt:lpstr>错误处理</vt:lpstr>
      <vt:lpstr>错误恢复</vt:lpstr>
      <vt:lpstr>PowerPoint 演示文稿</vt:lpstr>
      <vt:lpstr>符号表</vt:lpstr>
      <vt:lpstr>PowerPoint 演示文稿</vt:lpstr>
      <vt:lpstr>支持多层作用域</vt:lpstr>
      <vt:lpstr>符号表操作函数</vt:lpstr>
      <vt:lpstr>错误检查</vt:lpstr>
      <vt:lpstr>PowerPoint 演示文稿</vt:lpstr>
      <vt:lpstr>PowerPoint 演示文稿</vt:lpstr>
      <vt:lpstr>提前计算常量运算</vt:lpstr>
      <vt:lpstr>PowerPoint 演示文稿</vt:lpstr>
      <vt:lpstr>中间代码形式：三地址码</vt:lpstr>
      <vt:lpstr>中间代码形式：三地址码</vt:lpstr>
      <vt:lpstr>四元组链表初始化和插入操作</vt:lpstr>
      <vt:lpstr>遍历语法树生成四元组链表</vt:lpstr>
      <vt:lpstr>遍历语法树生成四元组链表</vt:lpstr>
      <vt:lpstr>临时变量名和标签名的生成</vt:lpstr>
      <vt:lpstr>将四元组打印成中间代码</vt:lpstr>
      <vt:lpstr>PowerPoint 演示文稿</vt:lpstr>
      <vt:lpstr>PowerPoint 演示文稿</vt:lpstr>
      <vt:lpstr>寄存器分配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宅宅宅宅 西</cp:lastModifiedBy>
  <cp:revision>319</cp:revision>
  <dcterms:created xsi:type="dcterms:W3CDTF">2020-06-09T07:02:00Z</dcterms:created>
  <dcterms:modified xsi:type="dcterms:W3CDTF">2020-06-22T00:25:43Z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