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4698-5FE4-46B1-82E2-13F7CDE8E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8819A-11D1-4EBC-A6E1-D2AADA86B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A0E3-FBC6-4658-9A9E-E6C0FE5B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464-E8E0-4DF2-B7D6-23DF0F0B7F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BBFCF-DE0F-4BB0-8DA8-C7FE403D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52EBE-FA68-4A2F-8BA7-BFA95745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EA3-880C-418A-AE68-2A7EA64B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3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F2DF-894B-4706-9006-4B9FFCF1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1CCA0-431B-422C-9B6C-4900DFB3B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967BF-8A27-4AC9-84F7-2B8AE1D2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464-E8E0-4DF2-B7D6-23DF0F0B7F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D7AD-0315-4835-A1E7-F8DB73FA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1276F-D974-4B18-9679-6958B05B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EA3-880C-418A-AE68-2A7EA64B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1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2EC4E-DD5A-4B61-A6FE-0370638AD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B4E8A-179B-44CD-909D-6F41BB338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5A1AA-0319-4207-9704-B3CFC897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464-E8E0-4DF2-B7D6-23DF0F0B7F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FF0BA-B831-49C7-8D66-7A98ABB4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B47DB-640B-42EE-A14E-FF85B875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EA3-880C-418A-AE68-2A7EA64B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9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DE13-AB9C-40D3-9F96-5E36B083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8A12A-3F0A-4E8E-A07A-B1BBA324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B32D-11CA-43FB-B76F-83EF93CD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464-E8E0-4DF2-B7D6-23DF0F0B7F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2FB78-AAE2-4FA6-A355-A93505E0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FCF5B-2C49-45E1-ADDE-63077C88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EA3-880C-418A-AE68-2A7EA64B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7CA0-1258-4A1E-928E-C3763E5D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1D965-17C4-4568-9B3E-65E020906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3FF50-1BAB-4DDD-9C06-79998850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464-E8E0-4DF2-B7D6-23DF0F0B7F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ED3EE-08F6-406F-A33D-3F4354AA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23238-F4C4-41A6-97BF-9CCE9C98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EA3-880C-418A-AE68-2A7EA64B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8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156A-4C30-457B-AADD-279372B7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6E78-8929-455A-9DCF-D21CDEDA1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A915C-D3B2-4C1D-BFE8-B40F2831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C9ACB-50A8-4697-8501-E32C5B58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464-E8E0-4DF2-B7D6-23DF0F0B7F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DBC95-3D80-4799-A6FF-6DB29F17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13696-1180-4FE2-A73C-D67ED98A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EA3-880C-418A-AE68-2A7EA64B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8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2421-B1E5-4B99-9CF8-3C036298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15855-CA8F-44F5-8056-B8A4578C5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CEFD5-3888-4486-BB24-01A602C95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181F-084D-4456-9415-5691985C3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7FB83-7C51-44C8-9A21-98EECDD33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944D8-1C46-4329-9CA8-710C4586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464-E8E0-4DF2-B7D6-23DF0F0B7F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08EC0-20C0-4B76-B4A7-11389B7C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998A5-0A7E-4E84-97DF-EC30F90A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EA3-880C-418A-AE68-2A7EA64B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6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B583-8952-4C11-A7B8-866979EB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0F68F-114F-4603-9823-43CEE3AC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464-E8E0-4DF2-B7D6-23DF0F0B7F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C3155-62FC-4C91-A640-2B8043FF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9BDB9-634E-450D-A808-3FC7C0A5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EA3-880C-418A-AE68-2A7EA64B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5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A1DDD-84F4-4471-86BB-FD4860E7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464-E8E0-4DF2-B7D6-23DF0F0B7F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0550C-54AF-4F9D-B5A1-C802B0EF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7E840-4015-4F20-9567-CA05C78F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EA3-880C-418A-AE68-2A7EA64B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771E-5092-41D3-9222-D47214B8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8C66A-AD8E-4A6F-8D27-D56EB91D6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C4E35-DC07-490A-8417-BDBE16965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7ABAB-FA9E-4DE6-A0E4-27961DD1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464-E8E0-4DF2-B7D6-23DF0F0B7F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7E5C5-5312-4F58-9F84-687673AD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5A630-1F9C-4D58-BF4F-5AFFD1C1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EA3-880C-418A-AE68-2A7EA64B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B748-26A0-4E6D-A337-3A38B304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8079F-A206-4A76-8F63-2D54B574E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2216A-6972-436E-9383-3131EB4FD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3E0EE-8A81-4357-AE37-BE11A3EC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464-E8E0-4DF2-B7D6-23DF0F0B7F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A7EDD-CF23-4D39-AA70-276E36B5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24E9F-9ED1-4185-8404-B65AAB87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8EA3-880C-418A-AE68-2A7EA64B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F70E3-EA37-4F08-BBD9-476E7F10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EF39D-AB46-41FD-8F0E-263F83E0E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BF9F-9A78-4276-AB24-A1025D9F1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9464-E8E0-4DF2-B7D6-23DF0F0B7FB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135EE-FEEA-4585-97DE-A607536E3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7C7D-6925-4F02-B7F4-EEFE33440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8EA3-880C-418A-AE68-2A7EA64B0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6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aptop computer cartoon image">
            <a:extLst>
              <a:ext uri="{FF2B5EF4-FFF2-40B4-BE49-F238E27FC236}">
                <a16:creationId xmlns:a16="http://schemas.microsoft.com/office/drawing/2014/main" id="{3DFE6178-A0C9-43A6-A0F6-1EA3E38E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58" y="3952240"/>
            <a:ext cx="1446699" cy="1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laptop computer cartoon image">
            <a:extLst>
              <a:ext uri="{FF2B5EF4-FFF2-40B4-BE49-F238E27FC236}">
                <a16:creationId xmlns:a16="http://schemas.microsoft.com/office/drawing/2014/main" id="{E6F854B1-5CC5-42F2-BB9D-80A100432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954" y="3952240"/>
            <a:ext cx="1446699" cy="1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laptop computer cartoon image">
            <a:extLst>
              <a:ext uri="{FF2B5EF4-FFF2-40B4-BE49-F238E27FC236}">
                <a16:creationId xmlns:a16="http://schemas.microsoft.com/office/drawing/2014/main" id="{EAD399D1-377D-46DA-8F53-8DD24C93D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650" y="3952240"/>
            <a:ext cx="1446699" cy="1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laptop computer cartoon image">
            <a:extLst>
              <a:ext uri="{FF2B5EF4-FFF2-40B4-BE49-F238E27FC236}">
                <a16:creationId xmlns:a16="http://schemas.microsoft.com/office/drawing/2014/main" id="{0F5159B7-E41D-414F-9A4D-A725523CA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46" y="3952240"/>
            <a:ext cx="1446699" cy="1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laptop computer cartoon image">
            <a:extLst>
              <a:ext uri="{FF2B5EF4-FFF2-40B4-BE49-F238E27FC236}">
                <a16:creationId xmlns:a16="http://schemas.microsoft.com/office/drawing/2014/main" id="{0A8F7894-36A0-4169-BAA8-E26D392A9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042" y="3952239"/>
            <a:ext cx="1446699" cy="12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5A7BE6E9-7662-43DB-96E9-F2A17607C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289" y="2199560"/>
            <a:ext cx="2217420" cy="70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3A6B7DB-96D3-45CD-A26A-1829A1C90388}"/>
              </a:ext>
            </a:extLst>
          </p:cNvPr>
          <p:cNvCxnSpPr>
            <a:stCxn id="1026" idx="0"/>
            <a:endCxn id="1028" idx="2"/>
          </p:cNvCxnSpPr>
          <p:nvPr/>
        </p:nvCxnSpPr>
        <p:spPr>
          <a:xfrm rot="5400000" flipH="1" flipV="1">
            <a:off x="3720063" y="1576305"/>
            <a:ext cx="1046480" cy="37053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B208D9A-8732-4E2A-BA8D-0E2E4886447C}"/>
              </a:ext>
            </a:extLst>
          </p:cNvPr>
          <p:cNvCxnSpPr>
            <a:stCxn id="5" idx="0"/>
            <a:endCxn id="1028" idx="2"/>
          </p:cNvCxnSpPr>
          <p:nvPr/>
        </p:nvCxnSpPr>
        <p:spPr>
          <a:xfrm rot="5400000" flipH="1" flipV="1">
            <a:off x="4646411" y="2502653"/>
            <a:ext cx="1046480" cy="18526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3F6322-BC59-47A5-9D7F-D520D1CDECC6}"/>
              </a:ext>
            </a:extLst>
          </p:cNvPr>
          <p:cNvCxnSpPr>
            <a:stCxn id="6" idx="0"/>
            <a:endCxn id="1028" idx="2"/>
          </p:cNvCxnSpPr>
          <p:nvPr/>
        </p:nvCxnSpPr>
        <p:spPr>
          <a:xfrm flipH="1" flipV="1">
            <a:off x="6095999" y="2905760"/>
            <a:ext cx="1" cy="104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AE2ECC0-3CB4-4312-B1CE-90C24B6E3410}"/>
              </a:ext>
            </a:extLst>
          </p:cNvPr>
          <p:cNvCxnSpPr>
            <a:cxnSpLocks/>
            <a:stCxn id="7" idx="0"/>
            <a:endCxn id="1028" idx="2"/>
          </p:cNvCxnSpPr>
          <p:nvPr/>
        </p:nvCxnSpPr>
        <p:spPr>
          <a:xfrm rot="16200000" flipV="1">
            <a:off x="6499108" y="2502651"/>
            <a:ext cx="1046480" cy="1852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AB83139-F9D6-4A91-A2E2-D8961213191F}"/>
              </a:ext>
            </a:extLst>
          </p:cNvPr>
          <p:cNvCxnSpPr>
            <a:stCxn id="8" idx="0"/>
            <a:endCxn id="1028" idx="2"/>
          </p:cNvCxnSpPr>
          <p:nvPr/>
        </p:nvCxnSpPr>
        <p:spPr>
          <a:xfrm rot="16200000" flipV="1">
            <a:off x="7425457" y="1576303"/>
            <a:ext cx="1046479" cy="37053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87E854-5671-4FF9-B529-53956D8D86AF}"/>
              </a:ext>
            </a:extLst>
          </p:cNvPr>
          <p:cNvSpPr txBox="1"/>
          <p:nvPr/>
        </p:nvSpPr>
        <p:spPr>
          <a:xfrm>
            <a:off x="1790186" y="5340096"/>
            <a:ext cx="120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VBS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644FB3-5AF2-4D5D-894E-2835F55CD887}"/>
              </a:ext>
            </a:extLst>
          </p:cNvPr>
          <p:cNvSpPr txBox="1"/>
          <p:nvPr/>
        </p:nvSpPr>
        <p:spPr>
          <a:xfrm>
            <a:off x="3571035" y="5340096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VBS Player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E8933-A7CC-4E17-B907-EBBE02B32B05}"/>
              </a:ext>
            </a:extLst>
          </p:cNvPr>
          <p:cNvSpPr txBox="1"/>
          <p:nvPr/>
        </p:nvSpPr>
        <p:spPr>
          <a:xfrm>
            <a:off x="5423731" y="5340096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VBS Player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0D89D-9F1A-410A-8C5B-CA58D1458D0B}"/>
              </a:ext>
            </a:extLst>
          </p:cNvPr>
          <p:cNvSpPr txBox="1"/>
          <p:nvPr/>
        </p:nvSpPr>
        <p:spPr>
          <a:xfrm>
            <a:off x="7276427" y="5330952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VBS Player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311BBA-4A7B-4219-990E-D06156258586}"/>
              </a:ext>
            </a:extLst>
          </p:cNvPr>
          <p:cNvSpPr txBox="1"/>
          <p:nvPr/>
        </p:nvSpPr>
        <p:spPr>
          <a:xfrm>
            <a:off x="9129123" y="5340096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VBS Player 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2AFA6B-C54D-47E3-B47F-5FC87BE84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096" y="87034"/>
            <a:ext cx="1222873" cy="122287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FB0BA2-F8C8-4075-A601-89F6454946C3}"/>
              </a:ext>
            </a:extLst>
          </p:cNvPr>
          <p:cNvCxnSpPr>
            <a:cxnSpLocks/>
            <a:stCxn id="1028" idx="0"/>
            <a:endCxn id="21" idx="2"/>
          </p:cNvCxnSpPr>
          <p:nvPr/>
        </p:nvCxnSpPr>
        <p:spPr>
          <a:xfrm flipV="1">
            <a:off x="6095999" y="1309907"/>
            <a:ext cx="14534" cy="889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85BCA8F-51B1-401E-8BEA-9F08D0211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684" y="312327"/>
            <a:ext cx="2588979" cy="531264"/>
          </a:xfrm>
          <a:prstGeom prst="rect">
            <a:avLst/>
          </a:prstGeom>
        </p:spPr>
      </p:pic>
      <p:pic>
        <p:nvPicPr>
          <p:cNvPr id="30" name="Picture 2" descr="Image result for laptop computer cartoon image">
            <a:extLst>
              <a:ext uri="{FF2B5EF4-FFF2-40B4-BE49-F238E27FC236}">
                <a16:creationId xmlns:a16="http://schemas.microsoft.com/office/drawing/2014/main" id="{98833CE8-8C7C-4932-A996-93923C140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800" y="-1574973"/>
            <a:ext cx="1045277" cy="89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8FB4DC-64E2-4F23-9EAA-AF28C969A2D9}"/>
              </a:ext>
            </a:extLst>
          </p:cNvPr>
          <p:cNvSpPr txBox="1"/>
          <p:nvPr/>
        </p:nvSpPr>
        <p:spPr>
          <a:xfrm>
            <a:off x="11088309" y="-683288"/>
            <a:ext cx="98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Player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5E53BA-DB65-4794-B53D-B2A646819E69}"/>
              </a:ext>
            </a:extLst>
          </p:cNvPr>
          <p:cNvSpPr txBox="1"/>
          <p:nvPr/>
        </p:nvSpPr>
        <p:spPr>
          <a:xfrm>
            <a:off x="11088308" y="698471"/>
            <a:ext cx="98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Player 2</a:t>
            </a:r>
          </a:p>
        </p:txBody>
      </p:sp>
      <p:pic>
        <p:nvPicPr>
          <p:cNvPr id="33" name="Picture 2" descr="Image result for laptop computer cartoon image">
            <a:extLst>
              <a:ext uri="{FF2B5EF4-FFF2-40B4-BE49-F238E27FC236}">
                <a16:creationId xmlns:a16="http://schemas.microsoft.com/office/drawing/2014/main" id="{7B6F570F-0997-4B4A-AB2E-319A80C3E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09" y="-253585"/>
            <a:ext cx="1045277" cy="89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27BB6C2-5F79-4A4F-A1FA-C97DAB922180}"/>
              </a:ext>
            </a:extLst>
          </p:cNvPr>
          <p:cNvSpPr txBox="1"/>
          <p:nvPr/>
        </p:nvSpPr>
        <p:spPr>
          <a:xfrm>
            <a:off x="11146722" y="2019859"/>
            <a:ext cx="98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Player 3</a:t>
            </a:r>
          </a:p>
        </p:txBody>
      </p:sp>
      <p:pic>
        <p:nvPicPr>
          <p:cNvPr id="35" name="Picture 2" descr="Image result for laptop computer cartoon image">
            <a:extLst>
              <a:ext uri="{FF2B5EF4-FFF2-40B4-BE49-F238E27FC236}">
                <a16:creationId xmlns:a16="http://schemas.microsoft.com/office/drawing/2014/main" id="{8266EE1C-3F98-49FF-BD20-C39D221B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723" y="1067803"/>
            <a:ext cx="1045277" cy="89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BC5737D-A52F-407F-8B8C-59984F82A928}"/>
              </a:ext>
            </a:extLst>
          </p:cNvPr>
          <p:cNvSpPr txBox="1"/>
          <p:nvPr/>
        </p:nvSpPr>
        <p:spPr>
          <a:xfrm>
            <a:off x="11146722" y="3341247"/>
            <a:ext cx="98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Player 4</a:t>
            </a:r>
          </a:p>
        </p:txBody>
      </p:sp>
      <p:pic>
        <p:nvPicPr>
          <p:cNvPr id="37" name="Picture 2" descr="Image result for laptop computer cartoon image">
            <a:extLst>
              <a:ext uri="{FF2B5EF4-FFF2-40B4-BE49-F238E27FC236}">
                <a16:creationId xmlns:a16="http://schemas.microsoft.com/office/drawing/2014/main" id="{D1DA304B-9E4F-4F9B-AD94-151882939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723" y="2389191"/>
            <a:ext cx="1045277" cy="89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770CD1D-B511-4D55-8D9F-C92690CB155F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 flipV="1">
            <a:off x="9383663" y="-1129130"/>
            <a:ext cx="1673137" cy="1707089"/>
          </a:xfrm>
          <a:prstGeom prst="bentConnector3">
            <a:avLst>
              <a:gd name="adj1" fmla="val 530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015EE0A-AF45-4550-90D9-F607555B78F8}"/>
              </a:ext>
            </a:extLst>
          </p:cNvPr>
          <p:cNvCxnSpPr>
            <a:stCxn id="27" idx="3"/>
            <a:endCxn id="33" idx="1"/>
          </p:cNvCxnSpPr>
          <p:nvPr/>
        </p:nvCxnSpPr>
        <p:spPr>
          <a:xfrm flipV="1">
            <a:off x="9383663" y="192258"/>
            <a:ext cx="1704646" cy="385701"/>
          </a:xfrm>
          <a:prstGeom prst="bentConnector3">
            <a:avLst>
              <a:gd name="adj1" fmla="val 517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547E639-0F4E-412A-AAF7-91FC545900B2}"/>
              </a:ext>
            </a:extLst>
          </p:cNvPr>
          <p:cNvCxnSpPr>
            <a:stCxn id="27" idx="3"/>
            <a:endCxn id="35" idx="1"/>
          </p:cNvCxnSpPr>
          <p:nvPr/>
        </p:nvCxnSpPr>
        <p:spPr>
          <a:xfrm>
            <a:off x="9383663" y="577959"/>
            <a:ext cx="1763060" cy="9356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3BA575D-404A-4F16-AE6C-7AE45352EDED}"/>
              </a:ext>
            </a:extLst>
          </p:cNvPr>
          <p:cNvCxnSpPr>
            <a:stCxn id="27" idx="3"/>
            <a:endCxn id="37" idx="1"/>
          </p:cNvCxnSpPr>
          <p:nvPr/>
        </p:nvCxnSpPr>
        <p:spPr>
          <a:xfrm>
            <a:off x="9383663" y="577959"/>
            <a:ext cx="1763060" cy="22570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9DBB6BA-250F-4F26-B784-DFE0CEAC7058}"/>
              </a:ext>
            </a:extLst>
          </p:cNvPr>
          <p:cNvSpPr txBox="1"/>
          <p:nvPr/>
        </p:nvSpPr>
        <p:spPr>
          <a:xfrm>
            <a:off x="4334639" y="399471"/>
            <a:ext cx="91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SEI</a:t>
            </a:r>
          </a:p>
          <a:p>
            <a:pPr algn="ctr"/>
            <a:r>
              <a:rPr lang="en-US" dirty="0"/>
              <a:t>Firewall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A7D393-C918-4737-9F02-3E99EA35323E}"/>
              </a:ext>
            </a:extLst>
          </p:cNvPr>
          <p:cNvSpPr txBox="1"/>
          <p:nvPr/>
        </p:nvSpPr>
        <p:spPr>
          <a:xfrm>
            <a:off x="4193725" y="2182562"/>
            <a:ext cx="80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SEI</a:t>
            </a:r>
          </a:p>
          <a:p>
            <a:pPr algn="ctr"/>
            <a:r>
              <a:rPr lang="en-US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59845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F78E6E-1F44-4C90-997E-8D5BBDBC0EF5}"/>
              </a:ext>
            </a:extLst>
          </p:cNvPr>
          <p:cNvSpPr txBox="1"/>
          <p:nvPr/>
        </p:nvSpPr>
        <p:spPr>
          <a:xfrm>
            <a:off x="327170" y="545284"/>
            <a:ext cx="7950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 (Maximum number of casualties)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Distance to patrol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Angle of way point to patrol route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in elevation between patrol route and nearest line along patrol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Terrain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Terrain type of  point nearest patrol route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288D6-192F-41F9-9FC9-47AE29604A0B}"/>
              </a:ext>
            </a:extLst>
          </p:cNvPr>
          <p:cNvSpPr txBox="1"/>
          <p:nvPr/>
        </p:nvSpPr>
        <p:spPr>
          <a:xfrm>
            <a:off x="327170" y="3095538"/>
            <a:ext cx="6199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Team Neural network Ambush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of enemy next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Distance to closest visible enemy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Distance to farthest visible enemy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buddy team member alive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Distance to buddy team member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Angle for closest visible enemy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Angle for farthest visible enemy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enemy currently firing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D7F78-DBAD-499D-8325-EFC2DB9FB504}"/>
              </a:ext>
            </a:extLst>
          </p:cNvPr>
          <p:cNvSpPr txBox="1"/>
          <p:nvPr/>
        </p:nvSpPr>
        <p:spPr>
          <a:xfrm>
            <a:off x="5831747" y="3095537"/>
            <a:ext cx="6199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Blue Team Neural network Ambush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Prediction of enemy next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Distance to closest visible enemy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Distance to farthest visible enemy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For all team members alive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Distance to buddy team member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Angle for closest visible enemy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Angle for farthest visible enemy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Is enemy currently firing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3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CD58-8E69-4A9F-A31C-8BC6FADF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Force Patrol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B881D-1055-4433-83DF-CF9725734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4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686925-CDDE-4A61-8EC5-194D2AAA2667}"/>
              </a:ext>
            </a:extLst>
          </p:cNvPr>
          <p:cNvSpPr/>
          <p:nvPr/>
        </p:nvSpPr>
        <p:spPr>
          <a:xfrm>
            <a:off x="830510" y="1375794"/>
            <a:ext cx="12164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Terrain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B1467-5CDC-4BD7-9A0C-5AD02B45B006}"/>
              </a:ext>
            </a:extLst>
          </p:cNvPr>
          <p:cNvSpPr txBox="1"/>
          <p:nvPr/>
        </p:nvSpPr>
        <p:spPr>
          <a:xfrm>
            <a:off x="352337" y="2430710"/>
            <a:ext cx="3644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Terrain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Elevation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Terrain type (open, closed, urban)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5D8C93-9768-46A9-95E0-04EA77B0ABE1}"/>
              </a:ext>
            </a:extLst>
          </p:cNvPr>
          <p:cNvCxnSpPr>
            <a:stCxn id="4" idx="3"/>
          </p:cNvCxnSpPr>
          <p:nvPr/>
        </p:nvCxnSpPr>
        <p:spPr>
          <a:xfrm>
            <a:off x="2046914" y="1832994"/>
            <a:ext cx="2600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6858D2-F98A-43FD-B60F-6264FCBBE15B}"/>
              </a:ext>
            </a:extLst>
          </p:cNvPr>
          <p:cNvSpPr/>
          <p:nvPr/>
        </p:nvSpPr>
        <p:spPr>
          <a:xfrm>
            <a:off x="4709020" y="1510018"/>
            <a:ext cx="1392573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Linear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599D9-5AA8-4B30-BC0F-13D9328FBCBE}"/>
              </a:ext>
            </a:extLst>
          </p:cNvPr>
          <p:cNvSpPr txBox="1"/>
          <p:nvPr/>
        </p:nvSpPr>
        <p:spPr>
          <a:xfrm>
            <a:off x="4647501" y="2505670"/>
            <a:ext cx="2230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best </a:t>
            </a:r>
          </a:p>
          <a:p>
            <a:r>
              <a:rPr lang="en-US" dirty="0"/>
              <a:t>ambush location that </a:t>
            </a:r>
          </a:p>
          <a:p>
            <a:r>
              <a:rPr lang="en-US" dirty="0"/>
              <a:t>maximizes lethality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65E29-1D86-4307-A0F5-4C9BBCCE4AE4}"/>
              </a:ext>
            </a:extLst>
          </p:cNvPr>
          <p:cNvSpPr txBox="1"/>
          <p:nvPr/>
        </p:nvSpPr>
        <p:spPr>
          <a:xfrm>
            <a:off x="4415405" y="3426903"/>
            <a:ext cx="6087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all 10x10 M squares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</a:t>
            </a:r>
            <a:r>
              <a:rPr lang="en-US" dirty="0" err="1"/>
              <a:t>x,z</a:t>
            </a:r>
            <a:r>
              <a:rPr lang="en-US" dirty="0"/>
              <a:t> by highest lethality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location with highest lethality rate (opposition mode)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select location in the top 25% (Learning mode)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20B983-DE9D-46D4-BAF9-23C56C359376}"/>
              </a:ext>
            </a:extLst>
          </p:cNvPr>
          <p:cNvSpPr/>
          <p:nvPr/>
        </p:nvSpPr>
        <p:spPr>
          <a:xfrm>
            <a:off x="8235193" y="1442906"/>
            <a:ext cx="1581325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to ambush location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2937FC-302A-4A89-B2AB-9C7401A908E5}"/>
              </a:ext>
            </a:extLst>
          </p:cNvPr>
          <p:cNvCxnSpPr>
            <a:stCxn id="8" idx="3"/>
          </p:cNvCxnSpPr>
          <p:nvPr/>
        </p:nvCxnSpPr>
        <p:spPr>
          <a:xfrm>
            <a:off x="6101593" y="1832994"/>
            <a:ext cx="2111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E2B03573-FC37-46D9-BA52-6612F50E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0" y="117343"/>
            <a:ext cx="10515600" cy="1325563"/>
          </a:xfrm>
        </p:spPr>
        <p:txBody>
          <a:bodyPr/>
          <a:lstStyle/>
          <a:p>
            <a:r>
              <a:rPr lang="en-US" dirty="0"/>
              <a:t>Start up Procedure Red </a:t>
            </a:r>
          </a:p>
        </p:txBody>
      </p:sp>
    </p:spTree>
    <p:extLst>
      <p:ext uri="{BB962C8B-B14F-4D97-AF65-F5344CB8AC3E}">
        <p14:creationId xmlns:p14="http://schemas.microsoft.com/office/powerpoint/2010/main" val="175517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708E-64EC-4F4D-ABAF-7588F0FF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Ambush Attack 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88039-C338-41D2-A738-5C91F6C13EE8}"/>
              </a:ext>
            </a:extLst>
          </p:cNvPr>
          <p:cNvSpPr/>
          <p:nvPr/>
        </p:nvSpPr>
        <p:spPr>
          <a:xfrm>
            <a:off x="2105636" y="1795234"/>
            <a:ext cx="1015068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 Enemy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66B1A6-0EB9-4820-9FD4-F08F81144002}"/>
              </a:ext>
            </a:extLst>
          </p:cNvPr>
          <p:cNvCxnSpPr>
            <a:stCxn id="4" idx="3"/>
          </p:cNvCxnSpPr>
          <p:nvPr/>
        </p:nvCxnSpPr>
        <p:spPr>
          <a:xfrm flipV="1">
            <a:off x="3120704" y="2080459"/>
            <a:ext cx="8472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5582F7-88E3-4F03-895F-C271B9077AE5}"/>
              </a:ext>
            </a:extLst>
          </p:cNvPr>
          <p:cNvSpPr/>
          <p:nvPr/>
        </p:nvSpPr>
        <p:spPr>
          <a:xfrm>
            <a:off x="3967991" y="1795234"/>
            <a:ext cx="1728133" cy="733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Enemy Location 10 seconds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84284C-F844-4318-9768-DC83E29C3E12}"/>
              </a:ext>
            </a:extLst>
          </p:cNvPr>
          <p:cNvCxnSpPr>
            <a:stCxn id="8" idx="3"/>
          </p:cNvCxnSpPr>
          <p:nvPr/>
        </p:nvCxnSpPr>
        <p:spPr>
          <a:xfrm>
            <a:off x="5696124" y="2162097"/>
            <a:ext cx="964734" cy="1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03386-B823-416F-93DE-CC3AD506542B}"/>
              </a:ext>
            </a:extLst>
          </p:cNvPr>
          <p:cNvSpPr/>
          <p:nvPr/>
        </p:nvSpPr>
        <p:spPr>
          <a:xfrm>
            <a:off x="6660858" y="1802499"/>
            <a:ext cx="2130804" cy="733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Monte Carlo New Location 10 seconds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983F2-DE1E-4BC6-8138-AF0A45D7134D}"/>
              </a:ext>
            </a:extLst>
          </p:cNvPr>
          <p:cNvSpPr txBox="1"/>
          <p:nvPr/>
        </p:nvSpPr>
        <p:spPr>
          <a:xfrm>
            <a:off x="2208356" y="2638530"/>
            <a:ext cx="3101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States do you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want to do this?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6CD7C1-C8DD-4490-9F97-166B980ADCDC}"/>
              </a:ext>
            </a:extLst>
          </p:cNvPr>
          <p:cNvSpPr txBox="1"/>
          <p:nvPr/>
        </p:nvSpPr>
        <p:spPr>
          <a:xfrm>
            <a:off x="5487426" y="2635149"/>
            <a:ext cx="6418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best location that max lethality and minimizes casualties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= (1-%Blue Alive) *(% Red Buddy Team)</a:t>
            </a:r>
          </a:p>
          <a:p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0394F5-CFE6-4F8C-A04E-B23DD09FDEEC}"/>
              </a:ext>
            </a:extLst>
          </p:cNvPr>
          <p:cNvCxnSpPr>
            <a:stCxn id="11" idx="0"/>
            <a:endCxn id="4" idx="0"/>
          </p:cNvCxnSpPr>
          <p:nvPr/>
        </p:nvCxnSpPr>
        <p:spPr>
          <a:xfrm rot="16200000" flipV="1">
            <a:off x="5166083" y="-757678"/>
            <a:ext cx="7265" cy="5113090"/>
          </a:xfrm>
          <a:prstGeom prst="bentConnector3">
            <a:avLst>
              <a:gd name="adj1" fmla="val 3246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2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C06A2B-159A-4CA1-807D-BE51DC29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Blue Patrol Procedure Attack Blue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D12B03-7FF3-4E31-9BF2-924A3C865F89}"/>
              </a:ext>
            </a:extLst>
          </p:cNvPr>
          <p:cNvSpPr/>
          <p:nvPr/>
        </p:nvSpPr>
        <p:spPr>
          <a:xfrm>
            <a:off x="2139192" y="2164360"/>
            <a:ext cx="12164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Terrain 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AC1A5-06EB-4605-A3C8-BF4976769501}"/>
              </a:ext>
            </a:extLst>
          </p:cNvPr>
          <p:cNvSpPr/>
          <p:nvPr/>
        </p:nvSpPr>
        <p:spPr>
          <a:xfrm>
            <a:off x="7063530" y="2164360"/>
            <a:ext cx="23740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Monte Carlo select new location for each soldier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3D2E8-752A-4008-895F-91816FFDE28B}"/>
              </a:ext>
            </a:extLst>
          </p:cNvPr>
          <p:cNvSpPr txBox="1"/>
          <p:nvPr/>
        </p:nvSpPr>
        <p:spPr>
          <a:xfrm>
            <a:off x="1736520" y="3346856"/>
            <a:ext cx="91998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best location that moves the team to the waypoint with minimal loss of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 predicts %Blue Alive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30 second jumps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far can we move within 30m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 the data out for 30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 &gt; 900: t = 900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= (%Blue Alive) *(1-(</a:t>
            </a:r>
            <a:r>
              <a:rPr lang="en-US" dirty="0" err="1"/>
              <a:t>AvgCurretDWaypint</a:t>
            </a:r>
            <a:r>
              <a:rPr lang="en-US" dirty="0"/>
              <a:t>)/(</a:t>
            </a:r>
            <a:r>
              <a:rPr lang="en-US" dirty="0" err="1"/>
              <a:t>MaxDistanceWaypoint</a:t>
            </a:r>
            <a:r>
              <a:rPr lang="en-US" dirty="0"/>
              <a:t> – (MaxDistance-1)*t/900)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274921-6A61-4D5F-98A2-A9805E81FA40}"/>
              </a:ext>
            </a:extLst>
          </p:cNvPr>
          <p:cNvCxnSpPr>
            <a:stCxn id="14" idx="3"/>
          </p:cNvCxnSpPr>
          <p:nvPr/>
        </p:nvCxnSpPr>
        <p:spPr>
          <a:xfrm>
            <a:off x="3355596" y="2621560"/>
            <a:ext cx="66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7C191F0-F6E0-48D0-B5BB-CD3E7C66046B}"/>
              </a:ext>
            </a:extLst>
          </p:cNvPr>
          <p:cNvSpPr/>
          <p:nvPr/>
        </p:nvSpPr>
        <p:spPr>
          <a:xfrm>
            <a:off x="4018327" y="2164360"/>
            <a:ext cx="12164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278979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708E-64EC-4F4D-ABAF-7588F0FF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Ambush Attack Blue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88039-C338-41D2-A738-5C91F6C13EE8}"/>
              </a:ext>
            </a:extLst>
          </p:cNvPr>
          <p:cNvSpPr/>
          <p:nvPr/>
        </p:nvSpPr>
        <p:spPr>
          <a:xfrm>
            <a:off x="2105636" y="1795234"/>
            <a:ext cx="1015068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 Enemy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66B1A6-0EB9-4820-9FD4-F08F81144002}"/>
              </a:ext>
            </a:extLst>
          </p:cNvPr>
          <p:cNvCxnSpPr>
            <a:stCxn id="4" idx="3"/>
          </p:cNvCxnSpPr>
          <p:nvPr/>
        </p:nvCxnSpPr>
        <p:spPr>
          <a:xfrm flipV="1">
            <a:off x="3120704" y="2080459"/>
            <a:ext cx="8472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5582F7-88E3-4F03-895F-C271B9077AE5}"/>
              </a:ext>
            </a:extLst>
          </p:cNvPr>
          <p:cNvSpPr/>
          <p:nvPr/>
        </p:nvSpPr>
        <p:spPr>
          <a:xfrm>
            <a:off x="3967991" y="1795234"/>
            <a:ext cx="1728133" cy="733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Enemy Location 10 seconds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84284C-F844-4318-9768-DC83E29C3E12}"/>
              </a:ext>
            </a:extLst>
          </p:cNvPr>
          <p:cNvCxnSpPr>
            <a:stCxn id="8" idx="3"/>
          </p:cNvCxnSpPr>
          <p:nvPr/>
        </p:nvCxnSpPr>
        <p:spPr>
          <a:xfrm>
            <a:off x="5696124" y="2162097"/>
            <a:ext cx="964734" cy="1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03386-B823-416F-93DE-CC3AD506542B}"/>
              </a:ext>
            </a:extLst>
          </p:cNvPr>
          <p:cNvSpPr/>
          <p:nvPr/>
        </p:nvSpPr>
        <p:spPr>
          <a:xfrm>
            <a:off x="6660858" y="1802499"/>
            <a:ext cx="2130804" cy="733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Monte Carlo New Location 10 seconds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983F2-DE1E-4BC6-8138-AF0A45D7134D}"/>
              </a:ext>
            </a:extLst>
          </p:cNvPr>
          <p:cNvSpPr txBox="1"/>
          <p:nvPr/>
        </p:nvSpPr>
        <p:spPr>
          <a:xfrm>
            <a:off x="2208356" y="2638530"/>
            <a:ext cx="3101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States do you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want to do this?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6CD7C1-C8DD-4490-9F97-166B980ADCDC}"/>
              </a:ext>
            </a:extLst>
          </p:cNvPr>
          <p:cNvSpPr txBox="1"/>
          <p:nvPr/>
        </p:nvSpPr>
        <p:spPr>
          <a:xfrm>
            <a:off x="5487426" y="2635149"/>
            <a:ext cx="6418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best location that max lethality and minimizes casualties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= (%Blue Alive) *(1-% Red Buddy Team)</a:t>
            </a:r>
          </a:p>
          <a:p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0394F5-CFE6-4F8C-A04E-B23DD09FDEEC}"/>
              </a:ext>
            </a:extLst>
          </p:cNvPr>
          <p:cNvCxnSpPr>
            <a:stCxn id="11" idx="0"/>
            <a:endCxn id="4" idx="0"/>
          </p:cNvCxnSpPr>
          <p:nvPr/>
        </p:nvCxnSpPr>
        <p:spPr>
          <a:xfrm rot="16200000" flipV="1">
            <a:off x="5166083" y="-757678"/>
            <a:ext cx="7265" cy="5113090"/>
          </a:xfrm>
          <a:prstGeom prst="bentConnector3">
            <a:avLst>
              <a:gd name="adj1" fmla="val 3246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8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42F4-48BC-46D5-B96E-DB2B973F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Procedure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0B2D-D028-4976-97F9-DC1A8CF5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66"/>
            <a:ext cx="10515600" cy="4351338"/>
          </a:xfrm>
        </p:spPr>
        <p:txBody>
          <a:bodyPr/>
          <a:lstStyle/>
          <a:p>
            <a:r>
              <a:rPr lang="en-US" dirty="0"/>
              <a:t>Scenario End Condition</a:t>
            </a:r>
          </a:p>
          <a:p>
            <a:pPr lvl="1"/>
            <a:r>
              <a:rPr lang="en-US" dirty="0"/>
              <a:t>All Blue Killed</a:t>
            </a:r>
          </a:p>
          <a:p>
            <a:pPr lvl="1"/>
            <a:r>
              <a:rPr lang="en-US" dirty="0"/>
              <a:t>All Red Killed</a:t>
            </a:r>
          </a:p>
          <a:p>
            <a:pPr lvl="1"/>
            <a:r>
              <a:rPr lang="en-US" dirty="0"/>
              <a:t>Blue returns from patrol route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4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440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Blue Force Patrol </vt:lpstr>
      <vt:lpstr>Start up Procedure Red </vt:lpstr>
      <vt:lpstr>Ambush Attack Red</vt:lpstr>
      <vt:lpstr>Blue Patrol Procedure Attack Blue</vt:lpstr>
      <vt:lpstr>Ambush Attack Blue</vt:lpstr>
      <vt:lpstr>Learning Procedure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Hayes</dc:creator>
  <cp:lastModifiedBy>Roy Hayes</cp:lastModifiedBy>
  <cp:revision>9</cp:revision>
  <dcterms:created xsi:type="dcterms:W3CDTF">2021-02-21T15:19:47Z</dcterms:created>
  <dcterms:modified xsi:type="dcterms:W3CDTF">2021-02-22T15:03:21Z</dcterms:modified>
</cp:coreProperties>
</file>