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7" r:id="rId6"/>
    <p:sldId id="279" r:id="rId7"/>
    <p:sldId id="261" r:id="rId8"/>
    <p:sldId id="280" r:id="rId9"/>
    <p:sldId id="281" r:id="rId10"/>
    <p:sldId id="264" r:id="rId11"/>
    <p:sldId id="265" r:id="rId12"/>
    <p:sldId id="266" r:id="rId13"/>
    <p:sldId id="268" r:id="rId14"/>
    <p:sldId id="283" r:id="rId15"/>
    <p:sldId id="282" r:id="rId16"/>
  </p:sldIdLst>
  <p:sldSz cx="19507200" cy="10972800"/>
  <p:notesSz cx="19507200" cy="109728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9" d="100"/>
          <a:sy n="39" d="100"/>
        </p:scale>
        <p:origin x="125" y="4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453438" cy="5508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049000" y="0"/>
            <a:ext cx="8453438" cy="550863"/>
          </a:xfrm>
          <a:prstGeom prst="rect">
            <a:avLst/>
          </a:prstGeom>
        </p:spPr>
        <p:txBody>
          <a:bodyPr vert="horz" lIns="91440" tIns="45720" rIns="91440" bIns="45720" rtlCol="0"/>
          <a:lstStyle>
            <a:lvl1pPr algn="r">
              <a:defRPr sz="1200"/>
            </a:lvl1pPr>
          </a:lstStyle>
          <a:p>
            <a:fld id="{4F922D7B-88A3-4698-8D20-C5D7CE92735B}" type="datetimeFigureOut">
              <a:rPr lang="en-US" smtClean="0"/>
              <a:t>5/30/2025</a:t>
            </a:fld>
            <a:endParaRPr lang="en-US"/>
          </a:p>
        </p:txBody>
      </p:sp>
      <p:sp>
        <p:nvSpPr>
          <p:cNvPr id="4" name="Slide Image Placeholder 3"/>
          <p:cNvSpPr>
            <a:spLocks noGrp="1" noRot="1" noChangeAspect="1"/>
          </p:cNvSpPr>
          <p:nvPr>
            <p:ph type="sldImg" idx="2"/>
          </p:nvPr>
        </p:nvSpPr>
        <p:spPr>
          <a:xfrm>
            <a:off x="6461125" y="1371600"/>
            <a:ext cx="6584950" cy="37036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951038" y="5280025"/>
            <a:ext cx="15605125" cy="43211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423525"/>
            <a:ext cx="8453438" cy="5492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049000" y="10423525"/>
            <a:ext cx="8453438" cy="549275"/>
          </a:xfrm>
          <a:prstGeom prst="rect">
            <a:avLst/>
          </a:prstGeom>
        </p:spPr>
        <p:txBody>
          <a:bodyPr vert="horz" lIns="91440" tIns="45720" rIns="91440" bIns="45720" rtlCol="0" anchor="b"/>
          <a:lstStyle>
            <a:lvl1pPr algn="r">
              <a:defRPr sz="1200"/>
            </a:lvl1pPr>
          </a:lstStyle>
          <a:p>
            <a:fld id="{6BE6A321-0112-498A-8235-2A6C4E151F73}" type="slidenum">
              <a:rPr lang="en-US" smtClean="0"/>
              <a:t>‹#›</a:t>
            </a:fld>
            <a:endParaRPr lang="en-US"/>
          </a:p>
        </p:txBody>
      </p:sp>
    </p:spTree>
    <p:extLst>
      <p:ext uri="{BB962C8B-B14F-4D97-AF65-F5344CB8AC3E}">
        <p14:creationId xmlns:p14="http://schemas.microsoft.com/office/powerpoint/2010/main" val="356787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First, we'll define data analysis, then look at the process steps. After that, we'll discuss a real-life example and finish with tools you'll need.</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Walk through each step with brief examples:</a:t>
            </a:r>
          </a:p>
          <a:p>
            <a:r>
              <a:t>Define: e.g., what factors affect bakery sales?</a:t>
            </a:r>
          </a:p>
          <a:p>
            <a:r>
              <a:t>Collect: sales records, customer footfall, weather data.</a:t>
            </a:r>
          </a:p>
          <a:p>
            <a:r>
              <a:t>Clean: handle missing entries, remove duplicates.</a:t>
            </a:r>
          </a:p>
          <a:p>
            <a:r>
              <a:t>Analyze: compute trends, correlations.</a:t>
            </a:r>
          </a:p>
          <a:p>
            <a:r>
              <a:t>Communicate: prepare report or dashboards.</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bakery records daily sales and notes promotions and weather.</a:t>
            </a:r>
          </a:p>
          <a:p>
            <a:r>
              <a:t>Ask: What factors do you think influence sales?</a:t>
            </a:r>
          </a:p>
          <a:p>
            <a:r>
              <a:t>Guide: Show how we might analyze this dataset in upcoming sessions.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463040" y="3401568"/>
            <a:ext cx="16581120" cy="2304288"/>
          </a:xfrm>
          <a:prstGeom prst="rect">
            <a:avLst/>
          </a:prstGeom>
        </p:spPr>
        <p:txBody>
          <a:bodyPr wrap="square" lIns="0" tIns="0" rIns="0" bIns="0">
            <a:spAutoFit/>
          </a:bodyPr>
          <a:lstStyle>
            <a:lvl1pPr>
              <a:defRPr sz="7400" b="0" i="0">
                <a:solidFill>
                  <a:srgbClr val="383838"/>
                </a:solidFill>
                <a:latin typeface="Calibri"/>
                <a:cs typeface="Calibri"/>
              </a:defRPr>
            </a:lvl1pPr>
          </a:lstStyle>
          <a:p>
            <a:endParaRPr/>
          </a:p>
        </p:txBody>
      </p:sp>
      <p:sp>
        <p:nvSpPr>
          <p:cNvPr id="3" name="Holder 3"/>
          <p:cNvSpPr>
            <a:spLocks noGrp="1"/>
          </p:cNvSpPr>
          <p:nvPr>
            <p:ph type="subTitle" idx="4"/>
          </p:nvPr>
        </p:nvSpPr>
        <p:spPr>
          <a:xfrm>
            <a:off x="2926080" y="6144768"/>
            <a:ext cx="13655040" cy="2743200"/>
          </a:xfrm>
          <a:prstGeom prst="rect">
            <a:avLst/>
          </a:prstGeom>
        </p:spPr>
        <p:txBody>
          <a:bodyPr wrap="square" lIns="0" tIns="0" rIns="0" bIns="0">
            <a:spAutoFit/>
          </a:bodyPr>
          <a:lstStyle>
            <a:lvl1pPr>
              <a:defRPr sz="43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00" b="0" i="0">
                <a:solidFill>
                  <a:srgbClr val="38383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43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6172200" y="2981325"/>
            <a:ext cx="5695950" cy="1038225"/>
          </a:xfrm>
          <a:prstGeom prst="rect">
            <a:avLst/>
          </a:prstGeom>
        </p:spPr>
      </p:pic>
      <p:sp>
        <p:nvSpPr>
          <p:cNvPr id="2" name="Holder 2"/>
          <p:cNvSpPr>
            <a:spLocks noGrp="1"/>
          </p:cNvSpPr>
          <p:nvPr>
            <p:ph type="title"/>
          </p:nvPr>
        </p:nvSpPr>
        <p:spPr/>
        <p:txBody>
          <a:bodyPr lIns="0" tIns="0" rIns="0" bIns="0"/>
          <a:lstStyle>
            <a:lvl1pPr>
              <a:defRPr sz="7400" b="0" i="0">
                <a:solidFill>
                  <a:srgbClr val="383838"/>
                </a:solidFill>
                <a:latin typeface="Calibri"/>
                <a:cs typeface="Calibri"/>
              </a:defRPr>
            </a:lvl1pPr>
          </a:lstStyle>
          <a:p>
            <a:endParaRPr/>
          </a:p>
        </p:txBody>
      </p:sp>
      <p:sp>
        <p:nvSpPr>
          <p:cNvPr id="3" name="Holder 3"/>
          <p:cNvSpPr>
            <a:spLocks noGrp="1"/>
          </p:cNvSpPr>
          <p:nvPr>
            <p:ph sz="half" idx="2"/>
          </p:nvPr>
        </p:nvSpPr>
        <p:spPr>
          <a:xfrm>
            <a:off x="975360" y="2523744"/>
            <a:ext cx="8485632" cy="724204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046208" y="2523744"/>
            <a:ext cx="8485632" cy="724204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400" b="0" i="0">
                <a:solidFill>
                  <a:srgbClr val="38383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16495" y="28575"/>
            <a:ext cx="17507585" cy="1640839"/>
          </a:xfrm>
          <a:prstGeom prst="rect">
            <a:avLst/>
          </a:prstGeom>
        </p:spPr>
        <p:txBody>
          <a:bodyPr wrap="square" lIns="0" tIns="0" rIns="0" bIns="0">
            <a:spAutoFit/>
          </a:bodyPr>
          <a:lstStyle>
            <a:lvl1pPr>
              <a:defRPr sz="7400" b="0" i="0">
                <a:solidFill>
                  <a:srgbClr val="383838"/>
                </a:solidFill>
                <a:latin typeface="Calibri"/>
                <a:cs typeface="Calibri"/>
              </a:defRPr>
            </a:lvl1pPr>
          </a:lstStyle>
          <a:p>
            <a:endParaRPr/>
          </a:p>
        </p:txBody>
      </p:sp>
      <p:sp>
        <p:nvSpPr>
          <p:cNvPr id="3" name="Holder 3"/>
          <p:cNvSpPr>
            <a:spLocks noGrp="1"/>
          </p:cNvSpPr>
          <p:nvPr>
            <p:ph type="body" idx="1"/>
          </p:nvPr>
        </p:nvSpPr>
        <p:spPr>
          <a:xfrm>
            <a:off x="5438590" y="2062162"/>
            <a:ext cx="12111990" cy="2474595"/>
          </a:xfrm>
          <a:prstGeom prst="rect">
            <a:avLst/>
          </a:prstGeom>
        </p:spPr>
        <p:txBody>
          <a:bodyPr wrap="square" lIns="0" tIns="0" rIns="0" bIns="0">
            <a:spAutoFit/>
          </a:bodyPr>
          <a:lstStyle>
            <a:lvl1pPr>
              <a:defRPr sz="43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6632448" y="10204704"/>
            <a:ext cx="6242304" cy="54864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75360" y="10204704"/>
            <a:ext cx="4486656" cy="54864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14045185" y="10204704"/>
            <a:ext cx="4486656" cy="54864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jp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125075"/>
            <a:ext cx="19507200" cy="847725"/>
          </a:xfrm>
          <a:prstGeom prst="rect">
            <a:avLst/>
          </a:prstGeom>
        </p:spPr>
      </p:pic>
      <p:pic>
        <p:nvPicPr>
          <p:cNvPr id="13" name="object 13"/>
          <p:cNvPicPr/>
          <p:nvPr/>
        </p:nvPicPr>
        <p:blipFill>
          <a:blip r:embed="rId3" cstate="print"/>
          <a:stretch>
            <a:fillRect/>
          </a:stretch>
        </p:blipFill>
        <p:spPr>
          <a:xfrm>
            <a:off x="0" y="0"/>
            <a:ext cx="6324600" cy="4086225"/>
          </a:xfrm>
          <a:prstGeom prst="rect">
            <a:avLst/>
          </a:prstGeom>
        </p:spPr>
      </p:pic>
      <p:sp>
        <p:nvSpPr>
          <p:cNvPr id="16" name="TextBox 15">
            <a:extLst>
              <a:ext uri="{FF2B5EF4-FFF2-40B4-BE49-F238E27FC236}">
                <a16:creationId xmlns:a16="http://schemas.microsoft.com/office/drawing/2014/main" id="{3B8055C9-F5E0-49C2-DA41-6FF4F02D70A3}"/>
              </a:ext>
            </a:extLst>
          </p:cNvPr>
          <p:cNvSpPr txBox="1"/>
          <p:nvPr/>
        </p:nvSpPr>
        <p:spPr>
          <a:xfrm>
            <a:off x="6324600" y="5876739"/>
            <a:ext cx="8839200" cy="1015663"/>
          </a:xfrm>
          <a:prstGeom prst="rect">
            <a:avLst/>
          </a:prstGeom>
          <a:noFill/>
        </p:spPr>
        <p:txBody>
          <a:bodyPr wrap="square" rtlCol="0">
            <a:spAutoFit/>
          </a:bodyPr>
          <a:lstStyle/>
          <a:p>
            <a:r>
              <a:rPr lang="en-US" sz="6000" dirty="0"/>
              <a:t>DATA  ANALYTICS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67000" y="1866900"/>
            <a:ext cx="7639050" cy="7515225"/>
          </a:xfrm>
          <a:prstGeom prst="rect">
            <a:avLst/>
          </a:prstGeom>
        </p:spPr>
      </p:pic>
      <p:pic>
        <p:nvPicPr>
          <p:cNvPr id="3" name="object 3"/>
          <p:cNvPicPr/>
          <p:nvPr/>
        </p:nvPicPr>
        <p:blipFill>
          <a:blip r:embed="rId3" cstate="print"/>
          <a:stretch>
            <a:fillRect/>
          </a:stretch>
        </p:blipFill>
        <p:spPr>
          <a:xfrm>
            <a:off x="1905000" y="542925"/>
            <a:ext cx="15963900" cy="809625"/>
          </a:xfrm>
          <a:prstGeom prst="rect">
            <a:avLst/>
          </a:prstGeom>
        </p:spPr>
      </p:pic>
      <p:grpSp>
        <p:nvGrpSpPr>
          <p:cNvPr id="4" name="object 4"/>
          <p:cNvGrpSpPr/>
          <p:nvPr/>
        </p:nvGrpSpPr>
        <p:grpSpPr>
          <a:xfrm>
            <a:off x="0" y="10125075"/>
            <a:ext cx="19507200" cy="847725"/>
            <a:chOff x="0" y="10125075"/>
            <a:chExt cx="19507200" cy="847725"/>
          </a:xfrm>
        </p:grpSpPr>
        <p:pic>
          <p:nvPicPr>
            <p:cNvPr id="5" name="object 5"/>
            <p:cNvPicPr/>
            <p:nvPr/>
          </p:nvPicPr>
          <p:blipFill>
            <a:blip r:embed="rId4" cstate="print"/>
            <a:stretch>
              <a:fillRect/>
            </a:stretch>
          </p:blipFill>
          <p:spPr>
            <a:xfrm>
              <a:off x="0" y="10125075"/>
              <a:ext cx="19507200" cy="847725"/>
            </a:xfrm>
            <a:prstGeom prst="rect">
              <a:avLst/>
            </a:prstGeom>
          </p:spPr>
        </p:pic>
        <p:pic>
          <p:nvPicPr>
            <p:cNvPr id="6" name="object 6"/>
            <p:cNvPicPr/>
            <p:nvPr/>
          </p:nvPicPr>
          <p:blipFill>
            <a:blip r:embed="rId5" cstate="print"/>
            <a:stretch>
              <a:fillRect/>
            </a:stretch>
          </p:blipFill>
          <p:spPr>
            <a:xfrm>
              <a:off x="0" y="10125075"/>
              <a:ext cx="19507200" cy="847725"/>
            </a:xfrm>
            <a:prstGeom prst="rect">
              <a:avLst/>
            </a:prstGeom>
          </p:spPr>
        </p:pic>
      </p:grpSp>
      <p:sp>
        <p:nvSpPr>
          <p:cNvPr id="7" name="object 7"/>
          <p:cNvSpPr txBox="1">
            <a:spLocks noGrp="1"/>
          </p:cNvSpPr>
          <p:nvPr>
            <p:ph type="title"/>
          </p:nvPr>
        </p:nvSpPr>
        <p:spPr>
          <a:xfrm>
            <a:off x="1883246" y="266700"/>
            <a:ext cx="3238500" cy="1107440"/>
          </a:xfrm>
          <a:prstGeom prst="rect">
            <a:avLst/>
          </a:prstGeom>
        </p:spPr>
        <p:txBody>
          <a:bodyPr vert="horz" wrap="square" lIns="0" tIns="12700" rIns="0" bIns="0" rtlCol="0">
            <a:spAutoFit/>
          </a:bodyPr>
          <a:lstStyle/>
          <a:p>
            <a:pPr marL="12700">
              <a:lnSpc>
                <a:spcPct val="100000"/>
              </a:lnSpc>
              <a:spcBef>
                <a:spcPts val="100"/>
              </a:spcBef>
            </a:pPr>
            <a:r>
              <a:rPr sz="7100" spc="-340" dirty="0">
                <a:solidFill>
                  <a:srgbClr val="363636"/>
                </a:solidFill>
              </a:rPr>
              <a:t>Data</a:t>
            </a:r>
            <a:r>
              <a:rPr sz="7100" spc="-195" dirty="0">
                <a:solidFill>
                  <a:srgbClr val="363636"/>
                </a:solidFill>
              </a:rPr>
              <a:t> </a:t>
            </a:r>
            <a:r>
              <a:rPr sz="7100" spc="-315" dirty="0">
                <a:solidFill>
                  <a:srgbClr val="313131"/>
                </a:solidFill>
              </a:rPr>
              <a:t>Anal</a:t>
            </a:r>
            <a:endParaRPr sz="7100"/>
          </a:p>
        </p:txBody>
      </p:sp>
      <p:sp>
        <p:nvSpPr>
          <p:cNvPr id="8" name="object 8"/>
          <p:cNvSpPr txBox="1"/>
          <p:nvPr/>
        </p:nvSpPr>
        <p:spPr>
          <a:xfrm>
            <a:off x="5748520" y="266700"/>
            <a:ext cx="4162425" cy="1107440"/>
          </a:xfrm>
          <a:prstGeom prst="rect">
            <a:avLst/>
          </a:prstGeom>
        </p:spPr>
        <p:txBody>
          <a:bodyPr vert="horz" wrap="square" lIns="0" tIns="12700" rIns="0" bIns="0" rtlCol="0">
            <a:spAutoFit/>
          </a:bodyPr>
          <a:lstStyle/>
          <a:p>
            <a:pPr marL="12700">
              <a:lnSpc>
                <a:spcPct val="100000"/>
              </a:lnSpc>
              <a:spcBef>
                <a:spcPts val="100"/>
              </a:spcBef>
            </a:pPr>
            <a:r>
              <a:rPr sz="7100" spc="-185" dirty="0">
                <a:solidFill>
                  <a:srgbClr val="343434"/>
                </a:solidFill>
                <a:latin typeface="Calibri"/>
                <a:cs typeface="Calibri"/>
              </a:rPr>
              <a:t>ics</a:t>
            </a:r>
            <a:r>
              <a:rPr sz="7100" spc="-290" dirty="0">
                <a:solidFill>
                  <a:srgbClr val="343434"/>
                </a:solidFill>
                <a:latin typeface="Calibri"/>
                <a:cs typeface="Calibri"/>
              </a:rPr>
              <a:t> </a:t>
            </a:r>
            <a:r>
              <a:rPr sz="7100" spc="-290" dirty="0">
                <a:solidFill>
                  <a:srgbClr val="383838"/>
                </a:solidFill>
                <a:latin typeface="Calibri"/>
                <a:cs typeface="Calibri"/>
              </a:rPr>
              <a:t>Life</a:t>
            </a:r>
            <a:r>
              <a:rPr sz="7100" spc="-145" dirty="0">
                <a:solidFill>
                  <a:srgbClr val="383838"/>
                </a:solidFill>
                <a:latin typeface="Calibri"/>
                <a:cs typeface="Calibri"/>
              </a:rPr>
              <a:t> </a:t>
            </a:r>
            <a:r>
              <a:rPr sz="7100" spc="-320" dirty="0">
                <a:solidFill>
                  <a:srgbClr val="3B3B3B"/>
                </a:solidFill>
                <a:latin typeface="Calibri"/>
                <a:cs typeface="Calibri"/>
              </a:rPr>
              <a:t>Cvcle</a:t>
            </a:r>
            <a:endParaRPr sz="7100">
              <a:latin typeface="Calibri"/>
              <a:cs typeface="Calibri"/>
            </a:endParaRPr>
          </a:p>
        </p:txBody>
      </p:sp>
      <p:sp>
        <p:nvSpPr>
          <p:cNvPr id="9" name="object 9"/>
          <p:cNvSpPr txBox="1"/>
          <p:nvPr/>
        </p:nvSpPr>
        <p:spPr>
          <a:xfrm>
            <a:off x="4882055" y="5132387"/>
            <a:ext cx="3161665" cy="1239520"/>
          </a:xfrm>
          <a:prstGeom prst="rect">
            <a:avLst/>
          </a:prstGeom>
        </p:spPr>
        <p:txBody>
          <a:bodyPr vert="horz" wrap="square" lIns="0" tIns="12700" rIns="0" bIns="0" rtlCol="0">
            <a:spAutoFit/>
          </a:bodyPr>
          <a:lstStyle/>
          <a:p>
            <a:pPr algn="ctr">
              <a:lnSpc>
                <a:spcPct val="100000"/>
              </a:lnSpc>
              <a:spcBef>
                <a:spcPts val="100"/>
              </a:spcBef>
            </a:pPr>
            <a:r>
              <a:rPr sz="4000" spc="-75" dirty="0">
                <a:solidFill>
                  <a:srgbClr val="131313"/>
                </a:solidFill>
                <a:latin typeface="Arial MT"/>
                <a:cs typeface="Arial MT"/>
              </a:rPr>
              <a:t>Data</a:t>
            </a:r>
            <a:r>
              <a:rPr sz="4000" spc="-200" dirty="0">
                <a:solidFill>
                  <a:srgbClr val="131313"/>
                </a:solidFill>
                <a:latin typeface="Arial MT"/>
                <a:cs typeface="Arial MT"/>
              </a:rPr>
              <a:t> </a:t>
            </a:r>
            <a:r>
              <a:rPr sz="4000" spc="-30" dirty="0">
                <a:solidFill>
                  <a:srgbClr val="0F0F0F"/>
                </a:solidFill>
                <a:latin typeface="Arial MT"/>
                <a:cs typeface="Arial MT"/>
              </a:rPr>
              <a:t>Analytics</a:t>
            </a:r>
            <a:endParaRPr sz="4000">
              <a:latin typeface="Arial MT"/>
              <a:cs typeface="Arial MT"/>
            </a:endParaRPr>
          </a:p>
          <a:p>
            <a:pPr marL="32384" algn="ctr">
              <a:lnSpc>
                <a:spcPct val="100000"/>
              </a:lnSpc>
              <a:spcBef>
                <a:spcPts val="200"/>
              </a:spcBef>
            </a:pPr>
            <a:r>
              <a:rPr sz="3800" spc="-10" dirty="0">
                <a:solidFill>
                  <a:srgbClr val="111111"/>
                </a:solidFill>
                <a:latin typeface="Arial MT"/>
                <a:cs typeface="Arial MT"/>
              </a:rPr>
              <a:t>Life</a:t>
            </a:r>
            <a:r>
              <a:rPr sz="3800" spc="-320" dirty="0">
                <a:solidFill>
                  <a:srgbClr val="111111"/>
                </a:solidFill>
                <a:latin typeface="Arial MT"/>
                <a:cs typeface="Arial MT"/>
              </a:rPr>
              <a:t> </a:t>
            </a:r>
            <a:r>
              <a:rPr sz="3800" spc="-10" dirty="0">
                <a:solidFill>
                  <a:srgbClr val="131313"/>
                </a:solidFill>
                <a:latin typeface="Arial MT"/>
                <a:cs typeface="Arial MT"/>
              </a:rPr>
              <a:t>Cycle</a:t>
            </a:r>
            <a:endParaRPr sz="3800">
              <a:latin typeface="Arial MT"/>
              <a:cs typeface="Arial M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object 7"/>
          <p:cNvGrpSpPr/>
          <p:nvPr/>
        </p:nvGrpSpPr>
        <p:grpSpPr>
          <a:xfrm>
            <a:off x="0" y="10229850"/>
            <a:ext cx="19507200" cy="742950"/>
            <a:chOff x="0" y="10229850"/>
            <a:chExt cx="19507200" cy="742950"/>
          </a:xfrm>
        </p:grpSpPr>
        <p:pic>
          <p:nvPicPr>
            <p:cNvPr id="8" name="object 8"/>
            <p:cNvPicPr/>
            <p:nvPr/>
          </p:nvPicPr>
          <p:blipFill>
            <a:blip r:embed="rId2" cstate="print"/>
            <a:stretch>
              <a:fillRect/>
            </a:stretch>
          </p:blipFill>
          <p:spPr>
            <a:xfrm>
              <a:off x="0" y="10229850"/>
              <a:ext cx="19507200" cy="742950"/>
            </a:xfrm>
            <a:prstGeom prst="rect">
              <a:avLst/>
            </a:prstGeom>
          </p:spPr>
        </p:pic>
        <p:pic>
          <p:nvPicPr>
            <p:cNvPr id="9" name="object 9"/>
            <p:cNvPicPr/>
            <p:nvPr/>
          </p:nvPicPr>
          <p:blipFill>
            <a:blip r:embed="rId3" cstate="print"/>
            <a:stretch>
              <a:fillRect/>
            </a:stretch>
          </p:blipFill>
          <p:spPr>
            <a:xfrm>
              <a:off x="0" y="10229850"/>
              <a:ext cx="19507200" cy="742950"/>
            </a:xfrm>
            <a:prstGeom prst="rect">
              <a:avLst/>
            </a:prstGeom>
          </p:spPr>
        </p:pic>
      </p:grpSp>
      <p:sp>
        <p:nvSpPr>
          <p:cNvPr id="12" name="TextBox 11">
            <a:extLst>
              <a:ext uri="{FF2B5EF4-FFF2-40B4-BE49-F238E27FC236}">
                <a16:creationId xmlns:a16="http://schemas.microsoft.com/office/drawing/2014/main" id="{71D8549A-259A-8A73-A483-2D46640DF618}"/>
              </a:ext>
            </a:extLst>
          </p:cNvPr>
          <p:cNvSpPr txBox="1"/>
          <p:nvPr/>
        </p:nvSpPr>
        <p:spPr>
          <a:xfrm>
            <a:off x="648026" y="2286000"/>
            <a:ext cx="7434770" cy="2123658"/>
          </a:xfrm>
          <a:prstGeom prst="rect">
            <a:avLst/>
          </a:prstGeom>
          <a:noFill/>
        </p:spPr>
        <p:txBody>
          <a:bodyPr wrap="square">
            <a:spAutoFit/>
          </a:bodyPr>
          <a:lstStyle/>
          <a:p>
            <a:r>
              <a:rPr lang="en-US" sz="4400" dirty="0"/>
              <a:t>Descriptive Analytics Predictive Analytics Prescriptive Analytics</a:t>
            </a:r>
          </a:p>
        </p:txBody>
      </p:sp>
      <p:sp>
        <p:nvSpPr>
          <p:cNvPr id="14" name="Title 13">
            <a:extLst>
              <a:ext uri="{FF2B5EF4-FFF2-40B4-BE49-F238E27FC236}">
                <a16:creationId xmlns:a16="http://schemas.microsoft.com/office/drawing/2014/main" id="{9AFE669C-0F64-33A2-A79C-2A2F0467C276}"/>
              </a:ext>
            </a:extLst>
          </p:cNvPr>
          <p:cNvSpPr>
            <a:spLocks noGrp="1"/>
          </p:cNvSpPr>
          <p:nvPr>
            <p:ph type="title"/>
          </p:nvPr>
        </p:nvSpPr>
        <p:spPr>
          <a:xfrm>
            <a:off x="616495" y="28575"/>
            <a:ext cx="17507585" cy="1138773"/>
          </a:xfrm>
        </p:spPr>
        <p:txBody>
          <a:bodyPr/>
          <a:lstStyle/>
          <a:p>
            <a:r>
              <a:rPr lang="en-US" dirty="0"/>
              <a:t>Types of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14750" y="1905000"/>
            <a:ext cx="6619875" cy="5695950"/>
          </a:xfrm>
          <a:prstGeom prst="rect">
            <a:avLst/>
          </a:prstGeom>
        </p:spPr>
      </p:pic>
      <p:grpSp>
        <p:nvGrpSpPr>
          <p:cNvPr id="4" name="object 4"/>
          <p:cNvGrpSpPr/>
          <p:nvPr/>
        </p:nvGrpSpPr>
        <p:grpSpPr>
          <a:xfrm>
            <a:off x="0" y="10125075"/>
            <a:ext cx="19507200" cy="847725"/>
            <a:chOff x="0" y="10125075"/>
            <a:chExt cx="19507200" cy="847725"/>
          </a:xfrm>
        </p:grpSpPr>
        <p:pic>
          <p:nvPicPr>
            <p:cNvPr id="5" name="object 5"/>
            <p:cNvPicPr/>
            <p:nvPr/>
          </p:nvPicPr>
          <p:blipFill>
            <a:blip r:embed="rId3" cstate="print"/>
            <a:stretch>
              <a:fillRect/>
            </a:stretch>
          </p:blipFill>
          <p:spPr>
            <a:xfrm>
              <a:off x="0" y="10125075"/>
              <a:ext cx="19507200" cy="847725"/>
            </a:xfrm>
            <a:prstGeom prst="rect">
              <a:avLst/>
            </a:prstGeom>
          </p:spPr>
        </p:pic>
        <p:pic>
          <p:nvPicPr>
            <p:cNvPr id="6" name="object 6"/>
            <p:cNvPicPr/>
            <p:nvPr/>
          </p:nvPicPr>
          <p:blipFill>
            <a:blip r:embed="rId4" cstate="print"/>
            <a:stretch>
              <a:fillRect/>
            </a:stretch>
          </p:blipFill>
          <p:spPr>
            <a:xfrm>
              <a:off x="0" y="10125075"/>
              <a:ext cx="19507200" cy="847725"/>
            </a:xfrm>
            <a:prstGeom prst="rect">
              <a:avLst/>
            </a:prstGeom>
          </p:spPr>
        </p:pic>
      </p:grpSp>
      <p:pic>
        <p:nvPicPr>
          <p:cNvPr id="7" name="object 7"/>
          <p:cNvPicPr/>
          <p:nvPr/>
        </p:nvPicPr>
        <p:blipFill>
          <a:blip r:embed="rId5" cstate="print"/>
          <a:stretch>
            <a:fillRect/>
          </a:stretch>
        </p:blipFill>
        <p:spPr>
          <a:xfrm>
            <a:off x="2619375" y="8715375"/>
            <a:ext cx="3076575" cy="295275"/>
          </a:xfrm>
          <a:prstGeom prst="rect">
            <a:avLst/>
          </a:prstGeom>
        </p:spPr>
      </p:pic>
      <p:sp>
        <p:nvSpPr>
          <p:cNvPr id="9" name="object 9"/>
          <p:cNvSpPr txBox="1"/>
          <p:nvPr/>
        </p:nvSpPr>
        <p:spPr>
          <a:xfrm>
            <a:off x="8149163" y="2301717"/>
            <a:ext cx="4804837" cy="2137124"/>
          </a:xfrm>
          <a:prstGeom prst="rect">
            <a:avLst/>
          </a:prstGeom>
        </p:spPr>
        <p:txBody>
          <a:bodyPr vert="horz" wrap="square" lIns="0" tIns="125095" rIns="0" bIns="0" rtlCol="0">
            <a:spAutoFit/>
          </a:bodyPr>
          <a:lstStyle/>
          <a:p>
            <a:pPr marL="12700">
              <a:lnSpc>
                <a:spcPct val="100000"/>
              </a:lnSpc>
              <a:spcBef>
                <a:spcPts val="985"/>
              </a:spcBef>
            </a:pPr>
            <a:r>
              <a:rPr sz="3950" dirty="0">
                <a:solidFill>
                  <a:srgbClr val="08502B"/>
                </a:solidFill>
                <a:latin typeface="Cambria"/>
                <a:cs typeface="Cambria"/>
              </a:rPr>
              <a:t>Prescriptive</a:t>
            </a:r>
            <a:r>
              <a:rPr sz="3950" spc="280" dirty="0">
                <a:solidFill>
                  <a:srgbClr val="08502B"/>
                </a:solidFill>
                <a:latin typeface="Cambria"/>
                <a:cs typeface="Cambria"/>
              </a:rPr>
              <a:t> </a:t>
            </a:r>
            <a:r>
              <a:rPr sz="3950" spc="-10" dirty="0">
                <a:solidFill>
                  <a:srgbClr val="003D1A"/>
                </a:solidFill>
                <a:latin typeface="Cambria"/>
                <a:cs typeface="Cambria"/>
              </a:rPr>
              <a:t>Analytics</a:t>
            </a:r>
            <a:endParaRPr sz="3950" dirty="0">
              <a:latin typeface="Cambria"/>
              <a:cs typeface="Cambria"/>
            </a:endParaRPr>
          </a:p>
          <a:p>
            <a:pPr marL="79375" algn="ctr">
              <a:lnSpc>
                <a:spcPct val="100000"/>
              </a:lnSpc>
              <a:spcBef>
                <a:spcPts val="2805"/>
              </a:spcBef>
            </a:pPr>
            <a:r>
              <a:rPr lang="en-US" sz="2000" dirty="0"/>
              <a:t>Enabling smart decisions based on data</a:t>
            </a:r>
          </a:p>
          <a:p>
            <a:pPr marL="79375" algn="ctr">
              <a:lnSpc>
                <a:spcPct val="100000"/>
              </a:lnSpc>
              <a:spcBef>
                <a:spcPts val="2805"/>
              </a:spcBef>
            </a:pPr>
            <a:r>
              <a:rPr sz="2450" dirty="0">
                <a:solidFill>
                  <a:srgbClr val="F49544"/>
                </a:solidFill>
                <a:latin typeface="Arial MT"/>
                <a:cs typeface="Arial MT"/>
              </a:rPr>
              <a:t>What</a:t>
            </a:r>
            <a:r>
              <a:rPr sz="2450" spc="-65" dirty="0">
                <a:solidFill>
                  <a:srgbClr val="F49544"/>
                </a:solidFill>
                <a:latin typeface="Arial MT"/>
                <a:cs typeface="Arial MT"/>
              </a:rPr>
              <a:t> </a:t>
            </a:r>
            <a:r>
              <a:rPr sz="2450" dirty="0">
                <a:solidFill>
                  <a:srgbClr val="E9B88E"/>
                </a:solidFill>
                <a:latin typeface="Arial MT"/>
                <a:cs typeface="Arial MT"/>
              </a:rPr>
              <a:t>should</a:t>
            </a:r>
            <a:r>
              <a:rPr sz="2450" spc="-10" dirty="0">
                <a:solidFill>
                  <a:srgbClr val="E9B88E"/>
                </a:solidFill>
                <a:latin typeface="Arial MT"/>
                <a:cs typeface="Arial MT"/>
              </a:rPr>
              <a:t> </a:t>
            </a:r>
            <a:r>
              <a:rPr sz="2450" dirty="0">
                <a:solidFill>
                  <a:srgbClr val="F0A159"/>
                </a:solidFill>
                <a:latin typeface="Arial MT"/>
                <a:cs typeface="Arial MT"/>
              </a:rPr>
              <a:t>we</a:t>
            </a:r>
            <a:r>
              <a:rPr sz="2450" spc="-170" dirty="0">
                <a:solidFill>
                  <a:srgbClr val="F0A159"/>
                </a:solidFill>
                <a:latin typeface="Arial MT"/>
                <a:cs typeface="Arial MT"/>
              </a:rPr>
              <a:t> </a:t>
            </a:r>
            <a:r>
              <a:rPr sz="2450" spc="-25" dirty="0">
                <a:solidFill>
                  <a:srgbClr val="C8823B"/>
                </a:solidFill>
                <a:latin typeface="Arial MT"/>
                <a:cs typeface="Arial MT"/>
              </a:rPr>
              <a:t>do?</a:t>
            </a:r>
            <a:endParaRPr sz="2450" dirty="0">
              <a:latin typeface="Arial MT"/>
              <a:cs typeface="Arial MT"/>
            </a:endParaRPr>
          </a:p>
        </p:txBody>
      </p:sp>
      <p:sp>
        <p:nvSpPr>
          <p:cNvPr id="10" name="object 10"/>
          <p:cNvSpPr txBox="1"/>
          <p:nvPr/>
        </p:nvSpPr>
        <p:spPr>
          <a:xfrm>
            <a:off x="1952236" y="7459874"/>
            <a:ext cx="4315460" cy="1185545"/>
          </a:xfrm>
          <a:prstGeom prst="rect">
            <a:avLst/>
          </a:prstGeom>
        </p:spPr>
        <p:txBody>
          <a:bodyPr vert="horz" wrap="square" lIns="0" tIns="85090" rIns="0" bIns="0" rtlCol="0">
            <a:spAutoFit/>
          </a:bodyPr>
          <a:lstStyle/>
          <a:p>
            <a:pPr algn="ctr">
              <a:lnSpc>
                <a:spcPct val="100000"/>
              </a:lnSpc>
              <a:spcBef>
                <a:spcPts val="670"/>
              </a:spcBef>
            </a:pPr>
            <a:r>
              <a:rPr lang="en-US" sz="4300" spc="-30" dirty="0">
                <a:solidFill>
                  <a:srgbClr val="0C4921"/>
                </a:solidFill>
                <a:latin typeface="Times New Roman"/>
                <a:cs typeface="Times New Roman"/>
              </a:rPr>
              <a:t>P</a:t>
            </a:r>
            <a:r>
              <a:rPr sz="4300" spc="-30" dirty="0">
                <a:solidFill>
                  <a:srgbClr val="0C4921"/>
                </a:solidFill>
                <a:latin typeface="Times New Roman"/>
                <a:cs typeface="Times New Roman"/>
              </a:rPr>
              <a:t>redictive</a:t>
            </a:r>
            <a:r>
              <a:rPr sz="4300" spc="-185" dirty="0">
                <a:solidFill>
                  <a:srgbClr val="0C4921"/>
                </a:solidFill>
                <a:latin typeface="Times New Roman"/>
                <a:cs typeface="Times New Roman"/>
              </a:rPr>
              <a:t> </a:t>
            </a:r>
            <a:r>
              <a:rPr sz="4300" spc="-10" dirty="0">
                <a:solidFill>
                  <a:srgbClr val="03462A"/>
                </a:solidFill>
                <a:latin typeface="Times New Roman"/>
                <a:cs typeface="Times New Roman"/>
              </a:rPr>
              <a:t>analytics</a:t>
            </a:r>
            <a:endParaRPr sz="4300" dirty="0">
              <a:latin typeface="Times New Roman"/>
              <a:cs typeface="Times New Roman"/>
            </a:endParaRPr>
          </a:p>
          <a:p>
            <a:pPr marL="72390" algn="ctr">
              <a:lnSpc>
                <a:spcPct val="100000"/>
              </a:lnSpc>
              <a:spcBef>
                <a:spcPts val="340"/>
              </a:spcBef>
            </a:pPr>
            <a:r>
              <a:rPr sz="2550" dirty="0">
                <a:latin typeface="Cambria"/>
                <a:cs typeface="Cambria"/>
              </a:rPr>
              <a:t>Predicting</a:t>
            </a:r>
            <a:r>
              <a:rPr sz="2550" spc="445" dirty="0">
                <a:latin typeface="Cambria"/>
                <a:cs typeface="Cambria"/>
              </a:rPr>
              <a:t> </a:t>
            </a:r>
            <a:r>
              <a:rPr sz="2550" dirty="0">
                <a:latin typeface="Cambria"/>
                <a:cs typeface="Cambria"/>
              </a:rPr>
              <a:t>the</a:t>
            </a:r>
            <a:r>
              <a:rPr sz="2550" spc="-40" dirty="0">
                <a:latin typeface="Cambria"/>
                <a:cs typeface="Cambria"/>
              </a:rPr>
              <a:t> </a:t>
            </a:r>
            <a:r>
              <a:rPr sz="2550" dirty="0">
                <a:latin typeface="Cambria"/>
                <a:cs typeface="Cambria"/>
              </a:rPr>
              <a:t>future</a:t>
            </a:r>
            <a:r>
              <a:rPr sz="2550" spc="60" dirty="0">
                <a:latin typeface="Cambria"/>
                <a:cs typeface="Cambria"/>
              </a:rPr>
              <a:t> </a:t>
            </a:r>
            <a:r>
              <a:rPr sz="2550" spc="-10" dirty="0">
                <a:latin typeface="Cambria"/>
                <a:cs typeface="Cambria"/>
              </a:rPr>
              <a:t>based</a:t>
            </a:r>
            <a:endParaRPr sz="2550" dirty="0">
              <a:latin typeface="Cambria"/>
              <a:cs typeface="Cambria"/>
            </a:endParaRPr>
          </a:p>
        </p:txBody>
      </p:sp>
      <p:sp>
        <p:nvSpPr>
          <p:cNvPr id="11" name="object 11"/>
          <p:cNvSpPr txBox="1"/>
          <p:nvPr/>
        </p:nvSpPr>
        <p:spPr>
          <a:xfrm>
            <a:off x="7502715" y="7532687"/>
            <a:ext cx="4594225" cy="1758950"/>
          </a:xfrm>
          <a:prstGeom prst="rect">
            <a:avLst/>
          </a:prstGeom>
        </p:spPr>
        <p:txBody>
          <a:bodyPr vert="horz" wrap="square" lIns="0" tIns="12700" rIns="0" bIns="0" rtlCol="0">
            <a:spAutoFit/>
          </a:bodyPr>
          <a:lstStyle/>
          <a:p>
            <a:pPr marL="12700">
              <a:lnSpc>
                <a:spcPts val="4995"/>
              </a:lnSpc>
              <a:spcBef>
                <a:spcPts val="100"/>
              </a:spcBef>
            </a:pPr>
            <a:r>
              <a:rPr sz="4300" spc="-35" dirty="0">
                <a:solidFill>
                  <a:srgbClr val="0F4F31"/>
                </a:solidFill>
                <a:latin typeface="Times New Roman"/>
                <a:cs typeface="Times New Roman"/>
              </a:rPr>
              <a:t>Descriptive</a:t>
            </a:r>
            <a:r>
              <a:rPr sz="4300" spc="-185" dirty="0">
                <a:solidFill>
                  <a:srgbClr val="0F4F31"/>
                </a:solidFill>
                <a:latin typeface="Times New Roman"/>
                <a:cs typeface="Times New Roman"/>
              </a:rPr>
              <a:t> </a:t>
            </a:r>
            <a:r>
              <a:rPr sz="4300" spc="-10" dirty="0">
                <a:solidFill>
                  <a:srgbClr val="074626"/>
                </a:solidFill>
                <a:latin typeface="Times New Roman"/>
                <a:cs typeface="Times New Roman"/>
              </a:rPr>
              <a:t>analytics</a:t>
            </a:r>
            <a:endParaRPr sz="4300">
              <a:latin typeface="Times New Roman"/>
              <a:cs typeface="Times New Roman"/>
            </a:endParaRPr>
          </a:p>
          <a:p>
            <a:pPr marL="764540" marR="591820" algn="ctr">
              <a:lnSpc>
                <a:spcPts val="2850"/>
              </a:lnSpc>
              <a:spcBef>
                <a:spcPts val="100"/>
              </a:spcBef>
            </a:pPr>
            <a:r>
              <a:rPr sz="2550" spc="-110" dirty="0">
                <a:latin typeface="Cambria"/>
                <a:cs typeface="Cambria"/>
              </a:rPr>
              <a:t>Ruining</a:t>
            </a:r>
            <a:r>
              <a:rPr sz="2550" spc="85" dirty="0">
                <a:latin typeface="Cambria"/>
                <a:cs typeface="Cambria"/>
              </a:rPr>
              <a:t> </a:t>
            </a:r>
            <a:r>
              <a:rPr sz="2550" dirty="0">
                <a:latin typeface="Cambria"/>
                <a:cs typeface="Cambria"/>
              </a:rPr>
              <a:t>data</a:t>
            </a:r>
            <a:r>
              <a:rPr sz="2550" spc="-40" dirty="0">
                <a:latin typeface="Cambria"/>
                <a:cs typeface="Cambria"/>
              </a:rPr>
              <a:t> </a:t>
            </a:r>
            <a:r>
              <a:rPr sz="2550" spc="50" dirty="0">
                <a:latin typeface="Cambria"/>
                <a:cs typeface="Cambria"/>
              </a:rPr>
              <a:t>to</a:t>
            </a:r>
            <a:r>
              <a:rPr sz="2550" spc="-40" dirty="0">
                <a:latin typeface="Cambria"/>
                <a:cs typeface="Cambria"/>
              </a:rPr>
              <a:t> </a:t>
            </a:r>
            <a:r>
              <a:rPr sz="2550" spc="-10" dirty="0">
                <a:latin typeface="Cambria"/>
                <a:cs typeface="Cambria"/>
              </a:rPr>
              <a:t>provide </a:t>
            </a:r>
            <a:r>
              <a:rPr sz="2550" dirty="0">
                <a:latin typeface="Cambria"/>
                <a:cs typeface="Cambria"/>
              </a:rPr>
              <a:t>business</a:t>
            </a:r>
            <a:r>
              <a:rPr sz="2550" spc="310" dirty="0">
                <a:latin typeface="Cambria"/>
                <a:cs typeface="Cambria"/>
              </a:rPr>
              <a:t> </a:t>
            </a:r>
            <a:r>
              <a:rPr sz="2550" spc="-10" dirty="0">
                <a:latin typeface="Cambria"/>
                <a:cs typeface="Cambria"/>
              </a:rPr>
              <a:t>insights</a:t>
            </a:r>
            <a:endParaRPr sz="2550">
              <a:latin typeface="Cambria"/>
              <a:cs typeface="Cambria"/>
            </a:endParaRPr>
          </a:p>
          <a:p>
            <a:pPr marL="161290" algn="ctr">
              <a:lnSpc>
                <a:spcPts val="2855"/>
              </a:lnSpc>
              <a:tabLst>
                <a:tab pos="1572895" algn="l"/>
              </a:tabLst>
            </a:pPr>
            <a:r>
              <a:rPr sz="2500" dirty="0">
                <a:solidFill>
                  <a:srgbClr val="C1772F"/>
                </a:solidFill>
                <a:latin typeface="Times New Roman"/>
                <a:cs typeface="Times New Roman"/>
              </a:rPr>
              <a:t>What</a:t>
            </a:r>
            <a:r>
              <a:rPr sz="2500" spc="434" dirty="0">
                <a:solidFill>
                  <a:srgbClr val="C1772F"/>
                </a:solidFill>
                <a:latin typeface="Times New Roman"/>
                <a:cs typeface="Times New Roman"/>
              </a:rPr>
              <a:t> </a:t>
            </a:r>
            <a:r>
              <a:rPr sz="2500" spc="-25" dirty="0">
                <a:solidFill>
                  <a:srgbClr val="CA6713"/>
                </a:solidFill>
                <a:latin typeface="Times New Roman"/>
                <a:cs typeface="Times New Roman"/>
              </a:rPr>
              <a:t>has</a:t>
            </a:r>
            <a:r>
              <a:rPr sz="2500" dirty="0">
                <a:solidFill>
                  <a:srgbClr val="CA6713"/>
                </a:solidFill>
                <a:latin typeface="Times New Roman"/>
                <a:cs typeface="Times New Roman"/>
              </a:rPr>
              <a:t>	</a:t>
            </a:r>
            <a:r>
              <a:rPr sz="2500" spc="114" dirty="0">
                <a:solidFill>
                  <a:srgbClr val="E88C44"/>
                </a:solidFill>
                <a:latin typeface="Times New Roman"/>
                <a:cs typeface="Times New Roman"/>
              </a:rPr>
              <a:t>happened?</a:t>
            </a:r>
            <a:endParaRPr sz="2500">
              <a:latin typeface="Times New Roman"/>
              <a:cs typeface="Times New Roman"/>
            </a:endParaRPr>
          </a:p>
        </p:txBody>
      </p:sp>
      <p:sp>
        <p:nvSpPr>
          <p:cNvPr id="12" name="object 12"/>
          <p:cNvSpPr txBox="1"/>
          <p:nvPr/>
        </p:nvSpPr>
        <p:spPr>
          <a:xfrm>
            <a:off x="2707262" y="8970962"/>
            <a:ext cx="2867025" cy="406400"/>
          </a:xfrm>
          <a:prstGeom prst="rect">
            <a:avLst/>
          </a:prstGeom>
        </p:spPr>
        <p:txBody>
          <a:bodyPr vert="horz" wrap="square" lIns="0" tIns="12700" rIns="0" bIns="0" rtlCol="0">
            <a:spAutoFit/>
          </a:bodyPr>
          <a:lstStyle/>
          <a:p>
            <a:pPr marL="12700">
              <a:lnSpc>
                <a:spcPct val="100000"/>
              </a:lnSpc>
              <a:spcBef>
                <a:spcPts val="100"/>
              </a:spcBef>
              <a:tabLst>
                <a:tab pos="1681480" algn="l"/>
              </a:tabLst>
            </a:pPr>
            <a:r>
              <a:rPr sz="2500" spc="50" dirty="0">
                <a:solidFill>
                  <a:srgbClr val="E99344"/>
                </a:solidFill>
                <a:latin typeface="Times New Roman"/>
                <a:cs typeface="Times New Roman"/>
              </a:rPr>
              <a:t>What</a:t>
            </a:r>
            <a:r>
              <a:rPr sz="2500" spc="165" dirty="0">
                <a:solidFill>
                  <a:srgbClr val="E99344"/>
                </a:solidFill>
                <a:latin typeface="Times New Roman"/>
                <a:cs typeface="Times New Roman"/>
              </a:rPr>
              <a:t> </a:t>
            </a:r>
            <a:r>
              <a:rPr sz="2500" spc="-10" dirty="0">
                <a:solidFill>
                  <a:srgbClr val="CF7E31"/>
                </a:solidFill>
                <a:latin typeface="Times New Roman"/>
                <a:cs typeface="Times New Roman"/>
              </a:rPr>
              <a:t>could</a:t>
            </a:r>
            <a:r>
              <a:rPr sz="2500" dirty="0">
                <a:solidFill>
                  <a:srgbClr val="CF7E31"/>
                </a:solidFill>
                <a:latin typeface="Times New Roman"/>
                <a:cs typeface="Times New Roman"/>
              </a:rPr>
              <a:t>	</a:t>
            </a:r>
            <a:r>
              <a:rPr sz="2500" spc="100" dirty="0">
                <a:solidFill>
                  <a:srgbClr val="D1833B"/>
                </a:solidFill>
                <a:latin typeface="Times New Roman"/>
                <a:cs typeface="Times New Roman"/>
              </a:rPr>
              <a:t>happen?</a:t>
            </a:r>
            <a:endParaRPr sz="2500">
              <a:latin typeface="Times New Roman"/>
              <a:cs typeface="Times New Roman"/>
            </a:endParaRPr>
          </a:p>
        </p:txBody>
      </p:sp>
      <p:sp>
        <p:nvSpPr>
          <p:cNvPr id="16" name="TextBox 15">
            <a:extLst>
              <a:ext uri="{FF2B5EF4-FFF2-40B4-BE49-F238E27FC236}">
                <a16:creationId xmlns:a16="http://schemas.microsoft.com/office/drawing/2014/main" id="{5B2798DB-09C2-8D80-D862-7143D15F4E1F}"/>
              </a:ext>
            </a:extLst>
          </p:cNvPr>
          <p:cNvSpPr txBox="1"/>
          <p:nvPr/>
        </p:nvSpPr>
        <p:spPr>
          <a:xfrm>
            <a:off x="819150" y="385462"/>
            <a:ext cx="9753600" cy="646331"/>
          </a:xfrm>
          <a:prstGeom prst="rect">
            <a:avLst/>
          </a:prstGeom>
          <a:noFill/>
        </p:spPr>
        <p:txBody>
          <a:bodyPr wrap="square">
            <a:spAutoFit/>
          </a:bodyPr>
          <a:lstStyle/>
          <a:p>
            <a:r>
              <a:rPr lang="en-US" sz="3600" dirty="0"/>
              <a:t>Types of Analytics in Real Life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371600"/>
            <a:ext cx="19507200" cy="9601200"/>
          </a:xfrm>
          <a:prstGeom prst="rect">
            <a:avLst/>
          </a:prstGeom>
        </p:spPr>
      </p:pic>
      <p:sp>
        <p:nvSpPr>
          <p:cNvPr id="3" name="object 3"/>
          <p:cNvSpPr/>
          <p:nvPr/>
        </p:nvSpPr>
        <p:spPr>
          <a:xfrm>
            <a:off x="1905000" y="1316736"/>
            <a:ext cx="15953740" cy="0"/>
          </a:xfrm>
          <a:custGeom>
            <a:avLst/>
            <a:gdLst/>
            <a:ahLst/>
            <a:cxnLst/>
            <a:rect l="l" t="t" r="r" b="b"/>
            <a:pathLst>
              <a:path w="15953740">
                <a:moveTo>
                  <a:pt x="0" y="0"/>
                </a:moveTo>
                <a:lnTo>
                  <a:pt x="15953232" y="0"/>
                </a:lnTo>
              </a:path>
            </a:pathLst>
          </a:custGeom>
          <a:ln w="18288">
            <a:solidFill>
              <a:srgbClr val="90909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271462" rIns="0" bIns="0" rtlCol="0">
            <a:spAutoFit/>
          </a:bodyPr>
          <a:lstStyle/>
          <a:p>
            <a:pPr marL="1967230">
              <a:lnSpc>
                <a:spcPct val="100000"/>
              </a:lnSpc>
              <a:spcBef>
                <a:spcPts val="100"/>
              </a:spcBef>
            </a:pPr>
            <a:r>
              <a:rPr sz="3900" dirty="0">
                <a:solidFill>
                  <a:srgbClr val="000000"/>
                </a:solidFill>
                <a:latin typeface="Cambria"/>
                <a:cs typeface="Cambria"/>
              </a:rPr>
              <a:t>Types</a:t>
            </a:r>
            <a:r>
              <a:rPr sz="3900" spc="250" dirty="0">
                <a:solidFill>
                  <a:srgbClr val="000000"/>
                </a:solidFill>
                <a:latin typeface="Cambria"/>
                <a:cs typeface="Cambria"/>
              </a:rPr>
              <a:t> </a:t>
            </a:r>
            <a:r>
              <a:rPr sz="3900" spc="75" dirty="0">
                <a:solidFill>
                  <a:srgbClr val="000000"/>
                </a:solidFill>
                <a:latin typeface="Cambria"/>
                <a:cs typeface="Cambria"/>
              </a:rPr>
              <a:t>of</a:t>
            </a:r>
            <a:r>
              <a:rPr sz="3900" spc="50" dirty="0">
                <a:solidFill>
                  <a:srgbClr val="000000"/>
                </a:solidFill>
                <a:latin typeface="Cambria"/>
                <a:cs typeface="Cambria"/>
              </a:rPr>
              <a:t> Analytics</a:t>
            </a:r>
            <a:endParaRPr sz="3900">
              <a:latin typeface="Cambria"/>
              <a:cs typeface="Cambria"/>
            </a:endParaRPr>
          </a:p>
        </p:txBody>
      </p:sp>
      <p:sp>
        <p:nvSpPr>
          <p:cNvPr id="5" name="object 5"/>
          <p:cNvSpPr txBox="1"/>
          <p:nvPr/>
        </p:nvSpPr>
        <p:spPr>
          <a:xfrm>
            <a:off x="3088194" y="4265612"/>
            <a:ext cx="8408035" cy="2645410"/>
          </a:xfrm>
          <a:prstGeom prst="rect">
            <a:avLst/>
          </a:prstGeom>
        </p:spPr>
        <p:txBody>
          <a:bodyPr vert="horz" wrap="square" lIns="0" tIns="33020" rIns="0" bIns="0" rtlCol="0">
            <a:spAutoFit/>
          </a:bodyPr>
          <a:lstStyle/>
          <a:p>
            <a:pPr marL="12700" marR="5120005" indent="675640">
              <a:lnSpc>
                <a:spcPts val="3300"/>
              </a:lnSpc>
              <a:spcBef>
                <a:spcPts val="260"/>
              </a:spcBef>
              <a:tabLst>
                <a:tab pos="1363980" algn="l"/>
              </a:tabLst>
            </a:pPr>
            <a:r>
              <a:rPr sz="2800" i="1" spc="-25" dirty="0">
                <a:solidFill>
                  <a:srgbClr val="D4701D"/>
                </a:solidFill>
                <a:latin typeface="Cambria"/>
                <a:cs typeface="Cambria"/>
              </a:rPr>
              <a:t>ow</a:t>
            </a:r>
            <a:r>
              <a:rPr sz="2800" i="1" dirty="0">
                <a:solidFill>
                  <a:srgbClr val="D4701D"/>
                </a:solidFill>
                <a:latin typeface="Cambria"/>
                <a:cs typeface="Cambria"/>
              </a:rPr>
              <a:t>	</a:t>
            </a:r>
            <a:r>
              <a:rPr sz="2800" i="1" spc="-25" dirty="0">
                <a:solidFill>
                  <a:srgbClr val="C86007"/>
                </a:solidFill>
                <a:latin typeface="Cambria"/>
                <a:cs typeface="Cambria"/>
              </a:rPr>
              <a:t>oes </a:t>
            </a:r>
            <a:r>
              <a:rPr sz="2600" i="1" dirty="0">
                <a:solidFill>
                  <a:srgbClr val="C36B15"/>
                </a:solidFill>
                <a:latin typeface="Cambria"/>
                <a:cs typeface="Cambria"/>
              </a:rPr>
              <a:t>frequently</a:t>
            </a:r>
            <a:r>
              <a:rPr sz="2600" i="1" spc="75" dirty="0">
                <a:solidFill>
                  <a:srgbClr val="C36B15"/>
                </a:solidFill>
                <a:latin typeface="Cambria"/>
                <a:cs typeface="Cambria"/>
              </a:rPr>
              <a:t>  </a:t>
            </a:r>
            <a:r>
              <a:rPr sz="2600" i="1" spc="40" dirty="0">
                <a:solidFill>
                  <a:srgbClr val="E67C28"/>
                </a:solidFill>
                <a:latin typeface="Cambria"/>
                <a:cs typeface="Cambria"/>
              </a:rPr>
              <a:t>recommend </a:t>
            </a:r>
            <a:r>
              <a:rPr sz="2650" i="1" dirty="0">
                <a:solidFill>
                  <a:srgbClr val="DF6B1C"/>
                </a:solidFill>
                <a:latin typeface="Cambria"/>
                <a:cs typeface="Cambria"/>
              </a:rPr>
              <a:t>just</a:t>
            </a:r>
            <a:r>
              <a:rPr sz="2650" i="1" spc="250" dirty="0">
                <a:solidFill>
                  <a:srgbClr val="DF6B1C"/>
                </a:solidFill>
                <a:latin typeface="Cambria"/>
                <a:cs typeface="Cambria"/>
              </a:rPr>
              <a:t> </a:t>
            </a:r>
            <a:r>
              <a:rPr sz="2650" i="1" dirty="0">
                <a:solidFill>
                  <a:srgbClr val="E18531"/>
                </a:solidFill>
                <a:latin typeface="Cambria"/>
                <a:cs typeface="Cambria"/>
              </a:rPr>
              <a:t>the</a:t>
            </a:r>
            <a:r>
              <a:rPr sz="2650" i="1" spc="160" dirty="0">
                <a:solidFill>
                  <a:srgbClr val="E18531"/>
                </a:solidFill>
                <a:latin typeface="Cambria"/>
                <a:cs typeface="Cambria"/>
              </a:rPr>
              <a:t> </a:t>
            </a:r>
            <a:r>
              <a:rPr sz="2650" i="1" dirty="0">
                <a:solidFill>
                  <a:srgbClr val="DB7B2B"/>
                </a:solidFill>
                <a:latin typeface="Cambria"/>
                <a:cs typeface="Cambria"/>
              </a:rPr>
              <a:t>right</a:t>
            </a:r>
            <a:r>
              <a:rPr sz="2650" i="1" spc="229" dirty="0">
                <a:solidFill>
                  <a:srgbClr val="DB7B2B"/>
                </a:solidFill>
                <a:latin typeface="Cambria"/>
                <a:cs typeface="Cambria"/>
              </a:rPr>
              <a:t> </a:t>
            </a:r>
            <a:r>
              <a:rPr sz="2650" i="1" spc="-10" dirty="0">
                <a:solidFill>
                  <a:srgbClr val="CD6E1C"/>
                </a:solidFill>
                <a:latin typeface="Cambria"/>
                <a:cs typeface="Cambria"/>
              </a:rPr>
              <a:t>movie?</a:t>
            </a:r>
            <a:endParaRPr sz="2650" dirty="0">
              <a:latin typeface="Cambria"/>
              <a:cs typeface="Cambria"/>
            </a:endParaRPr>
          </a:p>
          <a:p>
            <a:pPr marL="4575810" marR="5080" indent="-1270" algn="ctr">
              <a:lnSpc>
                <a:spcPct val="101299"/>
              </a:lnSpc>
              <a:spcBef>
                <a:spcPts val="720"/>
              </a:spcBef>
            </a:pPr>
            <a:r>
              <a:rPr lang="en-US" sz="2700" i="1" dirty="0">
                <a:solidFill>
                  <a:srgbClr val="C66E1A"/>
                </a:solidFill>
                <a:latin typeface="Cambria"/>
                <a:cs typeface="Cambria"/>
              </a:rPr>
              <a:t>How</a:t>
            </a:r>
            <a:r>
              <a:rPr lang="en-US" sz="2700" i="1" spc="-60" dirty="0">
                <a:solidFill>
                  <a:srgbClr val="C66E1A"/>
                </a:solidFill>
                <a:latin typeface="Cambria"/>
                <a:cs typeface="Cambria"/>
              </a:rPr>
              <a:t> </a:t>
            </a:r>
            <a:r>
              <a:rPr lang="en-US" sz="2700" i="1" spc="50" dirty="0">
                <a:solidFill>
                  <a:srgbClr val="D86E3D"/>
                </a:solidFill>
                <a:latin typeface="Cambria"/>
                <a:cs typeface="Cambria"/>
              </a:rPr>
              <a:t>do</a:t>
            </a:r>
            <a:r>
              <a:rPr lang="en-US" sz="2700" i="1" spc="-70" dirty="0">
                <a:solidFill>
                  <a:srgbClr val="D86E3D"/>
                </a:solidFill>
                <a:latin typeface="Cambria"/>
                <a:cs typeface="Cambria"/>
              </a:rPr>
              <a:t> </a:t>
            </a:r>
            <a:r>
              <a:rPr lang="en-US" sz="2700" i="1" dirty="0">
                <a:solidFill>
                  <a:srgbClr val="CD7524"/>
                </a:solidFill>
                <a:latin typeface="Cambria"/>
                <a:cs typeface="Cambria"/>
              </a:rPr>
              <a:t>grocery</a:t>
            </a:r>
            <a:r>
              <a:rPr lang="en-US" sz="2700" i="1" spc="45" dirty="0">
                <a:solidFill>
                  <a:srgbClr val="CD7524"/>
                </a:solidFill>
                <a:latin typeface="Cambria"/>
                <a:cs typeface="Cambria"/>
              </a:rPr>
              <a:t> </a:t>
            </a:r>
            <a:r>
              <a:rPr lang="en-US" sz="2700" i="1" spc="-10" dirty="0">
                <a:solidFill>
                  <a:srgbClr val="CF7231"/>
                </a:solidFill>
                <a:latin typeface="Cambria"/>
                <a:cs typeface="Cambria"/>
              </a:rPr>
              <a:t>cashiers </a:t>
            </a:r>
            <a:r>
              <a:rPr lang="en-US" sz="2700" i="1" dirty="0">
                <a:solidFill>
                  <a:srgbClr val="D47216"/>
                </a:solidFill>
                <a:latin typeface="Cambria"/>
                <a:cs typeface="Cambria"/>
              </a:rPr>
              <a:t>know</a:t>
            </a:r>
            <a:r>
              <a:rPr lang="en-US" sz="2700" i="1" spc="40" dirty="0">
                <a:solidFill>
                  <a:srgbClr val="D47216"/>
                </a:solidFill>
                <a:latin typeface="Cambria"/>
                <a:cs typeface="Cambria"/>
              </a:rPr>
              <a:t> </a:t>
            </a:r>
            <a:r>
              <a:rPr lang="en-US" sz="2700" i="1" dirty="0">
                <a:solidFill>
                  <a:srgbClr val="C17931"/>
                </a:solidFill>
                <a:latin typeface="Cambria"/>
                <a:cs typeface="Cambria"/>
              </a:rPr>
              <a:t>to</a:t>
            </a:r>
            <a:r>
              <a:rPr lang="en-US" sz="2700" i="1" spc="-100" dirty="0">
                <a:solidFill>
                  <a:srgbClr val="C17931"/>
                </a:solidFill>
                <a:latin typeface="Cambria"/>
                <a:cs typeface="Cambria"/>
              </a:rPr>
              <a:t> </a:t>
            </a:r>
            <a:r>
              <a:rPr lang="en-US" sz="2700" i="1" dirty="0">
                <a:solidFill>
                  <a:srgbClr val="DF6D26"/>
                </a:solidFill>
                <a:latin typeface="Cambria"/>
                <a:cs typeface="Cambria"/>
              </a:rPr>
              <a:t>hand</a:t>
            </a:r>
            <a:r>
              <a:rPr lang="en-US" sz="2700" i="1" spc="160" dirty="0">
                <a:solidFill>
                  <a:srgbClr val="DF6D26"/>
                </a:solidFill>
                <a:latin typeface="Cambria"/>
                <a:cs typeface="Cambria"/>
              </a:rPr>
              <a:t> </a:t>
            </a:r>
            <a:r>
              <a:rPr lang="en-US" sz="2700" i="1" dirty="0">
                <a:solidFill>
                  <a:srgbClr val="E2701A"/>
                </a:solidFill>
                <a:latin typeface="Cambria"/>
                <a:cs typeface="Cambria"/>
              </a:rPr>
              <a:t>you</a:t>
            </a:r>
            <a:r>
              <a:rPr lang="en-US" sz="2700" i="1" spc="80" dirty="0">
                <a:solidFill>
                  <a:srgbClr val="E2701A"/>
                </a:solidFill>
                <a:latin typeface="Cambria"/>
                <a:cs typeface="Cambria"/>
              </a:rPr>
              <a:t> </a:t>
            </a:r>
            <a:r>
              <a:rPr lang="en-US" sz="2700" i="1" spc="-10" dirty="0">
                <a:solidFill>
                  <a:srgbClr val="DD6B08"/>
                </a:solidFill>
                <a:latin typeface="Cambria"/>
                <a:cs typeface="Cambria"/>
              </a:rPr>
              <a:t>coupons </a:t>
            </a:r>
            <a:r>
              <a:rPr lang="en-US" sz="2700" dirty="0">
                <a:solidFill>
                  <a:srgbClr val="D47523"/>
                </a:solidFill>
                <a:latin typeface="Cambria"/>
                <a:cs typeface="Cambria"/>
              </a:rPr>
              <a:t>you </a:t>
            </a:r>
            <a:r>
              <a:rPr lang="en-US" sz="2700" i="1" dirty="0">
                <a:solidFill>
                  <a:srgbClr val="D4641C"/>
                </a:solidFill>
                <a:latin typeface="Cambria"/>
                <a:cs typeface="Cambria"/>
              </a:rPr>
              <a:t>might</a:t>
            </a:r>
            <a:r>
              <a:rPr lang="en-US" sz="2700" i="1" spc="160" dirty="0">
                <a:solidFill>
                  <a:srgbClr val="D4641C"/>
                </a:solidFill>
                <a:latin typeface="Cambria"/>
                <a:cs typeface="Cambria"/>
              </a:rPr>
              <a:t> </a:t>
            </a:r>
            <a:r>
              <a:rPr lang="en-US" sz="2700" dirty="0">
                <a:solidFill>
                  <a:srgbClr val="CD6E15"/>
                </a:solidFill>
                <a:latin typeface="Cambria"/>
                <a:cs typeface="Cambria"/>
              </a:rPr>
              <a:t>actually</a:t>
            </a:r>
            <a:r>
              <a:rPr lang="en-US" sz="2700" spc="160" dirty="0">
                <a:solidFill>
                  <a:srgbClr val="CD6E15"/>
                </a:solidFill>
                <a:latin typeface="Cambria"/>
                <a:cs typeface="Cambria"/>
              </a:rPr>
              <a:t> </a:t>
            </a:r>
            <a:r>
              <a:rPr lang="en-US" sz="2700" i="1" spc="-20" dirty="0">
                <a:solidFill>
                  <a:srgbClr val="DB7B2A"/>
                </a:solidFill>
                <a:latin typeface="Cambria"/>
                <a:cs typeface="Cambria"/>
              </a:rPr>
              <a:t>use?</a:t>
            </a:r>
            <a:endParaRPr lang="en-US" sz="2700" dirty="0">
              <a:latin typeface="Cambria"/>
              <a:cs typeface="Cambria"/>
            </a:endParaRPr>
          </a:p>
        </p:txBody>
      </p:sp>
      <p:sp>
        <p:nvSpPr>
          <p:cNvPr id="6" name="object 6"/>
          <p:cNvSpPr txBox="1"/>
          <p:nvPr/>
        </p:nvSpPr>
        <p:spPr>
          <a:xfrm>
            <a:off x="14490306" y="7183437"/>
            <a:ext cx="3077210" cy="855980"/>
          </a:xfrm>
          <a:prstGeom prst="rect">
            <a:avLst/>
          </a:prstGeom>
        </p:spPr>
        <p:txBody>
          <a:bodyPr vert="horz" wrap="square" lIns="0" tIns="4445" rIns="0" bIns="0" rtlCol="0">
            <a:spAutoFit/>
          </a:bodyPr>
          <a:lstStyle/>
          <a:p>
            <a:pPr marL="125095" marR="5080" indent="-113030">
              <a:lnSpc>
                <a:spcPct val="101899"/>
              </a:lnSpc>
              <a:spcBef>
                <a:spcPts val="35"/>
              </a:spcBef>
            </a:pPr>
            <a:r>
              <a:rPr sz="2700" i="1" dirty="0">
                <a:solidFill>
                  <a:srgbClr val="E87011"/>
                </a:solidFill>
                <a:latin typeface="Cambria"/>
                <a:cs typeface="Cambria"/>
              </a:rPr>
              <a:t>Why</a:t>
            </a:r>
            <a:r>
              <a:rPr sz="2700" i="1" spc="20" dirty="0">
                <a:solidFill>
                  <a:srgbClr val="E87011"/>
                </a:solidFill>
                <a:latin typeface="Cambria"/>
                <a:cs typeface="Cambria"/>
              </a:rPr>
              <a:t> </a:t>
            </a:r>
            <a:r>
              <a:rPr sz="2700" i="1" spc="50" dirty="0">
                <a:solidFill>
                  <a:srgbClr val="CF7221"/>
                </a:solidFill>
                <a:latin typeface="Cambria"/>
                <a:cs typeface="Cambria"/>
              </a:rPr>
              <a:t>do</a:t>
            </a:r>
            <a:r>
              <a:rPr sz="2700" i="1" spc="-125" dirty="0">
                <a:solidFill>
                  <a:srgbClr val="CF7221"/>
                </a:solidFill>
                <a:latin typeface="Cambria"/>
                <a:cs typeface="Cambria"/>
              </a:rPr>
              <a:t> </a:t>
            </a:r>
            <a:r>
              <a:rPr sz="2700" i="1" dirty="0">
                <a:solidFill>
                  <a:srgbClr val="CD6226"/>
                </a:solidFill>
                <a:latin typeface="Cambria"/>
                <a:cs typeface="Cambria"/>
              </a:rPr>
              <a:t>airline</a:t>
            </a:r>
            <a:r>
              <a:rPr sz="2700" i="1" spc="80" dirty="0">
                <a:solidFill>
                  <a:srgbClr val="CD6226"/>
                </a:solidFill>
                <a:latin typeface="Cambria"/>
                <a:cs typeface="Cambria"/>
              </a:rPr>
              <a:t> </a:t>
            </a:r>
            <a:r>
              <a:rPr sz="2700" i="1" spc="-10" dirty="0">
                <a:solidFill>
                  <a:srgbClr val="D47E33"/>
                </a:solidFill>
                <a:latin typeface="Cambria"/>
                <a:cs typeface="Cambria"/>
              </a:rPr>
              <a:t>prices </a:t>
            </a:r>
            <a:r>
              <a:rPr sz="2700" i="1" dirty="0">
                <a:solidFill>
                  <a:srgbClr val="DD6E1F"/>
                </a:solidFill>
                <a:latin typeface="Cambria"/>
                <a:cs typeface="Cambria"/>
              </a:rPr>
              <a:t>change</a:t>
            </a:r>
            <a:r>
              <a:rPr sz="2700" i="1" spc="105" dirty="0">
                <a:solidFill>
                  <a:srgbClr val="DD6E1F"/>
                </a:solidFill>
                <a:latin typeface="Cambria"/>
                <a:cs typeface="Cambria"/>
              </a:rPr>
              <a:t> </a:t>
            </a:r>
            <a:r>
              <a:rPr sz="2700" i="1" dirty="0">
                <a:solidFill>
                  <a:srgbClr val="EF7E3D"/>
                </a:solidFill>
                <a:latin typeface="Cambria"/>
                <a:cs typeface="Cambria"/>
              </a:rPr>
              <a:t>every</a:t>
            </a:r>
            <a:r>
              <a:rPr sz="2700" i="1" spc="114" dirty="0">
                <a:solidFill>
                  <a:srgbClr val="EF7E3D"/>
                </a:solidFill>
                <a:latin typeface="Cambria"/>
                <a:cs typeface="Cambria"/>
              </a:rPr>
              <a:t> </a:t>
            </a:r>
            <a:r>
              <a:rPr sz="2700" i="1" spc="-10" dirty="0">
                <a:solidFill>
                  <a:srgbClr val="E2750A"/>
                </a:solidFill>
                <a:latin typeface="Cambria"/>
                <a:cs typeface="Cambria"/>
              </a:rPr>
              <a:t>hour?</a:t>
            </a:r>
            <a:endParaRPr sz="2700">
              <a:latin typeface="Cambria"/>
              <a:cs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Real-Life Example: Bakery Sales Data</a:t>
            </a:r>
          </a:p>
        </p:txBody>
      </p:sp>
      <p:sp>
        <p:nvSpPr>
          <p:cNvPr id="3" name="Content Placeholder 2"/>
          <p:cNvSpPr>
            <a:spLocks noGrp="1"/>
          </p:cNvSpPr>
          <p:nvPr>
            <p:ph idx="1"/>
          </p:nvPr>
        </p:nvSpPr>
        <p:spPr>
          <a:xfrm>
            <a:off x="1524000" y="2743200"/>
            <a:ext cx="14325600" cy="4016484"/>
          </a:xfrm>
        </p:spPr>
        <p:txBody>
          <a:bodyPr/>
          <a:lstStyle/>
          <a:p>
            <a:r>
              <a:rPr dirty="0"/>
              <a:t>Scenario: A local bakery wants to understand what drives daily sales.</a:t>
            </a:r>
          </a:p>
          <a:p>
            <a:r>
              <a:rPr dirty="0"/>
              <a:t>Data: Date, sales amount, items sold,</a:t>
            </a:r>
            <a:r>
              <a:rPr lang="en-US" dirty="0"/>
              <a:t> </a:t>
            </a:r>
            <a:r>
              <a:rPr dirty="0"/>
              <a:t>promotions.</a:t>
            </a:r>
          </a:p>
          <a:p>
            <a:r>
              <a:rPr lang="en-US" dirty="0"/>
              <a:t>Sales have dropped this quarter. Can you figure out why?</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D121-7E61-999D-3E50-778961A54542}"/>
              </a:ext>
            </a:extLst>
          </p:cNvPr>
          <p:cNvSpPr>
            <a:spLocks noGrp="1"/>
          </p:cNvSpPr>
          <p:nvPr>
            <p:ph type="title"/>
          </p:nvPr>
        </p:nvSpPr>
        <p:spPr>
          <a:xfrm>
            <a:off x="914400" y="1143000"/>
            <a:ext cx="17507585" cy="1138773"/>
          </a:xfrm>
        </p:spPr>
        <p:txBody>
          <a:bodyPr/>
          <a:lstStyle/>
          <a:p>
            <a:r>
              <a:rPr lang="en-US" dirty="0"/>
              <a:t>Think:-</a:t>
            </a:r>
          </a:p>
        </p:txBody>
      </p:sp>
      <p:sp>
        <p:nvSpPr>
          <p:cNvPr id="3" name="Text Placeholder 2">
            <a:extLst>
              <a:ext uri="{FF2B5EF4-FFF2-40B4-BE49-F238E27FC236}">
                <a16:creationId xmlns:a16="http://schemas.microsoft.com/office/drawing/2014/main" id="{E64ED46D-19B6-2060-9B07-DB7D3CA56474}"/>
              </a:ext>
            </a:extLst>
          </p:cNvPr>
          <p:cNvSpPr>
            <a:spLocks noGrp="1"/>
          </p:cNvSpPr>
          <p:nvPr>
            <p:ph type="body" idx="1"/>
          </p:nvPr>
        </p:nvSpPr>
        <p:spPr>
          <a:xfrm>
            <a:off x="914400" y="3048000"/>
            <a:ext cx="12111990" cy="2677656"/>
          </a:xfrm>
        </p:spPr>
        <p:txBody>
          <a:bodyPr/>
          <a:lstStyle/>
          <a:p>
            <a:r>
              <a:rPr lang="en-US" dirty="0"/>
              <a:t>“Can anyone think of a company that uses data every day?”</a:t>
            </a:r>
          </a:p>
          <a:p>
            <a:r>
              <a:rPr lang="en-US" dirty="0"/>
              <a:t>“Do you believe data can predict your next purchase?”</a:t>
            </a:r>
          </a:p>
        </p:txBody>
      </p:sp>
    </p:spTree>
    <p:extLst>
      <p:ext uri="{BB962C8B-B14F-4D97-AF65-F5344CB8AC3E}">
        <p14:creationId xmlns:p14="http://schemas.microsoft.com/office/powerpoint/2010/main" val="425673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381000"/>
            <a:ext cx="17507585" cy="1138773"/>
          </a:xfrm>
        </p:spPr>
        <p:txBody>
          <a:bodyPr/>
          <a:lstStyle/>
          <a:p>
            <a:r>
              <a:rPr dirty="0"/>
              <a:t>Agenda</a:t>
            </a:r>
            <a:r>
              <a:rPr lang="en-US" dirty="0"/>
              <a:t>:-</a:t>
            </a:r>
            <a:endParaRPr dirty="0"/>
          </a:p>
        </p:txBody>
      </p:sp>
      <p:sp>
        <p:nvSpPr>
          <p:cNvPr id="3" name="Content Placeholder 2"/>
          <p:cNvSpPr>
            <a:spLocks noGrp="1"/>
          </p:cNvSpPr>
          <p:nvPr>
            <p:ph idx="1"/>
          </p:nvPr>
        </p:nvSpPr>
        <p:spPr>
          <a:xfrm>
            <a:off x="1625600" y="2590800"/>
            <a:ext cx="12111990" cy="2677656"/>
          </a:xfrm>
        </p:spPr>
        <p:txBody>
          <a:bodyPr/>
          <a:lstStyle/>
          <a:p>
            <a:r>
              <a:rPr dirty="0"/>
              <a:t>1. What is Data Analysis?</a:t>
            </a:r>
          </a:p>
          <a:p>
            <a:r>
              <a:rPr dirty="0"/>
              <a:t>2. Data Analysis Process Overview</a:t>
            </a:r>
          </a:p>
          <a:p>
            <a:r>
              <a:rPr dirty="0"/>
              <a:t>3. Real-Life Example: Bakery Sales Data</a:t>
            </a:r>
          </a:p>
          <a:p>
            <a:r>
              <a:rPr dirty="0"/>
              <a:t>4. Tools and Next Steps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219E2470-F080-E665-9136-B5F209E8CF4F}"/>
              </a:ext>
            </a:extLst>
          </p:cNvPr>
          <p:cNvSpPr txBox="1"/>
          <p:nvPr/>
        </p:nvSpPr>
        <p:spPr>
          <a:xfrm>
            <a:off x="2286000" y="2286000"/>
            <a:ext cx="14173200" cy="4154984"/>
          </a:xfrm>
          <a:prstGeom prst="rect">
            <a:avLst/>
          </a:prstGeom>
          <a:noFill/>
        </p:spPr>
        <p:txBody>
          <a:bodyPr wrap="square">
            <a:spAutoFit/>
          </a:bodyPr>
          <a:lstStyle/>
          <a:p>
            <a:r>
              <a:rPr lang="en-US" sz="4400" dirty="0"/>
              <a:t>What is Data ?</a:t>
            </a:r>
          </a:p>
          <a:p>
            <a:br>
              <a:rPr lang="en-US" sz="4400" dirty="0"/>
            </a:br>
            <a:r>
              <a:rPr lang="en-US" sz="4400" dirty="0"/>
              <a:t>It is information in raw or unorganized form. It may be a fact, figure, characters, symbols etc.</a:t>
            </a:r>
            <a:r>
              <a:rPr lang="en-US" sz="4400" b="0" i="0" dirty="0">
                <a:solidFill>
                  <a:srgbClr val="EEF0FF"/>
                </a:solidFill>
                <a:effectLst/>
                <a:latin typeface="Google Sans"/>
              </a:rPr>
              <a:t> </a:t>
            </a:r>
            <a:r>
              <a:rPr lang="en-US" sz="4400" b="0" i="0" dirty="0">
                <a:solidFill>
                  <a:schemeClr val="tx1"/>
                </a:solidFill>
                <a:effectLst/>
                <a:latin typeface="Google Sans"/>
              </a:rPr>
              <a:t>This raw information can be in various forms, including numbers, text, images, or any other format.</a:t>
            </a:r>
            <a:endParaRPr lang="en-US" sz="4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object 5"/>
          <p:cNvPicPr/>
          <p:nvPr/>
        </p:nvPicPr>
        <p:blipFill>
          <a:blip r:embed="rId2" cstate="print"/>
          <a:stretch>
            <a:fillRect/>
          </a:stretch>
        </p:blipFill>
        <p:spPr>
          <a:xfrm>
            <a:off x="3905250" y="6257925"/>
            <a:ext cx="1657350" cy="390525"/>
          </a:xfrm>
          <a:prstGeom prst="rect">
            <a:avLst/>
          </a:prstGeom>
        </p:spPr>
      </p:pic>
      <p:pic>
        <p:nvPicPr>
          <p:cNvPr id="6" name="object 6"/>
          <p:cNvPicPr/>
          <p:nvPr/>
        </p:nvPicPr>
        <p:blipFill>
          <a:blip r:embed="rId3" cstate="print"/>
          <a:stretch>
            <a:fillRect/>
          </a:stretch>
        </p:blipFill>
        <p:spPr>
          <a:xfrm>
            <a:off x="6553200" y="6781800"/>
            <a:ext cx="942975" cy="95250"/>
          </a:xfrm>
          <a:prstGeom prst="rect">
            <a:avLst/>
          </a:prstGeom>
        </p:spPr>
      </p:pic>
      <p:pic>
        <p:nvPicPr>
          <p:cNvPr id="7" name="object 7"/>
          <p:cNvPicPr/>
          <p:nvPr/>
        </p:nvPicPr>
        <p:blipFill>
          <a:blip r:embed="rId4" cstate="print"/>
          <a:stretch>
            <a:fillRect/>
          </a:stretch>
        </p:blipFill>
        <p:spPr>
          <a:xfrm>
            <a:off x="5981700" y="8515350"/>
            <a:ext cx="1514475" cy="133350"/>
          </a:xfrm>
          <a:prstGeom prst="rect">
            <a:avLst/>
          </a:prstGeom>
        </p:spPr>
      </p:pic>
      <p:pic>
        <p:nvPicPr>
          <p:cNvPr id="8" name="object 8"/>
          <p:cNvPicPr/>
          <p:nvPr/>
        </p:nvPicPr>
        <p:blipFill>
          <a:blip r:embed="rId5" cstate="print"/>
          <a:stretch>
            <a:fillRect/>
          </a:stretch>
        </p:blipFill>
        <p:spPr>
          <a:xfrm>
            <a:off x="5905500" y="8743950"/>
            <a:ext cx="1590675" cy="171450"/>
          </a:xfrm>
          <a:prstGeom prst="rect">
            <a:avLst/>
          </a:prstGeom>
        </p:spPr>
      </p:pic>
      <p:grpSp>
        <p:nvGrpSpPr>
          <p:cNvPr id="9" name="object 9"/>
          <p:cNvGrpSpPr/>
          <p:nvPr/>
        </p:nvGrpSpPr>
        <p:grpSpPr>
          <a:xfrm>
            <a:off x="990600" y="6257925"/>
            <a:ext cx="6505575" cy="3705225"/>
            <a:chOff x="990600" y="6257925"/>
            <a:chExt cx="6505575" cy="3705225"/>
          </a:xfrm>
        </p:grpSpPr>
        <p:pic>
          <p:nvPicPr>
            <p:cNvPr id="10" name="object 10"/>
            <p:cNvPicPr/>
            <p:nvPr/>
          </p:nvPicPr>
          <p:blipFill>
            <a:blip r:embed="rId6" cstate="print"/>
            <a:stretch>
              <a:fillRect/>
            </a:stretch>
          </p:blipFill>
          <p:spPr>
            <a:xfrm>
              <a:off x="1238250" y="6724650"/>
              <a:ext cx="4476750" cy="2819400"/>
            </a:xfrm>
            <a:prstGeom prst="rect">
              <a:avLst/>
            </a:prstGeom>
          </p:spPr>
        </p:pic>
        <p:pic>
          <p:nvPicPr>
            <p:cNvPr id="11" name="object 11"/>
            <p:cNvPicPr/>
            <p:nvPr/>
          </p:nvPicPr>
          <p:blipFill>
            <a:blip r:embed="rId7" cstate="print"/>
            <a:stretch>
              <a:fillRect/>
            </a:stretch>
          </p:blipFill>
          <p:spPr>
            <a:xfrm>
              <a:off x="990600" y="6257925"/>
              <a:ext cx="6505575" cy="3705225"/>
            </a:xfrm>
            <a:prstGeom prst="rect">
              <a:avLst/>
            </a:prstGeom>
          </p:spPr>
        </p:pic>
      </p:grpSp>
      <p:sp>
        <p:nvSpPr>
          <p:cNvPr id="12" name="object 12"/>
          <p:cNvSpPr txBox="1"/>
          <p:nvPr/>
        </p:nvSpPr>
        <p:spPr>
          <a:xfrm>
            <a:off x="9153525" y="7639050"/>
            <a:ext cx="9401175" cy="1133475"/>
          </a:xfrm>
          <a:prstGeom prst="rect">
            <a:avLst/>
          </a:prstGeom>
          <a:solidFill>
            <a:srgbClr val="757575"/>
          </a:solidFill>
        </p:spPr>
        <p:txBody>
          <a:bodyPr vert="horz" wrap="square" lIns="0" tIns="77470" rIns="0" bIns="0" rtlCol="0">
            <a:spAutoFit/>
          </a:bodyPr>
          <a:lstStyle/>
          <a:p>
            <a:pPr marL="3703954" marR="393065" indent="-3302000">
              <a:lnSpc>
                <a:spcPts val="3829"/>
              </a:lnSpc>
              <a:spcBef>
                <a:spcPts val="610"/>
              </a:spcBef>
              <a:tabLst>
                <a:tab pos="8006715" algn="l"/>
              </a:tabLst>
            </a:pPr>
            <a:r>
              <a:rPr sz="3200" spc="85" dirty="0">
                <a:solidFill>
                  <a:srgbClr val="FFFFFF"/>
                </a:solidFill>
                <a:latin typeface="Times New Roman"/>
                <a:cs typeface="Times New Roman"/>
              </a:rPr>
              <a:t>Data</a:t>
            </a:r>
            <a:r>
              <a:rPr sz="3200" spc="275" dirty="0">
                <a:solidFill>
                  <a:srgbClr val="FFFFFF"/>
                </a:solidFill>
                <a:latin typeface="Times New Roman"/>
                <a:cs typeface="Times New Roman"/>
              </a:rPr>
              <a:t> </a:t>
            </a:r>
            <a:r>
              <a:rPr sz="3200" spc="160" dirty="0">
                <a:solidFill>
                  <a:srgbClr val="FFFFFF"/>
                </a:solidFill>
                <a:latin typeface="Times New Roman"/>
                <a:cs typeface="Times New Roman"/>
              </a:rPr>
              <a:t>on</a:t>
            </a:r>
            <a:r>
              <a:rPr sz="3200" spc="125" dirty="0">
                <a:solidFill>
                  <a:srgbClr val="FFFFFF"/>
                </a:solidFill>
                <a:latin typeface="Times New Roman"/>
                <a:cs typeface="Times New Roman"/>
              </a:rPr>
              <a:t> </a:t>
            </a:r>
            <a:r>
              <a:rPr sz="3200" spc="85" dirty="0">
                <a:solidFill>
                  <a:srgbClr val="FFFFFF"/>
                </a:solidFill>
                <a:latin typeface="Times New Roman"/>
                <a:cs typeface="Times New Roman"/>
              </a:rPr>
              <a:t>its</a:t>
            </a:r>
            <a:r>
              <a:rPr sz="3200" spc="220" dirty="0">
                <a:solidFill>
                  <a:srgbClr val="FFFFFF"/>
                </a:solidFill>
                <a:latin typeface="Times New Roman"/>
                <a:cs typeface="Times New Roman"/>
              </a:rPr>
              <a:t> </a:t>
            </a:r>
            <a:r>
              <a:rPr sz="3200" spc="125" dirty="0">
                <a:solidFill>
                  <a:srgbClr val="FFFFFF"/>
                </a:solidFill>
                <a:latin typeface="Times New Roman"/>
                <a:cs typeface="Times New Roman"/>
              </a:rPr>
              <a:t>own</a:t>
            </a:r>
            <a:r>
              <a:rPr sz="3200" spc="170" dirty="0">
                <a:solidFill>
                  <a:srgbClr val="FFFFFF"/>
                </a:solidFill>
                <a:latin typeface="Times New Roman"/>
                <a:cs typeface="Times New Roman"/>
              </a:rPr>
              <a:t> </a:t>
            </a:r>
            <a:r>
              <a:rPr sz="3200" spc="70" dirty="0">
                <a:solidFill>
                  <a:srgbClr val="FFFFFF"/>
                </a:solidFill>
                <a:latin typeface="Times New Roman"/>
                <a:cs typeface="Times New Roman"/>
              </a:rPr>
              <a:t>is</a:t>
            </a:r>
            <a:r>
              <a:rPr sz="3200" spc="145" dirty="0">
                <a:solidFill>
                  <a:srgbClr val="FFFFFF"/>
                </a:solidFill>
                <a:latin typeface="Times New Roman"/>
                <a:cs typeface="Times New Roman"/>
              </a:rPr>
              <a:t> </a:t>
            </a:r>
            <a:r>
              <a:rPr sz="3200" spc="175" dirty="0">
                <a:solidFill>
                  <a:srgbClr val="FFFFFF"/>
                </a:solidFill>
                <a:latin typeface="Times New Roman"/>
                <a:cs typeface="Times New Roman"/>
              </a:rPr>
              <a:t>useless</a:t>
            </a:r>
            <a:r>
              <a:rPr sz="3200" spc="185" dirty="0">
                <a:solidFill>
                  <a:srgbClr val="FFFFFF"/>
                </a:solidFill>
                <a:latin typeface="Times New Roman"/>
                <a:cs typeface="Times New Roman"/>
              </a:rPr>
              <a:t> unless</a:t>
            </a:r>
            <a:r>
              <a:rPr sz="3200" spc="35" dirty="0">
                <a:solidFill>
                  <a:srgbClr val="FFFFFF"/>
                </a:solidFill>
                <a:latin typeface="Times New Roman"/>
                <a:cs typeface="Times New Roman"/>
              </a:rPr>
              <a:t> </a:t>
            </a:r>
            <a:r>
              <a:rPr sz="3200" spc="95" dirty="0">
                <a:solidFill>
                  <a:srgbClr val="FFFFFF"/>
                </a:solidFill>
                <a:latin typeface="Times New Roman"/>
                <a:cs typeface="Times New Roman"/>
              </a:rPr>
              <a:t>you</a:t>
            </a:r>
            <a:r>
              <a:rPr sz="3200" spc="180" dirty="0">
                <a:solidFill>
                  <a:srgbClr val="FFFFFF"/>
                </a:solidFill>
                <a:latin typeface="Times New Roman"/>
                <a:cs typeface="Times New Roman"/>
              </a:rPr>
              <a:t> </a:t>
            </a:r>
            <a:r>
              <a:rPr sz="3200" spc="45" dirty="0">
                <a:solidFill>
                  <a:srgbClr val="FFFFFF"/>
                </a:solidFill>
                <a:latin typeface="Times New Roman"/>
                <a:cs typeface="Times New Roman"/>
              </a:rPr>
              <a:t>can</a:t>
            </a:r>
            <a:r>
              <a:rPr sz="3200" dirty="0">
                <a:solidFill>
                  <a:srgbClr val="FFFFFF"/>
                </a:solidFill>
                <a:latin typeface="Times New Roman"/>
                <a:cs typeface="Times New Roman"/>
              </a:rPr>
              <a:t>	</a:t>
            </a:r>
            <a:r>
              <a:rPr sz="3200" spc="180" dirty="0">
                <a:solidFill>
                  <a:srgbClr val="FFFFFF"/>
                </a:solidFill>
                <a:latin typeface="Times New Roman"/>
                <a:cs typeface="Times New Roman"/>
              </a:rPr>
              <a:t>make </a:t>
            </a:r>
            <a:r>
              <a:rPr sz="3200" spc="229" dirty="0">
                <a:solidFill>
                  <a:srgbClr val="FFFFFF"/>
                </a:solidFill>
                <a:latin typeface="Times New Roman"/>
                <a:cs typeface="Times New Roman"/>
              </a:rPr>
              <a:t>sense</a:t>
            </a:r>
            <a:r>
              <a:rPr sz="3200" spc="-5" dirty="0">
                <a:solidFill>
                  <a:srgbClr val="FFFFFF"/>
                </a:solidFill>
                <a:latin typeface="Times New Roman"/>
                <a:cs typeface="Times New Roman"/>
              </a:rPr>
              <a:t> </a:t>
            </a:r>
            <a:r>
              <a:rPr sz="3200" dirty="0">
                <a:solidFill>
                  <a:srgbClr val="FFFFFF"/>
                </a:solidFill>
                <a:latin typeface="Times New Roman"/>
                <a:cs typeface="Times New Roman"/>
              </a:rPr>
              <a:t>of</a:t>
            </a:r>
            <a:r>
              <a:rPr sz="3200" spc="165" dirty="0">
                <a:solidFill>
                  <a:srgbClr val="FFFFFF"/>
                </a:solidFill>
                <a:latin typeface="Times New Roman"/>
                <a:cs typeface="Times New Roman"/>
              </a:rPr>
              <a:t> </a:t>
            </a:r>
            <a:r>
              <a:rPr sz="3200" spc="-25" dirty="0">
                <a:solidFill>
                  <a:srgbClr val="FFFFFF"/>
                </a:solidFill>
                <a:latin typeface="Times New Roman"/>
                <a:cs typeface="Times New Roman"/>
              </a:rPr>
              <a:t>it!</a:t>
            </a:r>
            <a:endParaRPr sz="3200">
              <a:latin typeface="Times New Roman"/>
              <a:cs typeface="Times New Roman"/>
            </a:endParaRPr>
          </a:p>
        </p:txBody>
      </p:sp>
      <p:grpSp>
        <p:nvGrpSpPr>
          <p:cNvPr id="13" name="object 13"/>
          <p:cNvGrpSpPr/>
          <p:nvPr/>
        </p:nvGrpSpPr>
        <p:grpSpPr>
          <a:xfrm>
            <a:off x="0" y="10201275"/>
            <a:ext cx="19507200" cy="771525"/>
            <a:chOff x="0" y="10201275"/>
            <a:chExt cx="19507200" cy="771525"/>
          </a:xfrm>
        </p:grpSpPr>
        <p:pic>
          <p:nvPicPr>
            <p:cNvPr id="14" name="object 14"/>
            <p:cNvPicPr/>
            <p:nvPr/>
          </p:nvPicPr>
          <p:blipFill>
            <a:blip r:embed="rId8" cstate="print"/>
            <a:stretch>
              <a:fillRect/>
            </a:stretch>
          </p:blipFill>
          <p:spPr>
            <a:xfrm>
              <a:off x="0" y="10201275"/>
              <a:ext cx="19507200" cy="771525"/>
            </a:xfrm>
            <a:prstGeom prst="rect">
              <a:avLst/>
            </a:prstGeom>
          </p:spPr>
        </p:pic>
        <p:pic>
          <p:nvPicPr>
            <p:cNvPr id="15" name="object 15"/>
            <p:cNvPicPr/>
            <p:nvPr/>
          </p:nvPicPr>
          <p:blipFill>
            <a:blip r:embed="rId9" cstate="print"/>
            <a:stretch>
              <a:fillRect/>
            </a:stretch>
          </p:blipFill>
          <p:spPr>
            <a:xfrm>
              <a:off x="0" y="10201275"/>
              <a:ext cx="19507200" cy="771525"/>
            </a:xfrm>
            <a:prstGeom prst="rect">
              <a:avLst/>
            </a:prstGeom>
          </p:spPr>
        </p:pic>
      </p:grpSp>
      <p:sp>
        <p:nvSpPr>
          <p:cNvPr id="20" name="TextBox 19">
            <a:extLst>
              <a:ext uri="{FF2B5EF4-FFF2-40B4-BE49-F238E27FC236}">
                <a16:creationId xmlns:a16="http://schemas.microsoft.com/office/drawing/2014/main" id="{EE71E5AF-6312-8A06-667A-7621164DFD0B}"/>
              </a:ext>
            </a:extLst>
          </p:cNvPr>
          <p:cNvSpPr txBox="1"/>
          <p:nvPr/>
        </p:nvSpPr>
        <p:spPr>
          <a:xfrm>
            <a:off x="1884312" y="1814169"/>
            <a:ext cx="12898488" cy="3416320"/>
          </a:xfrm>
          <a:prstGeom prst="rect">
            <a:avLst/>
          </a:prstGeom>
          <a:noFill/>
        </p:spPr>
        <p:txBody>
          <a:bodyPr wrap="square">
            <a:spAutoFit/>
          </a:bodyPr>
          <a:lstStyle/>
          <a:p>
            <a:r>
              <a:rPr lang="en-US" sz="3600" dirty="0"/>
              <a:t>Analytics is the discovery, interpretation, and communication of meaningful patterns or summery in data. Data Analytics (DA) is the process of examining data sets in order to draw conclusion about the information it contains. Analytics is not a tool or technology, rather it is the way of thinking and acting on data. </a:t>
            </a:r>
          </a:p>
        </p:txBody>
      </p:sp>
      <p:sp>
        <p:nvSpPr>
          <p:cNvPr id="4" name="TextBox 3">
            <a:extLst>
              <a:ext uri="{FF2B5EF4-FFF2-40B4-BE49-F238E27FC236}">
                <a16:creationId xmlns:a16="http://schemas.microsoft.com/office/drawing/2014/main" id="{A8224D57-6657-DFA2-4B7F-F1A0AAC9BBD7}"/>
              </a:ext>
            </a:extLst>
          </p:cNvPr>
          <p:cNvSpPr txBox="1"/>
          <p:nvPr/>
        </p:nvSpPr>
        <p:spPr>
          <a:xfrm>
            <a:off x="8801100" y="6015593"/>
            <a:ext cx="9753600" cy="1077218"/>
          </a:xfrm>
          <a:prstGeom prst="rect">
            <a:avLst/>
          </a:prstGeom>
          <a:noFill/>
        </p:spPr>
        <p:txBody>
          <a:bodyPr wrap="square">
            <a:spAutoFit/>
          </a:bodyPr>
          <a:lstStyle/>
          <a:p>
            <a:r>
              <a:rPr lang="en-US" sz="3200" dirty="0"/>
              <a:t>Data analysis is the process of inspecting, cleaning, and modeling data to extract insights.</a:t>
            </a:r>
          </a:p>
        </p:txBody>
      </p:sp>
      <p:sp>
        <p:nvSpPr>
          <p:cNvPr id="22" name="TextBox 21">
            <a:extLst>
              <a:ext uri="{FF2B5EF4-FFF2-40B4-BE49-F238E27FC236}">
                <a16:creationId xmlns:a16="http://schemas.microsoft.com/office/drawing/2014/main" id="{DE17834D-4DE1-62BC-97FA-77E369BBB5FB}"/>
              </a:ext>
            </a:extLst>
          </p:cNvPr>
          <p:cNvSpPr txBox="1"/>
          <p:nvPr/>
        </p:nvSpPr>
        <p:spPr>
          <a:xfrm>
            <a:off x="1890174" y="766418"/>
            <a:ext cx="7263351" cy="707886"/>
          </a:xfrm>
          <a:prstGeom prst="rect">
            <a:avLst/>
          </a:prstGeom>
          <a:noFill/>
        </p:spPr>
        <p:txBody>
          <a:bodyPr wrap="square">
            <a:spAutoFit/>
          </a:bodyPr>
          <a:lstStyle/>
          <a:p>
            <a:r>
              <a:rPr lang="en-US" sz="4000" dirty="0"/>
              <a:t>Data Analytics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210800"/>
            <a:ext cx="19507200" cy="762000"/>
          </a:xfrm>
          <a:prstGeom prst="rect">
            <a:avLst/>
          </a:prstGeom>
        </p:spPr>
      </p:pic>
      <p:pic>
        <p:nvPicPr>
          <p:cNvPr id="3" name="object 3"/>
          <p:cNvPicPr/>
          <p:nvPr/>
        </p:nvPicPr>
        <p:blipFill>
          <a:blip r:embed="rId3" cstate="print"/>
          <a:stretch>
            <a:fillRect/>
          </a:stretch>
        </p:blipFill>
        <p:spPr>
          <a:xfrm>
            <a:off x="2933700" y="2162175"/>
            <a:ext cx="1971675" cy="1657350"/>
          </a:xfrm>
          <a:prstGeom prst="rect">
            <a:avLst/>
          </a:prstGeom>
        </p:spPr>
      </p:pic>
      <p:pic>
        <p:nvPicPr>
          <p:cNvPr id="4" name="object 4"/>
          <p:cNvPicPr/>
          <p:nvPr/>
        </p:nvPicPr>
        <p:blipFill>
          <a:blip r:embed="rId4" cstate="print"/>
          <a:stretch>
            <a:fillRect/>
          </a:stretch>
        </p:blipFill>
        <p:spPr>
          <a:xfrm>
            <a:off x="2924175" y="7315200"/>
            <a:ext cx="1771650" cy="923925"/>
          </a:xfrm>
          <a:prstGeom prst="rect">
            <a:avLst/>
          </a:prstGeom>
        </p:spPr>
      </p:pic>
      <p:pic>
        <p:nvPicPr>
          <p:cNvPr id="5" name="object 5"/>
          <p:cNvPicPr/>
          <p:nvPr/>
        </p:nvPicPr>
        <p:blipFill>
          <a:blip r:embed="rId5" cstate="print"/>
          <a:stretch>
            <a:fillRect/>
          </a:stretch>
        </p:blipFill>
        <p:spPr>
          <a:xfrm>
            <a:off x="3467100" y="6400800"/>
            <a:ext cx="190500" cy="838200"/>
          </a:xfrm>
          <a:prstGeom prst="rect">
            <a:avLst/>
          </a:prstGeom>
        </p:spPr>
      </p:pic>
      <p:grpSp>
        <p:nvGrpSpPr>
          <p:cNvPr id="6" name="object 6"/>
          <p:cNvGrpSpPr/>
          <p:nvPr/>
        </p:nvGrpSpPr>
        <p:grpSpPr>
          <a:xfrm>
            <a:off x="3781425" y="6400800"/>
            <a:ext cx="352425" cy="885825"/>
            <a:chOff x="3781425" y="6400800"/>
            <a:chExt cx="352425" cy="885825"/>
          </a:xfrm>
        </p:grpSpPr>
        <p:pic>
          <p:nvPicPr>
            <p:cNvPr id="7" name="object 7"/>
            <p:cNvPicPr/>
            <p:nvPr/>
          </p:nvPicPr>
          <p:blipFill>
            <a:blip r:embed="rId6" cstate="print"/>
            <a:stretch>
              <a:fillRect/>
            </a:stretch>
          </p:blipFill>
          <p:spPr>
            <a:xfrm>
              <a:off x="4010025" y="6400800"/>
              <a:ext cx="123825" cy="152400"/>
            </a:xfrm>
            <a:prstGeom prst="rect">
              <a:avLst/>
            </a:prstGeom>
          </p:spPr>
        </p:pic>
        <p:pic>
          <p:nvPicPr>
            <p:cNvPr id="8" name="object 8"/>
            <p:cNvPicPr/>
            <p:nvPr/>
          </p:nvPicPr>
          <p:blipFill>
            <a:blip r:embed="rId7" cstate="print"/>
            <a:stretch>
              <a:fillRect/>
            </a:stretch>
          </p:blipFill>
          <p:spPr>
            <a:xfrm>
              <a:off x="3781425" y="6553200"/>
              <a:ext cx="333375" cy="733425"/>
            </a:xfrm>
            <a:prstGeom prst="rect">
              <a:avLst/>
            </a:prstGeom>
          </p:spPr>
        </p:pic>
      </p:grpSp>
      <p:sp>
        <p:nvSpPr>
          <p:cNvPr id="9" name="object 9"/>
          <p:cNvSpPr txBox="1"/>
          <p:nvPr/>
        </p:nvSpPr>
        <p:spPr>
          <a:xfrm>
            <a:off x="4946769" y="1325562"/>
            <a:ext cx="6900545" cy="665480"/>
          </a:xfrm>
          <a:prstGeom prst="rect">
            <a:avLst/>
          </a:prstGeom>
        </p:spPr>
        <p:txBody>
          <a:bodyPr vert="horz" wrap="square" lIns="0" tIns="12700" rIns="0" bIns="0" rtlCol="0">
            <a:spAutoFit/>
          </a:bodyPr>
          <a:lstStyle/>
          <a:p>
            <a:pPr marL="12700">
              <a:lnSpc>
                <a:spcPct val="100000"/>
              </a:lnSpc>
              <a:spcBef>
                <a:spcPts val="100"/>
              </a:spcBef>
            </a:pPr>
            <a:r>
              <a:rPr lang="en-US" sz="4200" dirty="0">
                <a:latin typeface="Arial MT"/>
                <a:cs typeface="Arial MT"/>
              </a:rPr>
              <a:t>Data Analyst</a:t>
            </a:r>
            <a:endParaRPr sz="4200" dirty="0">
              <a:latin typeface="Arial MT"/>
              <a:cs typeface="Arial MT"/>
            </a:endParaRPr>
          </a:p>
        </p:txBody>
      </p:sp>
      <p:sp>
        <p:nvSpPr>
          <p:cNvPr id="10" name="object 10"/>
          <p:cNvSpPr txBox="1">
            <a:spLocks noGrp="1"/>
          </p:cNvSpPr>
          <p:nvPr>
            <p:ph type="body" idx="1"/>
          </p:nvPr>
        </p:nvSpPr>
        <p:spPr>
          <a:xfrm>
            <a:off x="5438590" y="2062162"/>
            <a:ext cx="12111990" cy="2633734"/>
          </a:xfrm>
          <a:prstGeom prst="rect">
            <a:avLst/>
          </a:prstGeom>
        </p:spPr>
        <p:txBody>
          <a:bodyPr vert="horz" wrap="square" lIns="0" tIns="57150" rIns="0" bIns="0" rtlCol="0">
            <a:spAutoFit/>
          </a:bodyPr>
          <a:lstStyle/>
          <a:p>
            <a:pPr marL="12700" marR="5080" indent="1905">
              <a:lnSpc>
                <a:spcPct val="93100"/>
              </a:lnSpc>
              <a:spcBef>
                <a:spcPts val="450"/>
              </a:spcBef>
            </a:pPr>
            <a:r>
              <a:rPr lang="en-US" sz="3600" b="0" i="0" dirty="0">
                <a:effectLst/>
                <a:latin typeface="Google Sans"/>
              </a:rPr>
              <a:t>Data analysts primarily focus on understanding historical data, identifying trends, and providing insights to help businesses make informed decisions. They often use tools like SQL, Excel, and data visualization software to analyze structured data and create reports. </a:t>
            </a:r>
            <a:r>
              <a:rPr sz="3600" spc="135" dirty="0"/>
              <a:t>.</a:t>
            </a:r>
            <a:endParaRPr sz="3600" dirty="0"/>
          </a:p>
        </p:txBody>
      </p:sp>
      <p:sp>
        <p:nvSpPr>
          <p:cNvPr id="11" name="object 11"/>
          <p:cNvSpPr txBox="1"/>
          <p:nvPr/>
        </p:nvSpPr>
        <p:spPr>
          <a:xfrm>
            <a:off x="5202965" y="5385197"/>
            <a:ext cx="12145010" cy="1306768"/>
          </a:xfrm>
          <a:prstGeom prst="rect">
            <a:avLst/>
          </a:prstGeom>
        </p:spPr>
        <p:txBody>
          <a:bodyPr vert="horz" wrap="square" lIns="0" tIns="74295" rIns="0" bIns="0" rtlCol="0">
            <a:spAutoFit/>
          </a:bodyPr>
          <a:lstStyle/>
          <a:p>
            <a:pPr marL="181610" marR="5080" indent="5080">
              <a:lnSpc>
                <a:spcPct val="92200"/>
              </a:lnSpc>
              <a:spcBef>
                <a:spcPts val="894"/>
              </a:spcBef>
            </a:pPr>
            <a:r>
              <a:rPr lang="en-US" sz="4350" dirty="0">
                <a:latin typeface="Arial MT"/>
                <a:cs typeface="Arial MT"/>
              </a:rPr>
              <a:t>Data Scientist</a:t>
            </a:r>
            <a:br>
              <a:rPr lang="en-US" sz="4350" dirty="0">
                <a:latin typeface="Arial MT"/>
                <a:cs typeface="Arial MT"/>
              </a:rPr>
            </a:br>
            <a:endParaRPr lang="en-US" sz="4350" dirty="0">
              <a:latin typeface="Arial MT"/>
              <a:cs typeface="Arial MT"/>
            </a:endParaRPr>
          </a:p>
        </p:txBody>
      </p:sp>
      <p:sp>
        <p:nvSpPr>
          <p:cNvPr id="13" name="TextBox 12">
            <a:extLst>
              <a:ext uri="{FF2B5EF4-FFF2-40B4-BE49-F238E27FC236}">
                <a16:creationId xmlns:a16="http://schemas.microsoft.com/office/drawing/2014/main" id="{0B288D90-97A3-1F58-C40D-42911F980F36}"/>
              </a:ext>
            </a:extLst>
          </p:cNvPr>
          <p:cNvSpPr txBox="1"/>
          <p:nvPr/>
        </p:nvSpPr>
        <p:spPr>
          <a:xfrm>
            <a:off x="5433335" y="6344405"/>
            <a:ext cx="9750972" cy="2308324"/>
          </a:xfrm>
          <a:prstGeom prst="rect">
            <a:avLst/>
          </a:prstGeom>
          <a:noFill/>
        </p:spPr>
        <p:txBody>
          <a:bodyPr wrap="square">
            <a:spAutoFit/>
          </a:bodyPr>
          <a:lstStyle/>
          <a:p>
            <a:r>
              <a:rPr lang="en-US" sz="3600" dirty="0"/>
              <a:t>Data scientists, on the other hand, are more focused on the future and use advanced techniques to predict trends and develop data-driven solutions</a:t>
            </a:r>
            <a:r>
              <a:rPr lang="en-US" sz="3600" b="0" i="0" dirty="0">
                <a:solidFill>
                  <a:srgbClr val="EEF0FF"/>
                </a:solidFill>
                <a:effectLst/>
                <a:latin typeface="Google Sans"/>
              </a:rPr>
              <a:t>.</a:t>
            </a:r>
            <a:endParaRPr 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95400"/>
            <a:ext cx="19507200" cy="96774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object 7"/>
          <p:cNvPicPr/>
          <p:nvPr/>
        </p:nvPicPr>
        <p:blipFill>
          <a:blip r:embed="rId2" cstate="print"/>
          <a:stretch>
            <a:fillRect/>
          </a:stretch>
        </p:blipFill>
        <p:spPr>
          <a:xfrm>
            <a:off x="3800475" y="438150"/>
            <a:ext cx="5762625" cy="885825"/>
          </a:xfrm>
          <a:prstGeom prst="rect">
            <a:avLst/>
          </a:prstGeom>
        </p:spPr>
      </p:pic>
      <p:pic>
        <p:nvPicPr>
          <p:cNvPr id="8" name="object 8"/>
          <p:cNvPicPr/>
          <p:nvPr/>
        </p:nvPicPr>
        <p:blipFill>
          <a:blip r:embed="rId3" cstate="print"/>
          <a:stretch>
            <a:fillRect/>
          </a:stretch>
        </p:blipFill>
        <p:spPr>
          <a:xfrm>
            <a:off x="9839325" y="438150"/>
            <a:ext cx="3133725" cy="885825"/>
          </a:xfrm>
          <a:prstGeom prst="rect">
            <a:avLst/>
          </a:prstGeom>
        </p:spPr>
      </p:pic>
      <p:grpSp>
        <p:nvGrpSpPr>
          <p:cNvPr id="9" name="object 9"/>
          <p:cNvGrpSpPr/>
          <p:nvPr/>
        </p:nvGrpSpPr>
        <p:grpSpPr>
          <a:xfrm>
            <a:off x="0" y="10229850"/>
            <a:ext cx="19507200" cy="742950"/>
            <a:chOff x="0" y="10229850"/>
            <a:chExt cx="19507200" cy="742950"/>
          </a:xfrm>
        </p:grpSpPr>
        <p:pic>
          <p:nvPicPr>
            <p:cNvPr id="10" name="object 10"/>
            <p:cNvPicPr/>
            <p:nvPr/>
          </p:nvPicPr>
          <p:blipFill>
            <a:blip r:embed="rId4" cstate="print"/>
            <a:stretch>
              <a:fillRect/>
            </a:stretch>
          </p:blipFill>
          <p:spPr>
            <a:xfrm>
              <a:off x="0" y="10229850"/>
              <a:ext cx="19507200" cy="742950"/>
            </a:xfrm>
            <a:prstGeom prst="rect">
              <a:avLst/>
            </a:prstGeom>
          </p:spPr>
        </p:pic>
        <p:pic>
          <p:nvPicPr>
            <p:cNvPr id="11" name="object 11"/>
            <p:cNvPicPr/>
            <p:nvPr/>
          </p:nvPicPr>
          <p:blipFill>
            <a:blip r:embed="rId5" cstate="print"/>
            <a:stretch>
              <a:fillRect/>
            </a:stretch>
          </p:blipFill>
          <p:spPr>
            <a:xfrm>
              <a:off x="0" y="10229850"/>
              <a:ext cx="19507200" cy="742950"/>
            </a:xfrm>
            <a:prstGeom prst="rect">
              <a:avLst/>
            </a:prstGeom>
          </p:spPr>
        </p:pic>
      </p:grpSp>
      <p:sp>
        <p:nvSpPr>
          <p:cNvPr id="12" name="object 12"/>
          <p:cNvSpPr txBox="1">
            <a:spLocks noGrp="1"/>
          </p:cNvSpPr>
          <p:nvPr>
            <p:ph type="title"/>
          </p:nvPr>
        </p:nvSpPr>
        <p:spPr>
          <a:xfrm>
            <a:off x="3711438" y="112712"/>
            <a:ext cx="8569960" cy="1252220"/>
          </a:xfrm>
          <a:prstGeom prst="rect">
            <a:avLst/>
          </a:prstGeom>
        </p:spPr>
        <p:txBody>
          <a:bodyPr vert="horz" wrap="square" lIns="0" tIns="12700" rIns="0" bIns="0" rtlCol="0">
            <a:spAutoFit/>
          </a:bodyPr>
          <a:lstStyle/>
          <a:p>
            <a:pPr marL="12700">
              <a:lnSpc>
                <a:spcPct val="100000"/>
              </a:lnSpc>
              <a:spcBef>
                <a:spcPts val="100"/>
              </a:spcBef>
              <a:tabLst>
                <a:tab pos="4384675" algn="l"/>
              </a:tabLst>
            </a:pPr>
            <a:r>
              <a:rPr sz="8050" spc="-425" dirty="0">
                <a:solidFill>
                  <a:srgbClr val="363636"/>
                </a:solidFill>
              </a:rPr>
              <a:t>Data</a:t>
            </a:r>
            <a:r>
              <a:rPr sz="8050" spc="-170" dirty="0">
                <a:solidFill>
                  <a:srgbClr val="363636"/>
                </a:solidFill>
              </a:rPr>
              <a:t> </a:t>
            </a:r>
            <a:r>
              <a:rPr sz="8050" spc="-365" dirty="0">
                <a:solidFill>
                  <a:srgbClr val="333333"/>
                </a:solidFill>
              </a:rPr>
              <a:t>Ana</a:t>
            </a:r>
            <a:r>
              <a:rPr sz="8050" dirty="0">
                <a:solidFill>
                  <a:srgbClr val="333333"/>
                </a:solidFill>
              </a:rPr>
              <a:t>	</a:t>
            </a:r>
            <a:r>
              <a:rPr sz="8050" spc="-285" dirty="0">
                <a:solidFill>
                  <a:srgbClr val="2D2D2D"/>
                </a:solidFill>
              </a:rPr>
              <a:t>ics</a:t>
            </a:r>
            <a:r>
              <a:rPr sz="8050" spc="-290" dirty="0">
                <a:solidFill>
                  <a:srgbClr val="2D2D2D"/>
                </a:solidFill>
              </a:rPr>
              <a:t> </a:t>
            </a:r>
            <a:r>
              <a:rPr sz="8050" spc="70" dirty="0"/>
              <a:t>-</a:t>
            </a:r>
            <a:r>
              <a:rPr sz="8050" spc="-409" dirty="0"/>
              <a:t> </a:t>
            </a:r>
            <a:r>
              <a:rPr sz="8050" spc="-455" dirty="0">
                <a:solidFill>
                  <a:srgbClr val="333333"/>
                </a:solidFill>
              </a:rPr>
              <a:t>Examp</a:t>
            </a:r>
            <a:endParaRPr sz="8050"/>
          </a:p>
        </p:txBody>
      </p:sp>
      <p:sp>
        <p:nvSpPr>
          <p:cNvPr id="15" name="TextBox 14">
            <a:extLst>
              <a:ext uri="{FF2B5EF4-FFF2-40B4-BE49-F238E27FC236}">
                <a16:creationId xmlns:a16="http://schemas.microsoft.com/office/drawing/2014/main" id="{7A9DEF55-F5E0-20D5-F619-85E5C26E4AE3}"/>
              </a:ext>
            </a:extLst>
          </p:cNvPr>
          <p:cNvSpPr txBox="1"/>
          <p:nvPr/>
        </p:nvSpPr>
        <p:spPr>
          <a:xfrm>
            <a:off x="3775075" y="2438400"/>
            <a:ext cx="3962400" cy="4524315"/>
          </a:xfrm>
          <a:prstGeom prst="rect">
            <a:avLst/>
          </a:prstGeom>
          <a:noFill/>
        </p:spPr>
        <p:txBody>
          <a:bodyPr wrap="square">
            <a:spAutoFit/>
          </a:bodyPr>
          <a:lstStyle/>
          <a:p>
            <a:r>
              <a:rPr lang="en-US" sz="4800" dirty="0"/>
              <a:t>Finance, Healthcare, E-commerce, Government, Marketing, Sports,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17507585" cy="1138773"/>
          </a:xfrm>
        </p:spPr>
        <p:txBody>
          <a:bodyPr/>
          <a:lstStyle/>
          <a:p>
            <a:r>
              <a:rPr dirty="0"/>
              <a:t>Data Analysis Process</a:t>
            </a:r>
          </a:p>
        </p:txBody>
      </p:sp>
      <p:sp>
        <p:nvSpPr>
          <p:cNvPr id="3" name="Content Placeholder 2"/>
          <p:cNvSpPr>
            <a:spLocks noGrp="1"/>
          </p:cNvSpPr>
          <p:nvPr>
            <p:ph idx="1"/>
          </p:nvPr>
        </p:nvSpPr>
        <p:spPr>
          <a:xfrm>
            <a:off x="1143000" y="3478158"/>
            <a:ext cx="14782800" cy="4016484"/>
          </a:xfrm>
        </p:spPr>
        <p:txBody>
          <a:bodyPr/>
          <a:lstStyle/>
          <a:p>
            <a:r>
              <a:rPr dirty="0"/>
              <a:t>1. Define the Question</a:t>
            </a:r>
          </a:p>
          <a:p>
            <a:r>
              <a:rPr dirty="0"/>
              <a:t>2. Collect Data</a:t>
            </a:r>
            <a:r>
              <a:rPr lang="en-US" dirty="0"/>
              <a:t> (from databases, APIs, surveys)</a:t>
            </a:r>
            <a:endParaRPr dirty="0"/>
          </a:p>
          <a:p>
            <a:r>
              <a:rPr dirty="0"/>
              <a:t>3. Clean Data</a:t>
            </a:r>
            <a:r>
              <a:rPr lang="en-US" dirty="0"/>
              <a:t> (handling missing values, duplicates, outliers)</a:t>
            </a:r>
            <a:endParaRPr dirty="0"/>
          </a:p>
          <a:p>
            <a:r>
              <a:rPr dirty="0"/>
              <a:t>4. Analyze Data</a:t>
            </a:r>
            <a:r>
              <a:rPr lang="en-US" dirty="0"/>
              <a:t>(pattern, trends </a:t>
            </a:r>
            <a:r>
              <a:rPr lang="en-US" dirty="0" err="1"/>
              <a:t>etc</a:t>
            </a:r>
            <a:r>
              <a:rPr lang="en-US" dirty="0"/>
              <a:t>)</a:t>
            </a:r>
          </a:p>
          <a:p>
            <a:r>
              <a:rPr lang="en-US" dirty="0"/>
              <a:t>5. Insights</a:t>
            </a:r>
          </a:p>
          <a:p>
            <a:r>
              <a:rPr lang="en-US" dirty="0"/>
              <a:t>6</a:t>
            </a:r>
            <a:r>
              <a:rPr dirty="0"/>
              <a:t>. Communicate Results</a:t>
            </a:r>
            <a:r>
              <a:rPr lang="en-US" dirty="0"/>
              <a:t> through visuals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A7234-D6B7-B78C-11B4-20B19F917A81}"/>
              </a:ext>
            </a:extLst>
          </p:cNvPr>
          <p:cNvSpPr>
            <a:spLocks noGrp="1"/>
          </p:cNvSpPr>
          <p:nvPr>
            <p:ph type="title"/>
          </p:nvPr>
        </p:nvSpPr>
        <p:spPr>
          <a:xfrm>
            <a:off x="616495" y="28575"/>
            <a:ext cx="17507585" cy="1138773"/>
          </a:xfrm>
        </p:spPr>
        <p:txBody>
          <a:bodyPr/>
          <a:lstStyle/>
          <a:p>
            <a:r>
              <a:rPr lang="en-US" dirty="0"/>
              <a:t>Skill and Tools</a:t>
            </a:r>
          </a:p>
        </p:txBody>
      </p:sp>
      <p:sp>
        <p:nvSpPr>
          <p:cNvPr id="3" name="Text Placeholder 2">
            <a:extLst>
              <a:ext uri="{FF2B5EF4-FFF2-40B4-BE49-F238E27FC236}">
                <a16:creationId xmlns:a16="http://schemas.microsoft.com/office/drawing/2014/main" id="{7B72234A-6A3C-444A-7089-0F6D2F8F2B4C}"/>
              </a:ext>
            </a:extLst>
          </p:cNvPr>
          <p:cNvSpPr>
            <a:spLocks noGrp="1"/>
          </p:cNvSpPr>
          <p:nvPr>
            <p:ph type="body" idx="1"/>
          </p:nvPr>
        </p:nvSpPr>
        <p:spPr>
          <a:xfrm>
            <a:off x="990600" y="2667000"/>
            <a:ext cx="12111990" cy="4685898"/>
          </a:xfrm>
        </p:spPr>
        <p:txBody>
          <a:bodyPr/>
          <a:lstStyle/>
          <a:p>
            <a:pPr>
              <a:buNone/>
            </a:pPr>
            <a:r>
              <a:rPr lang="en-US" b="1" dirty="0"/>
              <a:t>Technical Skills:</a:t>
            </a:r>
          </a:p>
          <a:p>
            <a:pPr>
              <a:buFont typeface="Arial" panose="020B0604020202020204" pitchFamily="34" charset="0"/>
              <a:buChar char="•"/>
            </a:pPr>
            <a:r>
              <a:rPr lang="en-US" b="1" dirty="0"/>
              <a:t>Excel</a:t>
            </a:r>
            <a:r>
              <a:rPr lang="en-US" dirty="0"/>
              <a:t> – for quick data analysis</a:t>
            </a:r>
          </a:p>
          <a:p>
            <a:pPr>
              <a:buFont typeface="Arial" panose="020B0604020202020204" pitchFamily="34" charset="0"/>
              <a:buChar char="•"/>
            </a:pPr>
            <a:r>
              <a:rPr lang="en-US" b="1" dirty="0"/>
              <a:t>SQL</a:t>
            </a:r>
            <a:r>
              <a:rPr lang="en-US" dirty="0"/>
              <a:t> – for querying databases</a:t>
            </a:r>
          </a:p>
          <a:p>
            <a:pPr>
              <a:buFont typeface="Arial" panose="020B0604020202020204" pitchFamily="34" charset="0"/>
              <a:buChar char="•"/>
            </a:pPr>
            <a:r>
              <a:rPr lang="en-US" b="1" dirty="0"/>
              <a:t>Python </a:t>
            </a:r>
            <a:r>
              <a:rPr lang="en-US" dirty="0"/>
              <a:t> – for advanced analytics</a:t>
            </a:r>
          </a:p>
          <a:p>
            <a:pPr>
              <a:buFont typeface="Arial" panose="020B0604020202020204" pitchFamily="34" charset="0"/>
              <a:buChar char="•"/>
            </a:pPr>
            <a:r>
              <a:rPr lang="en-US" b="1" dirty="0"/>
              <a:t>Power BI / Tableau</a:t>
            </a:r>
            <a:r>
              <a:rPr lang="en-US" dirty="0"/>
              <a:t> – for visualization</a:t>
            </a:r>
          </a:p>
          <a:p>
            <a:pPr>
              <a:buFont typeface="Arial" panose="020B0604020202020204" pitchFamily="34" charset="0"/>
              <a:buChar char="•"/>
            </a:pPr>
            <a:r>
              <a:rPr lang="en-US" b="1" dirty="0"/>
              <a:t>Statistics</a:t>
            </a:r>
            <a:r>
              <a:rPr lang="en-US" dirty="0"/>
              <a:t> – foundational to all analysis</a:t>
            </a:r>
          </a:p>
          <a:p>
            <a:endParaRPr lang="en-US" dirty="0"/>
          </a:p>
        </p:txBody>
      </p:sp>
    </p:spTree>
    <p:extLst>
      <p:ext uri="{BB962C8B-B14F-4D97-AF65-F5344CB8AC3E}">
        <p14:creationId xmlns:p14="http://schemas.microsoft.com/office/powerpoint/2010/main" val="2034985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258</TotalTime>
  <Words>640</Words>
  <Application>Microsoft Office PowerPoint</Application>
  <PresentationFormat>Custom</PresentationFormat>
  <Paragraphs>69</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MT</vt:lpstr>
      <vt:lpstr>Calibri</vt:lpstr>
      <vt:lpstr>Cambria</vt:lpstr>
      <vt:lpstr>Google Sans</vt:lpstr>
      <vt:lpstr>Times New Roman</vt:lpstr>
      <vt:lpstr>Office Theme</vt:lpstr>
      <vt:lpstr>PowerPoint Presentation</vt:lpstr>
      <vt:lpstr>Agenda:-</vt:lpstr>
      <vt:lpstr>PowerPoint Presentation</vt:lpstr>
      <vt:lpstr>PowerPoint Presentation</vt:lpstr>
      <vt:lpstr>PowerPoint Presentation</vt:lpstr>
      <vt:lpstr>PowerPoint Presentation</vt:lpstr>
      <vt:lpstr>Data Ana ics - Examp</vt:lpstr>
      <vt:lpstr>Data Analysis Process</vt:lpstr>
      <vt:lpstr>Skill and Tools</vt:lpstr>
      <vt:lpstr>Data Anal</vt:lpstr>
      <vt:lpstr>Types of DATA</vt:lpstr>
      <vt:lpstr>PowerPoint Presentation</vt:lpstr>
      <vt:lpstr>Types of Analytics</vt:lpstr>
      <vt:lpstr>Real-Life Example: Bakery Sales Data</vt:lpstr>
      <vt:lpstr>Think:-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SHANTANU KADAM</cp:lastModifiedBy>
  <cp:revision>4</cp:revision>
  <dcterms:created xsi:type="dcterms:W3CDTF">2025-05-29T18:36:28Z</dcterms:created>
  <dcterms:modified xsi:type="dcterms:W3CDTF">2025-05-30T17:35:37Z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2025-05-29T00:00:00Z</vt:filetime>
  </property>
  <property fmtid="{D5CDD505-2E9C-101B-9397-08002B2CF9AE}" pid="3" name="LastSaved">
    <vt:filetime>2025-05-29T00:00:00Z</vt:filetime>
  </property>
</Properties>
</file>