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21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95600" y="2067304"/>
            <a:ext cx="7400925" cy="1493999"/>
          </a:xfrm>
          <a:prstGeom prst="rect">
            <a:avLst/>
          </a:prstGeom>
        </p:spPr>
        <p:txBody>
          <a:bodyPr vert="horz" wrap="square" lIns="0" tIns="16510" rIns="0" bIns="0" rtlCol="0">
            <a:spAutoFit/>
          </a:bodyPr>
          <a:lstStyle/>
          <a:p>
            <a:pPr marL="3213735" algn="l">
              <a:lnSpc>
                <a:spcPct val="100000"/>
              </a:lnSpc>
              <a:spcBef>
                <a:spcPts val="130"/>
              </a:spcBef>
            </a:pPr>
            <a:r>
              <a:rPr lang="en-IN" spc="15" dirty="0"/>
              <a:t>KALLAGUNTA </a:t>
            </a:r>
            <a:br>
              <a:rPr lang="en-IN" spc="15" dirty="0"/>
            </a:br>
            <a:r>
              <a:rPr lang="en-IN" spc="15" dirty="0"/>
              <a:t>SEKHAR BABU</a:t>
            </a:r>
            <a:br>
              <a:rPr lang="en-IN" spc="15" dirty="0"/>
            </a:br>
            <a:endParaRPr spc="15" dirty="0"/>
          </a:p>
        </p:txBody>
      </p:sp>
      <p:sp>
        <p:nvSpPr>
          <p:cNvPr id="8" name="object 8"/>
          <p:cNvSpPr txBox="1"/>
          <p:nvPr/>
        </p:nvSpPr>
        <p:spPr>
          <a:xfrm>
            <a:off x="6248400" y="3169508"/>
            <a:ext cx="2553929"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5269" y="34421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87664F9D-B2BF-EC06-D104-D35113DA9DFA}"/>
              </a:ext>
            </a:extLst>
          </p:cNvPr>
          <p:cNvSpPr txBox="1"/>
          <p:nvPr/>
        </p:nvSpPr>
        <p:spPr>
          <a:xfrm>
            <a:off x="2362200" y="1015180"/>
            <a:ext cx="9763125" cy="5632311"/>
          </a:xfrm>
          <a:prstGeom prst="rect">
            <a:avLst/>
          </a:prstGeom>
          <a:noFill/>
        </p:spPr>
        <p:txBody>
          <a:bodyPr wrap="square" rtlCol="0">
            <a:spAutoFit/>
          </a:bodyPr>
          <a:lstStyle/>
          <a:p>
            <a:pPr algn="just"/>
            <a:r>
              <a:rPr lang="en-US" sz="2000" dirty="0">
                <a:latin typeface="Trebuchet MS" panose="020B0603020202020204" pitchFamily="34" charset="0"/>
              </a:rPr>
              <a:t>4. Machine Learning and AI Integration</a:t>
            </a:r>
          </a:p>
          <a:p>
            <a:pPr algn="just"/>
            <a:r>
              <a:rPr lang="en-US" sz="2000" dirty="0">
                <a:latin typeface="Trebuchet MS" panose="020B0603020202020204" pitchFamily="34" charset="0"/>
              </a:rPr>
              <a:t>The integration of machine learning and artificial intelligence enables continuous learning and adaptation. The solution can evolve by learning from new threats and user behaviors, thereby improving its detection accuracy over time. It also uses AI to perform heuristic analysis, identifying suspicious patterns that may indicate keylogger activity.</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5. User Behavior Analytics (UBA)</a:t>
            </a:r>
          </a:p>
          <a:p>
            <a:pPr algn="just"/>
            <a:r>
              <a:rPr lang="en-US" sz="2000" dirty="0">
                <a:latin typeface="Trebuchet MS" panose="020B0603020202020204" pitchFamily="34" charset="0"/>
              </a:rPr>
              <a:t>UBA is a critical component of this solution, analyzing user behavior to detect anomalies. For example, if a keylogger attempts to transmit captured data, the system can detect unusual network activity patterns and take immediate action to block the data exfiltration.</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6. Comprehensive Threat Intelligence Integration</a:t>
            </a:r>
          </a:p>
          <a:p>
            <a:pPr algn="just"/>
            <a:r>
              <a:rPr lang="en-US" sz="2000" dirty="0">
                <a:latin typeface="Trebuchet MS" panose="020B0603020202020204" pitchFamily="34" charset="0"/>
              </a:rPr>
              <a:t>The solution integrates with global threat intelligence networks to stay updated on the latest keylogging techniques and malware signatures. This integration allows for rapid updates and immediate responses to new threats identified in the wild.</a:t>
            </a:r>
          </a:p>
          <a:p>
            <a:endParaRPr lang="en-US" sz="2000" dirty="0">
              <a:latin typeface="Trebuchet MS" panose="020B0603020202020204" pitchFamily="34" charset="0"/>
            </a:endParaRPr>
          </a:p>
        </p:txBody>
      </p:sp>
    </p:spTree>
    <p:extLst>
      <p:ext uri="{BB962C8B-B14F-4D97-AF65-F5344CB8AC3E}">
        <p14:creationId xmlns:p14="http://schemas.microsoft.com/office/powerpoint/2010/main" val="226698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FA8E963B-3C7C-3AE4-E61D-C9E5A8CC1F4D}"/>
              </a:ext>
            </a:extLst>
          </p:cNvPr>
          <p:cNvSpPr txBox="1"/>
          <p:nvPr/>
        </p:nvSpPr>
        <p:spPr>
          <a:xfrm>
            <a:off x="739775" y="1219200"/>
            <a:ext cx="10591418" cy="5324535"/>
          </a:xfrm>
          <a:prstGeom prst="rect">
            <a:avLst/>
          </a:prstGeom>
          <a:noFill/>
        </p:spPr>
        <p:txBody>
          <a:bodyPr wrap="square" rtlCol="0">
            <a:spAutoFit/>
          </a:bodyPr>
          <a:lstStyle/>
          <a:p>
            <a:pPr algn="just"/>
            <a:r>
              <a:rPr lang="en-US" sz="2000" dirty="0">
                <a:latin typeface="Trebuchet MS" panose="020B0603020202020204" pitchFamily="34" charset="0"/>
              </a:rPr>
              <a:t>Modeling a keylogger involves creating software that can unobtrusively record and log all keystrokes made on a keyboard, typically for the purpose of monitoring user activity. Keyloggers can be hardware-based, such as physical devices connected to the keyboard, or software-based, operating as background programs. The modeling process requires a deep understanding of operating system internals, especially input handling mechanisms. Keyloggers intercept keyboard inputs by hooking into the keyboard buffer or leveraging lower-level API calls, making their detection and prevention a critical aspect of cybersecurity.</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Security measures against keyloggers are multifaceted, focusing on both prevention and detection. Preventive measures include using secure input methods like on-screen keyboards and implementing robust access controls to limit the installation of unauthorized software. Regularly updating software and operating systems helps patch vulnerabilities that could be exploited by keyloggers. Detection strategies involve the use of anti-keylogging software, which can identify suspicious behavior or unauthorized logging attempts. Behavioral analysis, heuristic methods, and signature-based detection are commonly used techniques to identify keyloggers.</a:t>
            </a:r>
            <a:endParaRPr lang="en-IN" sz="2000" dirty="0">
              <a:latin typeface="Trebuchet MS" panose="020B0603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337877"/>
            <a:ext cx="243840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C8E43EA6-9738-7481-FE0A-9040FBB5F2F9}"/>
              </a:ext>
            </a:extLst>
          </p:cNvPr>
          <p:cNvSpPr txBox="1"/>
          <p:nvPr/>
        </p:nvSpPr>
        <p:spPr>
          <a:xfrm>
            <a:off x="703006" y="1196448"/>
            <a:ext cx="10134600" cy="5170646"/>
          </a:xfrm>
          <a:prstGeom prst="rect">
            <a:avLst/>
          </a:prstGeom>
          <a:noFill/>
        </p:spPr>
        <p:txBody>
          <a:bodyPr wrap="square" rtlCol="0">
            <a:spAutoFit/>
          </a:bodyPr>
          <a:lstStyle/>
          <a:p>
            <a:pPr algn="just"/>
            <a:r>
              <a:rPr lang="en-US" sz="2200" dirty="0">
                <a:latin typeface="Trebuchet MS" panose="020B0603020202020204" pitchFamily="34" charset="0"/>
              </a:rPr>
              <a:t>Keyloggers, both legitimate and malicious, play a dual role in the realm of cybersecurity. Legitimate keyloggers, often utilized by organizations for monitoring employee activity or by individuals for personal use, can provide valuable insights into user behavior and productivity. However, the presence of malicious keyloggers poses a significant threat to security, as they covertly capture keystrokes, potentially compromising sensitive information such as passwords, credit card details, and personal messages. Effective security measures are crucial in combating the risks associated with malicious keyloggers. This includes robust antivirus software capable of detecting and removing such threats, as well as practicing vigilant behavior such as avoiding suspicious websites and downloads. Additionally, encryption technologies can help safeguard sensitive data from interception even if keyloggers manage to capture it. Ultimately, maintaining awareness of the presence and potential consequences of keyloggers is paramount in ensuring the integrity of personal and organizational security.</a:t>
            </a:r>
            <a:endParaRPr lang="en-IN" sz="22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hidden="1"/>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F514F0A-5878-D1C2-DE21-07878369F157}"/>
              </a:ext>
            </a:extLst>
          </p:cNvPr>
          <p:cNvSpPr txBox="1"/>
          <p:nvPr/>
        </p:nvSpPr>
        <p:spPr>
          <a:xfrm>
            <a:off x="4743512" y="876329"/>
            <a:ext cx="5410200" cy="584775"/>
          </a:xfrm>
          <a:prstGeom prst="rect">
            <a:avLst/>
          </a:prstGeom>
          <a:noFill/>
        </p:spPr>
        <p:txBody>
          <a:bodyPr wrap="square" rtlCol="0">
            <a:spAutoFit/>
          </a:bodyPr>
          <a:lstStyle/>
          <a:p>
            <a:r>
              <a:rPr lang="en-IN" sz="3200" dirty="0">
                <a:latin typeface="Trebuchet MS" panose="020B0603020202020204" pitchFamily="34" charset="0"/>
              </a:rPr>
              <a:t>: KEYLOGGER AND SECURITY</a:t>
            </a:r>
          </a:p>
        </p:txBody>
      </p:sp>
      <p:sp>
        <p:nvSpPr>
          <p:cNvPr id="25" name="TextBox 24">
            <a:extLst>
              <a:ext uri="{FF2B5EF4-FFF2-40B4-BE49-F238E27FC236}">
                <a16:creationId xmlns:a16="http://schemas.microsoft.com/office/drawing/2014/main" id="{AF65E26F-291F-8CDF-8065-C0151CB11E00}"/>
              </a:ext>
            </a:extLst>
          </p:cNvPr>
          <p:cNvSpPr txBox="1"/>
          <p:nvPr/>
        </p:nvSpPr>
        <p:spPr>
          <a:xfrm>
            <a:off x="793270" y="1971577"/>
            <a:ext cx="8711945" cy="4154984"/>
          </a:xfrm>
          <a:prstGeom prst="rect">
            <a:avLst/>
          </a:prstGeom>
          <a:noFill/>
        </p:spPr>
        <p:txBody>
          <a:bodyPr wrap="square" rtlCol="0">
            <a:spAutoFit/>
          </a:bodyPr>
          <a:lstStyle/>
          <a:p>
            <a:pPr algn="just"/>
            <a:r>
              <a:rPr lang="en-US" sz="2200" dirty="0">
                <a:latin typeface="Trebuchet MS" panose="020B0603020202020204" pitchFamily="34" charset="0"/>
              </a:rPr>
              <a:t>A keylogger, short for keystroke logger, is a type of surveillance technology used to monitor and record each keystroke typed on a computer's keyboard. This software or hardware tool can operate in a covert manner, often without the user's knowledge, capturing sensitive information such as passwords, credit card numbers, and personal messages. Keyloggers can be installed through malicious software (malware) delivered via email attachments, downloads from untrusted websites, or even physical access to a device. While keyloggers can be utilized for legitimate purposes, such as monitoring employee activities or recovering lost data, they are predominantly associated with malicious intent and cybercrime, posing significant risks to personal and organizational security.</a:t>
            </a:r>
            <a:endParaRPr lang="en-IN" sz="22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33002" y="43053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31D3390-1BB8-549E-F6D3-4911DA439B98}"/>
              </a:ext>
            </a:extLst>
          </p:cNvPr>
          <p:cNvSpPr txBox="1"/>
          <p:nvPr/>
        </p:nvSpPr>
        <p:spPr>
          <a:xfrm>
            <a:off x="633002" y="1470527"/>
            <a:ext cx="11299824" cy="4832092"/>
          </a:xfrm>
          <a:prstGeom prst="rect">
            <a:avLst/>
          </a:prstGeom>
          <a:noFill/>
        </p:spPr>
        <p:txBody>
          <a:bodyPr wrap="square" rtlCol="0">
            <a:spAutoFit/>
          </a:bodyPr>
          <a:lstStyle/>
          <a:p>
            <a:pPr algn="just"/>
            <a:r>
              <a:rPr lang="en-US" sz="2200" dirty="0">
                <a:latin typeface="Trebuchet MS" panose="020B0603020202020204" pitchFamily="34" charset="0"/>
              </a:rPr>
              <a:t>The agenda for discussing keyloggers and security encompasses a comprehensive examination of the threats posed by keylogging software and the measures necessary to mitigate these risks. Keyloggers, malicious programs designed to record keystrokes, pose significant dangers to personal and organizational cybersecurity by capturing sensitive information such as passwords, credit card numbers, and confidential communications. The discussion will explore the various types of keyloggers, including hardware and software variants, and their methods of infiltration, such as phishing attacks, malicious downloads, and physical access. Furthermore, the agenda will address the potential consequences of keylogger infections, emphasizing the importance of robust security practices. Preventative measures such as installing reputable antivirus software, employing multi-factor authentication, regularly updating systems, and educating users about phishing tactics will be highlighted. Additionally, the agenda will cover detection techniques, including behavioral analysis and regular system audits, as well as response strategies for mitigating the impact of an infection. </a:t>
            </a:r>
            <a:endParaRPr lang="en-IN" sz="2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9DA422D-792B-A726-2A45-61E3E0A4B8E2}"/>
              </a:ext>
            </a:extLst>
          </p:cNvPr>
          <p:cNvSpPr txBox="1"/>
          <p:nvPr/>
        </p:nvSpPr>
        <p:spPr>
          <a:xfrm>
            <a:off x="819428" y="1469320"/>
            <a:ext cx="10991572" cy="4832092"/>
          </a:xfrm>
          <a:prstGeom prst="rect">
            <a:avLst/>
          </a:prstGeom>
          <a:noFill/>
        </p:spPr>
        <p:txBody>
          <a:bodyPr wrap="square" rtlCol="0">
            <a:spAutoFit/>
          </a:bodyPr>
          <a:lstStyle/>
          <a:p>
            <a:r>
              <a:rPr lang="en-US" sz="2200" dirty="0">
                <a:latin typeface="Trebuchet MS" panose="020B0603020202020204" pitchFamily="34" charset="0"/>
              </a:rPr>
              <a:t>A keylogger is a type of surveillance technology used to monitor and record each keystroke made on a specific computer's keyboard. While keyloggers can be utilized for legitimate purposes such as monitoring employees' computer activities or aiding in technical troubleshooting, they are predominantly associated with malicious intent. Cybercriminals use keyloggers to steal sensitive information, such as usernames, passwords, credit card numbers, and personal identification details, leading to identity theft, financial loss, and breaches of privacy. The surreptitious nature of keyloggers makes them particularly dangerous, as they often operate without the user's knowledge and can bypass standard security measures. This underscores the critical need for robust security protocols and advanced detection methods to protect against such invasive threats. Ensuring cybersecurity involves not only deploying sophisticated anti-malware solutions but also educating users about safe computing practices to minimize the risk of keylogger infections and their potentially devastating consequences.</a:t>
            </a:r>
            <a:endParaRPr lang="en-IN" sz="22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02E34B2-013C-33DF-EA22-E8140CD2B183}"/>
              </a:ext>
            </a:extLst>
          </p:cNvPr>
          <p:cNvSpPr txBox="1"/>
          <p:nvPr/>
        </p:nvSpPr>
        <p:spPr>
          <a:xfrm>
            <a:off x="739775" y="1857375"/>
            <a:ext cx="10462513" cy="4493538"/>
          </a:xfrm>
          <a:prstGeom prst="rect">
            <a:avLst/>
          </a:prstGeom>
          <a:noFill/>
        </p:spPr>
        <p:txBody>
          <a:bodyPr wrap="square" rtlCol="0">
            <a:spAutoFit/>
          </a:bodyPr>
          <a:lstStyle/>
          <a:p>
            <a:pPr algn="just"/>
            <a:r>
              <a:rPr lang="en-US" sz="2200" dirty="0">
                <a:latin typeface="Trebuchet MS" panose="020B0603020202020204" pitchFamily="34" charset="0"/>
              </a:rPr>
              <a:t>The project aims to explore the functionality, potential risks, and mitigation strategies associated with keyloggers. A keylogger is a type of surveillance software that records keystrokes made by a user. While keyloggers can be used for legitimate purposes such as monitoring employee activity or recovering lost data, they are often associated with malicious activities like stealing sensitive information such as passwords and credit card numbers.</a:t>
            </a:r>
          </a:p>
          <a:p>
            <a:pPr algn="just"/>
            <a:endParaRPr lang="en-US" sz="2200" dirty="0">
              <a:latin typeface="Trebuchet MS" panose="020B0603020202020204" pitchFamily="34" charset="0"/>
            </a:endParaRPr>
          </a:p>
          <a:p>
            <a:r>
              <a:rPr lang="en-US" sz="2200" dirty="0">
                <a:latin typeface="Trebuchet MS" panose="020B0603020202020204" pitchFamily="34" charset="0"/>
              </a:rPr>
              <a:t>Objectives:</a:t>
            </a:r>
          </a:p>
          <a:p>
            <a:r>
              <a:rPr lang="en-US" sz="2200" dirty="0">
                <a:latin typeface="Trebuchet MS" panose="020B0603020202020204" pitchFamily="34" charset="0"/>
              </a:rPr>
              <a:t>Understanding Keyloggers</a:t>
            </a:r>
          </a:p>
          <a:p>
            <a:r>
              <a:rPr lang="en-US" sz="2200" dirty="0">
                <a:latin typeface="Trebuchet MS" panose="020B0603020202020204" pitchFamily="34" charset="0"/>
              </a:rPr>
              <a:t>Identifying</a:t>
            </a:r>
          </a:p>
          <a:p>
            <a:r>
              <a:rPr lang="en-US" sz="2200" dirty="0">
                <a:latin typeface="Trebuchet MS" panose="020B0603020202020204" pitchFamily="34" charset="0"/>
              </a:rPr>
              <a:t>Detection Methods</a:t>
            </a:r>
          </a:p>
          <a:p>
            <a:r>
              <a:rPr lang="en-US" sz="2200" dirty="0">
                <a:latin typeface="Trebuchet MS" panose="020B0603020202020204" pitchFamily="34" charset="0"/>
              </a:rPr>
              <a:t>Prevention Strategies</a:t>
            </a:r>
          </a:p>
          <a:p>
            <a:r>
              <a:rPr lang="en-US" sz="2200" dirty="0">
                <a:latin typeface="Trebuchet MS" panose="020B0603020202020204" pitchFamily="34" charset="0"/>
              </a:rPr>
              <a:t>Legal and Ethical Considerations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61341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object 6">
            <a:extLst>
              <a:ext uri="{FF2B5EF4-FFF2-40B4-BE49-F238E27FC236}">
                <a16:creationId xmlns:a16="http://schemas.microsoft.com/office/drawing/2014/main" id="{91BDAFAE-530E-F4E4-BEFC-9D14FF4E3A48}"/>
              </a:ext>
            </a:extLst>
          </p:cNvPr>
          <p:cNvPicPr/>
          <p:nvPr/>
        </p:nvPicPr>
        <p:blipFill>
          <a:blip r:embed="rId2" cstate="print"/>
          <a:stretch>
            <a:fillRect/>
          </a:stretch>
        </p:blipFill>
        <p:spPr>
          <a:xfrm>
            <a:off x="1066801" y="6076950"/>
            <a:ext cx="1981200" cy="247650"/>
          </a:xfrm>
          <a:prstGeom prst="rect">
            <a:avLst/>
          </a:prstGeom>
        </p:spPr>
      </p:pic>
      <p:sp>
        <p:nvSpPr>
          <p:cNvPr id="10" name="TextBox 9">
            <a:extLst>
              <a:ext uri="{FF2B5EF4-FFF2-40B4-BE49-F238E27FC236}">
                <a16:creationId xmlns:a16="http://schemas.microsoft.com/office/drawing/2014/main" id="{2D38B335-079F-CEB6-43D0-0D2DC7B4D062}"/>
              </a:ext>
            </a:extLst>
          </p:cNvPr>
          <p:cNvSpPr txBox="1"/>
          <p:nvPr/>
        </p:nvSpPr>
        <p:spPr>
          <a:xfrm>
            <a:off x="694827" y="1295400"/>
            <a:ext cx="10817094" cy="5509200"/>
          </a:xfrm>
          <a:prstGeom prst="rect">
            <a:avLst/>
          </a:prstGeom>
          <a:noFill/>
        </p:spPr>
        <p:txBody>
          <a:bodyPr wrap="square" rtlCol="0">
            <a:spAutoFit/>
          </a:bodyPr>
          <a:lstStyle/>
          <a:p>
            <a:pPr algn="just"/>
            <a:r>
              <a:rPr lang="en-US" sz="2200" dirty="0">
                <a:latin typeface="Trebuchet MS" panose="020B0603020202020204" pitchFamily="34" charset="0"/>
              </a:rPr>
              <a:t>1.Malicious Actors (Hackers and Cybercriminals)</a:t>
            </a:r>
          </a:p>
          <a:p>
            <a:pPr algn="just"/>
            <a:r>
              <a:rPr lang="en-US" sz="2200" dirty="0">
                <a:latin typeface="Trebuchet MS" panose="020B0603020202020204" pitchFamily="34" charset="0"/>
              </a:rPr>
              <a:t>Purpose: To steal sensitive information such as passwords, credit card numbers, and personal data.</a:t>
            </a:r>
          </a:p>
          <a:p>
            <a:pPr algn="just"/>
            <a:r>
              <a:rPr lang="en-US" sz="2200" dirty="0">
                <a:latin typeface="Trebuchet MS" panose="020B0603020202020204" pitchFamily="34" charset="0"/>
              </a:rPr>
              <a:t>Usage: They use keyloggers to monitor keystrokes on victim computers, gaining unauthorized access to accounts and systems.</a:t>
            </a:r>
          </a:p>
          <a:p>
            <a:pPr algn="just"/>
            <a:endParaRPr lang="en-US" sz="2200" dirty="0">
              <a:latin typeface="Trebuchet MS" panose="020B0603020202020204" pitchFamily="34" charset="0"/>
            </a:endParaRPr>
          </a:p>
          <a:p>
            <a:pPr algn="just"/>
            <a:r>
              <a:rPr lang="en-US" sz="2200" dirty="0">
                <a:latin typeface="Trebuchet MS" panose="020B0603020202020204" pitchFamily="34" charset="0"/>
              </a:rPr>
              <a:t>2.Employers and Companies</a:t>
            </a:r>
          </a:p>
          <a:p>
            <a:pPr algn="just"/>
            <a:r>
              <a:rPr lang="en-US" sz="2200" dirty="0">
                <a:latin typeface="Trebuchet MS" panose="020B0603020202020204" pitchFamily="34" charset="0"/>
              </a:rPr>
              <a:t>Purpose: To monitor employee activity and ensure productivity.</a:t>
            </a:r>
          </a:p>
          <a:p>
            <a:pPr algn="just"/>
            <a:r>
              <a:rPr lang="en-US" sz="2200" dirty="0">
                <a:latin typeface="Trebuchet MS" panose="020B0603020202020204" pitchFamily="34" charset="0"/>
              </a:rPr>
              <a:t>Usage: Some companies deploy keyloggers to track work-related activities and ensure that employees are adhering to company policies and not engaging in inappropriate behavior.</a:t>
            </a:r>
          </a:p>
          <a:p>
            <a:pPr algn="just"/>
            <a:endParaRPr lang="en-US" sz="2200" dirty="0">
              <a:latin typeface="Trebuchet MS" panose="020B0603020202020204" pitchFamily="34" charset="0"/>
            </a:endParaRPr>
          </a:p>
          <a:p>
            <a:pPr algn="just"/>
            <a:r>
              <a:rPr lang="en-US" sz="2200" dirty="0">
                <a:latin typeface="Trebuchet MS" panose="020B0603020202020204" pitchFamily="34" charset="0"/>
              </a:rPr>
              <a:t>3.Parents and Guardians</a:t>
            </a:r>
          </a:p>
          <a:p>
            <a:pPr algn="just"/>
            <a:r>
              <a:rPr lang="en-US" sz="2200" dirty="0">
                <a:latin typeface="Trebuchet MS" panose="020B0603020202020204" pitchFamily="34" charset="0"/>
              </a:rPr>
              <a:t>Purpose: To keep an eye on their children's online activities.</a:t>
            </a:r>
          </a:p>
          <a:p>
            <a:pPr algn="just"/>
            <a:r>
              <a:rPr lang="en-US" sz="2200" dirty="0">
                <a:latin typeface="Trebuchet MS" panose="020B0603020202020204" pitchFamily="34" charset="0"/>
              </a:rPr>
              <a:t>Usage: Parents might use keyloggers to protect children from online threats by monitoring their online interactions and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7300FE5-9BD1-FCBB-21BD-6C4BA080A6C1}"/>
              </a:ext>
            </a:extLst>
          </p:cNvPr>
          <p:cNvSpPr txBox="1"/>
          <p:nvPr/>
        </p:nvSpPr>
        <p:spPr>
          <a:xfrm>
            <a:off x="2819400" y="1057890"/>
            <a:ext cx="9220200" cy="5847755"/>
          </a:xfrm>
          <a:prstGeom prst="rect">
            <a:avLst/>
          </a:prstGeom>
          <a:noFill/>
        </p:spPr>
        <p:txBody>
          <a:bodyPr wrap="square" rtlCol="0">
            <a:spAutoFit/>
          </a:bodyPr>
          <a:lstStyle/>
          <a:p>
            <a:r>
              <a:rPr lang="en-US" sz="2200" dirty="0">
                <a:latin typeface="Trebuchet MS" panose="020B0603020202020204" pitchFamily="34" charset="0"/>
              </a:rPr>
              <a:t>Keylogger and Security Solution</a:t>
            </a:r>
          </a:p>
          <a:p>
            <a:endParaRPr lang="en-US" sz="2200" dirty="0">
              <a:latin typeface="Trebuchet MS" panose="020B0603020202020204" pitchFamily="34" charset="0"/>
            </a:endParaRPr>
          </a:p>
          <a:p>
            <a:pPr algn="just"/>
            <a:r>
              <a:rPr lang="en-US" sz="2200" dirty="0">
                <a:latin typeface="Trebuchet MS" panose="020B0603020202020204" pitchFamily="34" charset="0"/>
              </a:rPr>
              <a:t>Our solution focuses on developing a comprehensive security system that detects and mitigates keylogger threats. The system incorporates multiple layers of defense, including advanced detection algorithms, real-time monitoring, and proactive threat response.</a:t>
            </a:r>
          </a:p>
          <a:p>
            <a:pPr algn="just"/>
            <a:endParaRPr lang="en-US" sz="2200" dirty="0">
              <a:latin typeface="Trebuchet MS" panose="020B0603020202020204" pitchFamily="34" charset="0"/>
            </a:endParaRPr>
          </a:p>
          <a:p>
            <a:r>
              <a:rPr lang="en-US" sz="2200" dirty="0">
                <a:latin typeface="Trebuchet MS" panose="020B0603020202020204" pitchFamily="34" charset="0"/>
              </a:rPr>
              <a:t>Components of the Solution</a:t>
            </a:r>
          </a:p>
          <a:p>
            <a:endParaRPr lang="en-US" sz="2200" dirty="0">
              <a:latin typeface="Trebuchet MS" panose="020B0603020202020204" pitchFamily="34" charset="0"/>
            </a:endParaRPr>
          </a:p>
          <a:p>
            <a:r>
              <a:rPr lang="en-US" sz="2200" dirty="0">
                <a:latin typeface="Trebuchet MS" panose="020B0603020202020204" pitchFamily="34" charset="0"/>
              </a:rPr>
              <a:t>1.Behavioral Analysis Engine: Utilizes machine learning to analyze user behavior and detect anomalies indicative of keylogger activity.</a:t>
            </a:r>
          </a:p>
          <a:p>
            <a:r>
              <a:rPr lang="en-US" sz="2200" dirty="0">
                <a:latin typeface="Trebuchet MS" panose="020B0603020202020204" pitchFamily="34" charset="0"/>
              </a:rPr>
              <a:t>2.Real-time Monitoring: Continuously scans for unusual patterns and unauthorized access attempts in the system.</a:t>
            </a:r>
          </a:p>
          <a:p>
            <a:r>
              <a:rPr lang="en-US" sz="2200" dirty="0">
                <a:latin typeface="Trebuchet MS" panose="020B0603020202020204" pitchFamily="34" charset="0"/>
              </a:rPr>
              <a:t>3.Signature-based Detection: Maintains an up-to-date database of known keylogger signatures for rapid identification.</a:t>
            </a:r>
          </a:p>
          <a:p>
            <a:r>
              <a:rPr lang="en-US" sz="2200" dirty="0">
                <a:latin typeface="Trebuchet MS" panose="020B0603020202020204" pitchFamily="34" charset="0"/>
              </a:rPr>
              <a:t>4.Heuristic Analysis: Uses heuristic techniques to identify new, previously unknown keyloggers based on suspicious behavior patterns.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61E29B-E26C-3D7E-C5B8-8EB46D94D299}"/>
              </a:ext>
            </a:extLst>
          </p:cNvPr>
          <p:cNvSpPr txBox="1"/>
          <p:nvPr/>
        </p:nvSpPr>
        <p:spPr>
          <a:xfrm>
            <a:off x="381000" y="304800"/>
            <a:ext cx="11353800" cy="646331"/>
          </a:xfrm>
          <a:prstGeom prst="rect">
            <a:avLst/>
          </a:prstGeom>
          <a:noFill/>
        </p:spPr>
        <p:txBody>
          <a:bodyPr wrap="square">
            <a:spAutoFit/>
          </a:bodyPr>
          <a:lstStyle/>
          <a:p>
            <a:r>
              <a:rPr lang="en-US" sz="3600" spc="-40" dirty="0">
                <a:latin typeface="Trebuchet MS" panose="020B0603020202020204" pitchFamily="34" charset="0"/>
              </a:rPr>
              <a:t>Y</a:t>
            </a:r>
            <a:r>
              <a:rPr lang="en-US" sz="3600" spc="10" dirty="0">
                <a:latin typeface="Trebuchet MS" panose="020B0603020202020204" pitchFamily="34" charset="0"/>
              </a:rPr>
              <a:t>O</a:t>
            </a:r>
            <a:r>
              <a:rPr lang="en-US" sz="3600" spc="25" dirty="0">
                <a:latin typeface="Trebuchet MS" panose="020B0603020202020204" pitchFamily="34" charset="0"/>
              </a:rPr>
              <a:t>U</a:t>
            </a:r>
            <a:r>
              <a:rPr lang="en-US" sz="3600" dirty="0">
                <a:latin typeface="Trebuchet MS" panose="020B0603020202020204" pitchFamily="34" charset="0"/>
              </a:rPr>
              <a:t>R</a:t>
            </a:r>
            <a:r>
              <a:rPr lang="en-US" sz="3600" spc="5" dirty="0">
                <a:latin typeface="Trebuchet MS" panose="020B0603020202020204" pitchFamily="34" charset="0"/>
              </a:rPr>
              <a:t> </a:t>
            </a:r>
            <a:r>
              <a:rPr lang="en-US" sz="3600" spc="25" dirty="0">
                <a:latin typeface="Trebuchet MS" panose="020B0603020202020204" pitchFamily="34" charset="0"/>
              </a:rPr>
              <a:t>S</a:t>
            </a:r>
            <a:r>
              <a:rPr lang="en-US" sz="3600" spc="10" dirty="0">
                <a:latin typeface="Trebuchet MS" panose="020B0603020202020204" pitchFamily="34" charset="0"/>
              </a:rPr>
              <a:t>O</a:t>
            </a:r>
            <a:r>
              <a:rPr lang="en-US" sz="3600" spc="25" dirty="0">
                <a:latin typeface="Trebuchet MS" panose="020B0603020202020204" pitchFamily="34" charset="0"/>
              </a:rPr>
              <a:t>LU</a:t>
            </a:r>
            <a:r>
              <a:rPr lang="en-US" sz="3600" spc="-35" dirty="0">
                <a:latin typeface="Trebuchet MS" panose="020B0603020202020204" pitchFamily="34" charset="0"/>
              </a:rPr>
              <a:t>T</a:t>
            </a:r>
            <a:r>
              <a:rPr lang="en-US" sz="3600" spc="-30" dirty="0">
                <a:latin typeface="Trebuchet MS" panose="020B0603020202020204" pitchFamily="34" charset="0"/>
              </a:rPr>
              <a:t>I</a:t>
            </a:r>
            <a:r>
              <a:rPr lang="en-US" sz="3600" spc="10" dirty="0">
                <a:latin typeface="Trebuchet MS" panose="020B0603020202020204" pitchFamily="34" charset="0"/>
              </a:rPr>
              <a:t>O</a:t>
            </a:r>
            <a:r>
              <a:rPr lang="en-US" sz="3600" dirty="0">
                <a:latin typeface="Trebuchet MS" panose="020B0603020202020204" pitchFamily="34" charset="0"/>
              </a:rPr>
              <a:t>N</a:t>
            </a:r>
            <a:r>
              <a:rPr lang="en-US" sz="3600" spc="-345" dirty="0">
                <a:latin typeface="Trebuchet MS" panose="020B0603020202020204" pitchFamily="34" charset="0"/>
              </a:rPr>
              <a:t> </a:t>
            </a:r>
            <a:r>
              <a:rPr lang="en-US" sz="3600" spc="-35" dirty="0">
                <a:latin typeface="Trebuchet MS" panose="020B0603020202020204" pitchFamily="34" charset="0"/>
              </a:rPr>
              <a:t>A</a:t>
            </a:r>
            <a:r>
              <a:rPr lang="en-US" sz="3600" spc="-5" dirty="0">
                <a:latin typeface="Trebuchet MS" panose="020B0603020202020204" pitchFamily="34" charset="0"/>
              </a:rPr>
              <a:t>N</a:t>
            </a:r>
            <a:r>
              <a:rPr lang="en-US" sz="3600" dirty="0">
                <a:latin typeface="Trebuchet MS" panose="020B0603020202020204" pitchFamily="34" charset="0"/>
              </a:rPr>
              <a:t>D</a:t>
            </a:r>
            <a:r>
              <a:rPr lang="en-US" sz="3600" spc="35" dirty="0">
                <a:latin typeface="Trebuchet MS" panose="020B0603020202020204" pitchFamily="34" charset="0"/>
              </a:rPr>
              <a:t> </a:t>
            </a:r>
            <a:r>
              <a:rPr lang="en-US" sz="3600" spc="-30" dirty="0">
                <a:latin typeface="Trebuchet MS" panose="020B0603020202020204" pitchFamily="34" charset="0"/>
              </a:rPr>
              <a:t>I</a:t>
            </a:r>
            <a:r>
              <a:rPr lang="en-US" sz="3600" spc="-35" dirty="0">
                <a:latin typeface="Trebuchet MS" panose="020B0603020202020204" pitchFamily="34" charset="0"/>
              </a:rPr>
              <a:t>T</a:t>
            </a:r>
            <a:r>
              <a:rPr lang="en-US" sz="3600" dirty="0">
                <a:latin typeface="Trebuchet MS" panose="020B0603020202020204" pitchFamily="34" charset="0"/>
              </a:rPr>
              <a:t>S</a:t>
            </a:r>
            <a:r>
              <a:rPr lang="en-US" sz="3600" spc="60" dirty="0">
                <a:latin typeface="Trebuchet MS" panose="020B0603020202020204" pitchFamily="34" charset="0"/>
              </a:rPr>
              <a:t> </a:t>
            </a:r>
            <a:r>
              <a:rPr lang="en-US" sz="3600" spc="-295" dirty="0">
                <a:latin typeface="Trebuchet MS" panose="020B0603020202020204" pitchFamily="34" charset="0"/>
              </a:rPr>
              <a:t>V</a:t>
            </a:r>
            <a:r>
              <a:rPr lang="en-US" sz="3600" spc="-35" dirty="0">
                <a:latin typeface="Trebuchet MS" panose="020B0603020202020204" pitchFamily="34" charset="0"/>
              </a:rPr>
              <a:t>A</a:t>
            </a:r>
            <a:r>
              <a:rPr lang="en-US" sz="3600" spc="25" dirty="0">
                <a:latin typeface="Trebuchet MS" panose="020B0603020202020204" pitchFamily="34" charset="0"/>
              </a:rPr>
              <a:t>LU</a:t>
            </a:r>
            <a:r>
              <a:rPr lang="en-US" sz="3600" dirty="0">
                <a:latin typeface="Trebuchet MS" panose="020B0603020202020204" pitchFamily="34" charset="0"/>
              </a:rPr>
              <a:t>E</a:t>
            </a:r>
            <a:r>
              <a:rPr lang="en-US" sz="3600" spc="-65" dirty="0">
                <a:latin typeface="Trebuchet MS" panose="020B0603020202020204" pitchFamily="34" charset="0"/>
              </a:rPr>
              <a:t> </a:t>
            </a:r>
            <a:r>
              <a:rPr lang="en-US" sz="3600" spc="-15" dirty="0">
                <a:latin typeface="Trebuchet MS" panose="020B0603020202020204" pitchFamily="34" charset="0"/>
              </a:rPr>
              <a:t>P</a:t>
            </a:r>
            <a:r>
              <a:rPr lang="en-US" sz="3600" spc="-30" dirty="0">
                <a:latin typeface="Trebuchet MS" panose="020B0603020202020204" pitchFamily="34" charset="0"/>
              </a:rPr>
              <a:t>R</a:t>
            </a:r>
            <a:r>
              <a:rPr lang="en-US" sz="3600" spc="10" dirty="0">
                <a:latin typeface="Trebuchet MS" panose="020B0603020202020204" pitchFamily="34" charset="0"/>
              </a:rPr>
              <a:t>O</a:t>
            </a:r>
            <a:r>
              <a:rPr lang="en-US" sz="3600" spc="-15" dirty="0">
                <a:latin typeface="Trebuchet MS" panose="020B0603020202020204" pitchFamily="34" charset="0"/>
              </a:rPr>
              <a:t>P</a:t>
            </a:r>
            <a:r>
              <a:rPr lang="en-US" sz="3600" spc="10" dirty="0">
                <a:latin typeface="Trebuchet MS" panose="020B0603020202020204" pitchFamily="34" charset="0"/>
              </a:rPr>
              <a:t>O</a:t>
            </a:r>
            <a:r>
              <a:rPr lang="en-US" sz="3600" spc="25" dirty="0">
                <a:latin typeface="Trebuchet MS" panose="020B0603020202020204" pitchFamily="34" charset="0"/>
              </a:rPr>
              <a:t>S</a:t>
            </a:r>
            <a:r>
              <a:rPr lang="en-US" sz="3600" spc="-30" dirty="0">
                <a:latin typeface="Trebuchet MS" panose="020B0603020202020204" pitchFamily="34" charset="0"/>
              </a:rPr>
              <a:t>I</a:t>
            </a:r>
            <a:r>
              <a:rPr lang="en-US" sz="3600" spc="-35" dirty="0">
                <a:latin typeface="Trebuchet MS" panose="020B0603020202020204" pitchFamily="34" charset="0"/>
              </a:rPr>
              <a:t>T</a:t>
            </a:r>
            <a:r>
              <a:rPr lang="en-US" sz="3600" spc="-30" dirty="0">
                <a:latin typeface="Trebuchet MS" panose="020B0603020202020204" pitchFamily="34" charset="0"/>
              </a:rPr>
              <a:t>I</a:t>
            </a:r>
            <a:r>
              <a:rPr lang="en-US" sz="3600" spc="10" dirty="0">
                <a:latin typeface="Trebuchet MS" panose="020B0603020202020204" pitchFamily="34" charset="0"/>
              </a:rPr>
              <a:t>O</a:t>
            </a:r>
            <a:r>
              <a:rPr lang="en-US" sz="3600" dirty="0">
                <a:latin typeface="Trebuchet MS" panose="020B0603020202020204" pitchFamily="34" charset="0"/>
              </a:rPr>
              <a:t>N</a:t>
            </a:r>
            <a:endParaRPr lang="en-IN" sz="3600" dirty="0">
              <a:latin typeface="Trebuchet MS" panose="020B0603020202020204" pitchFamily="34" charset="0"/>
            </a:endParaRPr>
          </a:p>
        </p:txBody>
      </p:sp>
      <p:sp>
        <p:nvSpPr>
          <p:cNvPr id="6" name="TextBox 5">
            <a:extLst>
              <a:ext uri="{FF2B5EF4-FFF2-40B4-BE49-F238E27FC236}">
                <a16:creationId xmlns:a16="http://schemas.microsoft.com/office/drawing/2014/main" id="{FB576A8E-F576-8318-DD89-02A8B25B860B}"/>
              </a:ext>
            </a:extLst>
          </p:cNvPr>
          <p:cNvSpPr txBox="1"/>
          <p:nvPr/>
        </p:nvSpPr>
        <p:spPr>
          <a:xfrm>
            <a:off x="419100" y="941299"/>
            <a:ext cx="11696700" cy="5847755"/>
          </a:xfrm>
          <a:prstGeom prst="rect">
            <a:avLst/>
          </a:prstGeom>
          <a:noFill/>
        </p:spPr>
        <p:txBody>
          <a:bodyPr wrap="square" rtlCol="0">
            <a:spAutoFit/>
          </a:bodyPr>
          <a:lstStyle/>
          <a:p>
            <a:pPr algn="just"/>
            <a:r>
              <a:rPr lang="en-US" sz="2200" dirty="0">
                <a:latin typeface="Trebuchet MS" panose="020B0603020202020204" pitchFamily="34" charset="0"/>
              </a:rPr>
              <a:t>5.Proactive Defense: Automated responses to detected threats minimize the need for manual intervention and ensure timely remediation of security issues.</a:t>
            </a:r>
          </a:p>
          <a:p>
            <a:pPr algn="just"/>
            <a:r>
              <a:rPr lang="en-US" sz="2200" dirty="0">
                <a:latin typeface="Trebuchet MS" panose="020B0603020202020204" pitchFamily="34" charset="0"/>
              </a:rPr>
              <a:t>6.Education and Awareness: Educating users on safe practices helps prevent keylogger infections and empowers them to recognize and avoid potential threats.</a:t>
            </a:r>
          </a:p>
          <a:p>
            <a:pPr algn="just"/>
            <a:r>
              <a:rPr lang="en-US" sz="2200" dirty="0">
                <a:latin typeface="Trebuchet MS" panose="020B0603020202020204" pitchFamily="34" charset="0"/>
              </a:rPr>
              <a:t>7.Regular Updates: Keeping the security system up-to-date with the latest threat intelligence ensures ongoing protection against emerging keylogger threats.</a:t>
            </a:r>
          </a:p>
          <a:p>
            <a:pPr algn="just"/>
            <a:r>
              <a:rPr lang="en-US" sz="2200" dirty="0">
                <a:latin typeface="Trebuchet MS" panose="020B0603020202020204" pitchFamily="34" charset="0"/>
              </a:rPr>
              <a:t>8.Comprehensive Coverage: The multi-layered approach addresses keyloggers at different stages, from initial infection attempts to active data interception, providing comprehensive coverage and peace of mind.</a:t>
            </a:r>
          </a:p>
          <a:p>
            <a:endParaRPr lang="en-US" sz="2200" dirty="0">
              <a:latin typeface="Trebuchet MS" panose="020B0603020202020204" pitchFamily="34" charset="0"/>
            </a:endParaRPr>
          </a:p>
          <a:p>
            <a:r>
              <a:rPr lang="en-US" sz="2200" dirty="0">
                <a:latin typeface="Trebuchet MS" panose="020B0603020202020204" pitchFamily="34" charset="0"/>
              </a:rPr>
              <a:t>Conclusion</a:t>
            </a:r>
          </a:p>
          <a:p>
            <a:endParaRPr lang="en-US" sz="2200" dirty="0">
              <a:latin typeface="Trebuchet MS" panose="020B0603020202020204" pitchFamily="34" charset="0"/>
            </a:endParaRPr>
          </a:p>
          <a:p>
            <a:pPr algn="just"/>
            <a:r>
              <a:rPr lang="en-US" sz="2200" dirty="0">
                <a:latin typeface="Trebuchet MS" panose="020B0603020202020204" pitchFamily="34" charset="0"/>
              </a:rPr>
              <a:t>Our keylogger and security solution offers a multi-faceted defense strategy that significantly enhances security against keylogging threats. By leveraging advanced detection methods, real-time monitoring, and automated responses, the system provides robust protection and peace of mind for users, reducing the risk of sensitive data theft and ensuring a secure computing environment.</a:t>
            </a:r>
            <a:endParaRPr lang="en-IN" sz="2200" dirty="0">
              <a:latin typeface="Trebuchet MS" panose="020B0603020202020204" pitchFamily="34" charset="0"/>
            </a:endParaRPr>
          </a:p>
        </p:txBody>
      </p:sp>
    </p:spTree>
    <p:extLst>
      <p:ext uri="{BB962C8B-B14F-4D97-AF65-F5344CB8AC3E}">
        <p14:creationId xmlns:p14="http://schemas.microsoft.com/office/powerpoint/2010/main" val="61733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242464"/>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87664F9D-B2BF-EC06-D104-D35113DA9DFA}"/>
              </a:ext>
            </a:extLst>
          </p:cNvPr>
          <p:cNvSpPr txBox="1"/>
          <p:nvPr/>
        </p:nvSpPr>
        <p:spPr>
          <a:xfrm>
            <a:off x="2332703" y="920644"/>
            <a:ext cx="9763125" cy="5940088"/>
          </a:xfrm>
          <a:prstGeom prst="rect">
            <a:avLst/>
          </a:prstGeom>
          <a:noFill/>
        </p:spPr>
        <p:txBody>
          <a:bodyPr wrap="square" rtlCol="0">
            <a:spAutoFit/>
          </a:bodyPr>
          <a:lstStyle/>
          <a:p>
            <a:pPr algn="just"/>
            <a:r>
              <a:rPr lang="en-US" sz="2000" dirty="0">
                <a:latin typeface="Trebuchet MS" panose="020B0603020202020204" pitchFamily="34" charset="0"/>
              </a:rPr>
              <a:t>1.Real-Time Behavioral Analysis</a:t>
            </a:r>
          </a:p>
          <a:p>
            <a:pPr algn="just"/>
            <a:r>
              <a:rPr lang="en-US" sz="2000" dirty="0">
                <a:latin typeface="Trebuchet MS" panose="020B0603020202020204" pitchFamily="34" charset="0"/>
              </a:rPr>
              <a:t>One of the standout features of this solution is its ability to perform real-time behavioral analysis. Unlike traditional antivirus software that relies on signature-based detection, this system uses advanced machine learning algorithms to monitor and analyze the behavior of applications in real-time. By understanding the normal usage patterns and detecting deviations that may indicate malicious activity, the system can identify keyloggers even if they are new or unknown variants.</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2.Hardware-Assisted Security</a:t>
            </a:r>
          </a:p>
          <a:p>
            <a:pPr algn="just"/>
            <a:r>
              <a:rPr lang="en-US" sz="2000" dirty="0">
                <a:latin typeface="Trebuchet MS" panose="020B0603020202020204" pitchFamily="34" charset="0"/>
              </a:rPr>
              <a:t>The solution leverages hardware-assisted security mechanisms, such as Trusted Platform Modules (TPMs) and secure enclaves, to safeguard critical operations. By isolating sensitive computations and keystrokes from the main operating system, these hardware components ensure that even if a keylogger infiltrates the software environment, it cannot access protected data.</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3.Transparent Encryption</a:t>
            </a:r>
          </a:p>
          <a:p>
            <a:pPr algn="just"/>
            <a:r>
              <a:rPr lang="en-US" sz="2000" dirty="0">
                <a:latin typeface="Trebuchet MS" panose="020B0603020202020204" pitchFamily="34" charset="0"/>
              </a:rPr>
              <a:t>Another impressive feature is transparent encryption. This technology ensures that all keystrokes are encrypted at the hardware level before being processed  operating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1695</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Trebuchet MS</vt:lpstr>
      <vt:lpstr>Office Theme</vt:lpstr>
      <vt:lpstr>KALLAGUNTA  SEKHAR BABU </vt:lpstr>
      <vt:lpstr>PROJECT TITLE</vt:lpstr>
      <vt:lpstr>AGENDA</vt:lpstr>
      <vt:lpstr>PROBLEM STATEMENT</vt:lpstr>
      <vt:lpstr>PROJECT OVERVIEW</vt:lpstr>
      <vt:lpstr>WHO ARE THE END USERS?</vt:lpstr>
      <vt:lpstr>YOUR SOLUTION AND ITS VALUE PROPOSITION</vt:lpstr>
      <vt:lpstr>PowerPoint Presentation</vt:lpstr>
      <vt:lpstr>THE WOW IN YOUR SOLUTION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Kallagunta Sekhar Babu</dc:creator>
  <cp:lastModifiedBy>Kallagunta Sekhar Babu</cp:lastModifiedBy>
  <cp:revision>2</cp:revision>
  <dcterms:created xsi:type="dcterms:W3CDTF">2024-06-03T05:48:59Z</dcterms:created>
  <dcterms:modified xsi:type="dcterms:W3CDTF">2024-06-06T10:59:50Z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