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2E2E2"/>
          </a:solidFill>
        </a:fill>
      </a:tcStyle>
    </a:wholeTbl>
    <a:band2H>
      <a:tcTxStyle b="def" i="def"/>
      <a:tcStyle>
        <a:tcBdr/>
        <a:fill>
          <a:solidFill>
            <a:srgbClr val="F1F1F1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370012" y="769937"/>
            <a:ext cx="73152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84894" y="6245225"/>
            <a:ext cx="301906" cy="28882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80808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80808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80808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80808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80808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80808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80808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80808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80808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actor de Recobro.-"/>
          <p:cNvSpPr txBox="1"/>
          <p:nvPr/>
        </p:nvSpPr>
        <p:spPr>
          <a:xfrm>
            <a:off x="238819" y="444163"/>
            <a:ext cx="4902606" cy="64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Factor de Recobro.-</a:t>
            </a:r>
          </a:p>
        </p:txBody>
      </p:sp>
      <p:pic>
        <p:nvPicPr>
          <p:cNvPr id="2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472" y="2033215"/>
            <a:ext cx="8153216" cy="4076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98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1927514" y="2204864"/>
            <a:ext cx="2009937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3944348" y="2204864"/>
            <a:ext cx="1923796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"/>
          <p:cNvSpPr/>
          <p:nvPr/>
        </p:nvSpPr>
        <p:spPr>
          <a:xfrm rot="5400000">
            <a:off x="3527883" y="656691"/>
            <a:ext cx="648073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2821" y="2700"/>
                  <a:pt x="6300" y="2700"/>
                </a:cubicBezTo>
                <a:lnTo>
                  <a:pt x="18000" y="2700"/>
                </a:lnTo>
                <a:lnTo>
                  <a:pt x="18000" y="0"/>
                </a:lnTo>
                <a:lnTo>
                  <a:pt x="21600" y="5400"/>
                </a:lnTo>
                <a:lnTo>
                  <a:pt x="18000" y="10800"/>
                </a:lnTo>
                <a:lnTo>
                  <a:pt x="18000" y="8100"/>
                </a:lnTo>
                <a:lnTo>
                  <a:pt x="6300" y="8100"/>
                </a:lnTo>
                <a:cubicBezTo>
                  <a:pt x="4809" y="8100"/>
                  <a:pt x="3600" y="9913"/>
                  <a:pt x="3600" y="12150"/>
                </a:cubicBezTo>
                <a:lnTo>
                  <a:pt x="3600" y="21600"/>
                </a:lnTo>
                <a:close/>
              </a:path>
            </a:pathLst>
          </a:custGeom>
          <a:solidFill>
            <a:srgbClr val="B9DDD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" name="La zona verde es lo barrido por el agua.…"/>
          <p:cNvSpPr txBox="1"/>
          <p:nvPr/>
        </p:nvSpPr>
        <p:spPr>
          <a:xfrm>
            <a:off x="611560" y="3882535"/>
            <a:ext cx="6508758" cy="89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 zona verde es lo barrido por el agua.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 FR en esta zona es de 15% adicional.</a:t>
            </a:r>
          </a:p>
        </p:txBody>
      </p:sp>
      <p:sp>
        <p:nvSpPr>
          <p:cNvPr id="105" name="Calculemos ahora cual es la recuperación.-"/>
          <p:cNvSpPr txBox="1"/>
          <p:nvPr/>
        </p:nvSpPr>
        <p:spPr>
          <a:xfrm>
            <a:off x="630423" y="5013176"/>
            <a:ext cx="6943015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Calculemos ahora cual es la recuperación.-</a:t>
            </a:r>
          </a:p>
        </p:txBody>
      </p:sp>
      <p:pic>
        <p:nvPicPr>
          <p:cNvPr id="106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" grpId="1"/>
      <p:bldP build="whole" bldLvl="1" animBg="1" rev="0" advAuto="0" spid="10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2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1927514" y="2204864"/>
            <a:ext cx="2009937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3944348" y="2204864"/>
            <a:ext cx="1923796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"/>
          <p:cNvSpPr/>
          <p:nvPr/>
        </p:nvSpPr>
        <p:spPr>
          <a:xfrm rot="5400000">
            <a:off x="3527883" y="656691"/>
            <a:ext cx="648073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2821" y="2700"/>
                  <a:pt x="6300" y="2700"/>
                </a:cubicBezTo>
                <a:lnTo>
                  <a:pt x="18000" y="2700"/>
                </a:lnTo>
                <a:lnTo>
                  <a:pt x="18000" y="0"/>
                </a:lnTo>
                <a:lnTo>
                  <a:pt x="21600" y="5400"/>
                </a:lnTo>
                <a:lnTo>
                  <a:pt x="18000" y="10800"/>
                </a:lnTo>
                <a:lnTo>
                  <a:pt x="18000" y="8100"/>
                </a:lnTo>
                <a:lnTo>
                  <a:pt x="6300" y="8100"/>
                </a:lnTo>
                <a:cubicBezTo>
                  <a:pt x="4809" y="8100"/>
                  <a:pt x="3600" y="9913"/>
                  <a:pt x="3600" y="12150"/>
                </a:cubicBezTo>
                <a:lnTo>
                  <a:pt x="3600" y="21600"/>
                </a:lnTo>
                <a:close/>
              </a:path>
            </a:pathLst>
          </a:custGeom>
          <a:solidFill>
            <a:srgbClr val="B9DDD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" name="Se barrieron 10 bloques. De lo que obtuvimos un…"/>
          <p:cNvSpPr txBox="1"/>
          <p:nvPr/>
        </p:nvSpPr>
        <p:spPr>
          <a:xfrm>
            <a:off x="611560" y="3882535"/>
            <a:ext cx="7833403" cy="89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 barrieron 10 bloques. De lo que obtuvimos un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15% adicional.</a:t>
            </a:r>
          </a:p>
        </p:txBody>
      </p:sp>
      <p:sp>
        <p:nvSpPr>
          <p:cNvPr id="119" name="Si multiplicamos 10 bloq. x 0,15 m3…"/>
          <p:cNvSpPr txBox="1"/>
          <p:nvPr/>
        </p:nvSpPr>
        <p:spPr>
          <a:xfrm>
            <a:off x="657329" y="5085184"/>
            <a:ext cx="5697546" cy="89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 multiplicamos 10 bloq. x 0,15 m3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nos da 1,5 m3.</a:t>
            </a:r>
          </a:p>
        </p:txBody>
      </p:sp>
      <p:pic>
        <p:nvPicPr>
          <p:cNvPr id="120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6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1927514" y="2204864"/>
            <a:ext cx="2009937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3944348" y="2204864"/>
            <a:ext cx="1923796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"/>
          <p:cNvSpPr/>
          <p:nvPr/>
        </p:nvSpPr>
        <p:spPr>
          <a:xfrm rot="5400000">
            <a:off x="3527883" y="656691"/>
            <a:ext cx="648073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2821" y="2700"/>
                  <a:pt x="6300" y="2700"/>
                </a:cubicBezTo>
                <a:lnTo>
                  <a:pt x="18000" y="2700"/>
                </a:lnTo>
                <a:lnTo>
                  <a:pt x="18000" y="0"/>
                </a:lnTo>
                <a:lnTo>
                  <a:pt x="21600" y="5400"/>
                </a:lnTo>
                <a:lnTo>
                  <a:pt x="18000" y="10800"/>
                </a:lnTo>
                <a:lnTo>
                  <a:pt x="18000" y="8100"/>
                </a:lnTo>
                <a:lnTo>
                  <a:pt x="6300" y="8100"/>
                </a:lnTo>
                <a:cubicBezTo>
                  <a:pt x="4809" y="8100"/>
                  <a:pt x="3600" y="9913"/>
                  <a:pt x="3600" y="12150"/>
                </a:cubicBezTo>
                <a:lnTo>
                  <a:pt x="3600" y="21600"/>
                </a:lnTo>
                <a:close/>
              </a:path>
            </a:pathLst>
          </a:custGeom>
          <a:solidFill>
            <a:srgbClr val="B9DDD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34" name="Group"/>
          <p:cNvGrpSpPr/>
          <p:nvPr/>
        </p:nvGrpSpPr>
        <p:grpSpPr>
          <a:xfrm>
            <a:off x="863185" y="3933056"/>
            <a:ext cx="7416453" cy="1027716"/>
            <a:chOff x="0" y="0"/>
            <a:chExt cx="7416451" cy="1027714"/>
          </a:xfrm>
        </p:grpSpPr>
        <p:sp>
          <p:nvSpPr>
            <p:cNvPr id="132" name="Rectangle"/>
            <p:cNvSpPr/>
            <p:nvPr/>
          </p:nvSpPr>
          <p:spPr>
            <a:xfrm>
              <a:off x="0" y="0"/>
              <a:ext cx="7416452" cy="102771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" name="Text"/>
            <p:cNvSpPr txBox="1"/>
            <p:nvPr/>
          </p:nvSpPr>
          <p:spPr>
            <a:xfrm>
              <a:off x="0" y="0"/>
              <a:ext cx="7416452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35" name="Entonces el FR es 8,3% por secundaria."/>
          <p:cNvSpPr txBox="1"/>
          <p:nvPr/>
        </p:nvSpPr>
        <p:spPr>
          <a:xfrm>
            <a:off x="635088" y="5373215"/>
            <a:ext cx="6468824" cy="4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Entonces el FR es 8,3% por secundaria.</a:t>
            </a:r>
          </a:p>
        </p:txBody>
      </p:sp>
      <p:pic>
        <p:nvPicPr>
          <p:cNvPr id="136" name="image2.png" descr="image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2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1927514" y="2204864"/>
            <a:ext cx="2009937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3944348" y="2204864"/>
            <a:ext cx="1923796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"/>
          <p:cNvSpPr/>
          <p:nvPr/>
        </p:nvSpPr>
        <p:spPr>
          <a:xfrm rot="5400000">
            <a:off x="3527883" y="656691"/>
            <a:ext cx="648073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2821" y="2700"/>
                  <a:pt x="6300" y="2700"/>
                </a:cubicBezTo>
                <a:lnTo>
                  <a:pt x="18000" y="2700"/>
                </a:lnTo>
                <a:lnTo>
                  <a:pt x="18000" y="0"/>
                </a:lnTo>
                <a:lnTo>
                  <a:pt x="21600" y="5400"/>
                </a:lnTo>
                <a:lnTo>
                  <a:pt x="18000" y="10800"/>
                </a:lnTo>
                <a:lnTo>
                  <a:pt x="18000" y="8100"/>
                </a:lnTo>
                <a:lnTo>
                  <a:pt x="6300" y="8100"/>
                </a:lnTo>
                <a:cubicBezTo>
                  <a:pt x="4809" y="8100"/>
                  <a:pt x="3600" y="9913"/>
                  <a:pt x="3600" y="12150"/>
                </a:cubicBezTo>
                <a:lnTo>
                  <a:pt x="3600" y="21600"/>
                </a:lnTo>
                <a:close/>
              </a:path>
            </a:pathLst>
          </a:custGeom>
          <a:solidFill>
            <a:srgbClr val="B9DDD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Si sumamos el 12,5% de primaria…"/>
          <p:cNvSpPr txBox="1"/>
          <p:nvPr/>
        </p:nvSpPr>
        <p:spPr>
          <a:xfrm>
            <a:off x="499700" y="4005064"/>
            <a:ext cx="5589374" cy="89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 sumamos el 12,5% de primaria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+ 8,3% por secundaria, tenemos…</a:t>
            </a:r>
          </a:p>
        </p:txBody>
      </p:sp>
      <p:sp>
        <p:nvSpPr>
          <p:cNvPr id="149" name="FR = 20,8%"/>
          <p:cNvSpPr txBox="1"/>
          <p:nvPr/>
        </p:nvSpPr>
        <p:spPr>
          <a:xfrm>
            <a:off x="2990677" y="5301207"/>
            <a:ext cx="2800657" cy="64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FR = 20,8%</a:t>
            </a:r>
          </a:p>
        </p:txBody>
      </p:sp>
      <p:pic>
        <p:nvPicPr>
          <p:cNvPr id="150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6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"/>
          <p:cNvSpPr/>
          <p:nvPr/>
        </p:nvSpPr>
        <p:spPr>
          <a:xfrm rot="5400000">
            <a:off x="3527883" y="656691"/>
            <a:ext cx="648073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2821" y="2700"/>
                  <a:pt x="6300" y="2700"/>
                </a:cubicBezTo>
                <a:lnTo>
                  <a:pt x="18000" y="2700"/>
                </a:lnTo>
                <a:lnTo>
                  <a:pt x="18000" y="0"/>
                </a:lnTo>
                <a:lnTo>
                  <a:pt x="21600" y="5400"/>
                </a:lnTo>
                <a:lnTo>
                  <a:pt x="18000" y="10800"/>
                </a:lnTo>
                <a:lnTo>
                  <a:pt x="18000" y="8100"/>
                </a:lnTo>
                <a:lnTo>
                  <a:pt x="6300" y="8100"/>
                </a:lnTo>
                <a:cubicBezTo>
                  <a:pt x="4809" y="8100"/>
                  <a:pt x="3600" y="9913"/>
                  <a:pt x="3600" y="12150"/>
                </a:cubicBezTo>
                <a:lnTo>
                  <a:pt x="3600" y="21600"/>
                </a:lnTo>
                <a:close/>
              </a:path>
            </a:pathLst>
          </a:custGeom>
          <a:solidFill>
            <a:srgbClr val="B9DDD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Aportemos a la confusión."/>
          <p:cNvSpPr txBox="1"/>
          <p:nvPr/>
        </p:nvSpPr>
        <p:spPr>
          <a:xfrm>
            <a:off x="490165" y="3789040"/>
            <a:ext cx="4215591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Aportemos a la confusión.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755575" y="4509120"/>
            <a:ext cx="7476406" cy="1027524"/>
            <a:chOff x="0" y="0"/>
            <a:chExt cx="7476404" cy="1027523"/>
          </a:xfrm>
        </p:grpSpPr>
        <p:sp>
          <p:nvSpPr>
            <p:cNvPr id="161" name="Rectangle"/>
            <p:cNvSpPr/>
            <p:nvPr/>
          </p:nvSpPr>
          <p:spPr>
            <a:xfrm>
              <a:off x="-1" y="-1"/>
              <a:ext cx="7476406" cy="1027525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" name="Text"/>
            <p:cNvSpPr txBox="1"/>
            <p:nvPr/>
          </p:nvSpPr>
          <p:spPr>
            <a:xfrm>
              <a:off x="-1" y="-1"/>
              <a:ext cx="7476406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pic>
        <p:nvPicPr>
          <p:cNvPr id="164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0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1927514" y="2204864"/>
            <a:ext cx="2009937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3944348" y="2204864"/>
            <a:ext cx="1923796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"/>
          <p:cNvSpPr/>
          <p:nvPr/>
        </p:nvSpPr>
        <p:spPr>
          <a:xfrm rot="5400000">
            <a:off x="3527883" y="656691"/>
            <a:ext cx="648073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2821" y="2700"/>
                  <a:pt x="6300" y="2700"/>
                </a:cubicBezTo>
                <a:lnTo>
                  <a:pt x="18000" y="2700"/>
                </a:lnTo>
                <a:lnTo>
                  <a:pt x="18000" y="0"/>
                </a:lnTo>
                <a:lnTo>
                  <a:pt x="21600" y="5400"/>
                </a:lnTo>
                <a:lnTo>
                  <a:pt x="18000" y="10800"/>
                </a:lnTo>
                <a:lnTo>
                  <a:pt x="18000" y="8100"/>
                </a:lnTo>
                <a:lnTo>
                  <a:pt x="6300" y="8100"/>
                </a:lnTo>
                <a:cubicBezTo>
                  <a:pt x="4809" y="8100"/>
                  <a:pt x="3600" y="9913"/>
                  <a:pt x="3600" y="12150"/>
                </a:cubicBezTo>
                <a:lnTo>
                  <a:pt x="3600" y="21600"/>
                </a:lnTo>
                <a:close/>
              </a:path>
            </a:pathLst>
          </a:custGeom>
          <a:solidFill>
            <a:srgbClr val="B9DDD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78" name="Group"/>
          <p:cNvGrpSpPr/>
          <p:nvPr/>
        </p:nvGrpSpPr>
        <p:grpSpPr>
          <a:xfrm>
            <a:off x="700220" y="3861048"/>
            <a:ext cx="7021153" cy="1027524"/>
            <a:chOff x="0" y="0"/>
            <a:chExt cx="7021151" cy="1027523"/>
          </a:xfrm>
        </p:grpSpPr>
        <p:sp>
          <p:nvSpPr>
            <p:cNvPr id="176" name="Rectangle"/>
            <p:cNvSpPr/>
            <p:nvPr/>
          </p:nvSpPr>
          <p:spPr>
            <a:xfrm>
              <a:off x="-1" y="-1"/>
              <a:ext cx="7021153" cy="102752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Text"/>
            <p:cNvSpPr txBox="1"/>
            <p:nvPr/>
          </p:nvSpPr>
          <p:spPr>
            <a:xfrm>
              <a:off x="-1" y="-1"/>
              <a:ext cx="7021153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79" name="Si sumamos el 15% de primaria…"/>
          <p:cNvSpPr txBox="1"/>
          <p:nvPr/>
        </p:nvSpPr>
        <p:spPr>
          <a:xfrm>
            <a:off x="499902" y="5157192"/>
            <a:ext cx="5490577" cy="89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 sumamos el 15% de primaria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+ 10% por secundaria, tenemos…</a:t>
            </a:r>
          </a:p>
        </p:txBody>
      </p:sp>
      <p:sp>
        <p:nvSpPr>
          <p:cNvPr id="180" name="FR = 25%"/>
          <p:cNvSpPr txBox="1"/>
          <p:nvPr/>
        </p:nvSpPr>
        <p:spPr>
          <a:xfrm>
            <a:off x="5946204" y="5655328"/>
            <a:ext cx="2376992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FR = 25%</a:t>
            </a:r>
          </a:p>
        </p:txBody>
      </p:sp>
      <p:pic>
        <p:nvPicPr>
          <p:cNvPr id="181" name="image2.png" descr="image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7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1927514" y="2204864"/>
            <a:ext cx="2009937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3944348" y="2204864"/>
            <a:ext cx="1923796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"/>
          <p:cNvSpPr/>
          <p:nvPr/>
        </p:nvSpPr>
        <p:spPr>
          <a:xfrm rot="5400000">
            <a:off x="3527883" y="656691"/>
            <a:ext cx="648073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2821" y="2700"/>
                  <a:pt x="6300" y="2700"/>
                </a:cubicBezTo>
                <a:lnTo>
                  <a:pt x="18000" y="2700"/>
                </a:lnTo>
                <a:lnTo>
                  <a:pt x="18000" y="0"/>
                </a:lnTo>
                <a:lnTo>
                  <a:pt x="21600" y="5400"/>
                </a:lnTo>
                <a:lnTo>
                  <a:pt x="18000" y="10800"/>
                </a:lnTo>
                <a:lnTo>
                  <a:pt x="18000" y="8100"/>
                </a:lnTo>
                <a:lnTo>
                  <a:pt x="6300" y="8100"/>
                </a:lnTo>
                <a:cubicBezTo>
                  <a:pt x="4809" y="8100"/>
                  <a:pt x="3600" y="9913"/>
                  <a:pt x="3600" y="12150"/>
                </a:cubicBezTo>
                <a:lnTo>
                  <a:pt x="3600" y="21600"/>
                </a:lnTo>
                <a:close/>
              </a:path>
            </a:pathLst>
          </a:custGeom>
          <a:solidFill>
            <a:srgbClr val="B9DDD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95" name="Group"/>
          <p:cNvGrpSpPr/>
          <p:nvPr/>
        </p:nvGrpSpPr>
        <p:grpSpPr>
          <a:xfrm>
            <a:off x="700220" y="3861048"/>
            <a:ext cx="7021153" cy="1027524"/>
            <a:chOff x="0" y="0"/>
            <a:chExt cx="7021151" cy="1027523"/>
          </a:xfrm>
        </p:grpSpPr>
        <p:sp>
          <p:nvSpPr>
            <p:cNvPr id="193" name="Rectangle"/>
            <p:cNvSpPr/>
            <p:nvPr/>
          </p:nvSpPr>
          <p:spPr>
            <a:xfrm>
              <a:off x="-1" y="-1"/>
              <a:ext cx="7021153" cy="102752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Text"/>
            <p:cNvSpPr txBox="1"/>
            <p:nvPr/>
          </p:nvSpPr>
          <p:spPr>
            <a:xfrm>
              <a:off x="-1" y="-1"/>
              <a:ext cx="7021153" cy="313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sp>
        <p:nvSpPr>
          <p:cNvPr id="196" name="Si sumamos el 15% de primaria…"/>
          <p:cNvSpPr txBox="1"/>
          <p:nvPr/>
        </p:nvSpPr>
        <p:spPr>
          <a:xfrm>
            <a:off x="499902" y="5157192"/>
            <a:ext cx="5490577" cy="89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 sumamos el 15% de primaria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+ 15% por secundaria, tenemos…</a:t>
            </a:r>
          </a:p>
        </p:txBody>
      </p:sp>
      <p:sp>
        <p:nvSpPr>
          <p:cNvPr id="197" name="FR = 30%"/>
          <p:cNvSpPr txBox="1"/>
          <p:nvPr/>
        </p:nvSpPr>
        <p:spPr>
          <a:xfrm>
            <a:off x="5946204" y="5655328"/>
            <a:ext cx="2376992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FR = 30%</a:t>
            </a:r>
          </a:p>
        </p:txBody>
      </p:sp>
      <p:pic>
        <p:nvPicPr>
          <p:cNvPr id="198" name="image2.png" descr="image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¿Con cual nos quedamos?"/>
          <p:cNvSpPr txBox="1"/>
          <p:nvPr/>
        </p:nvSpPr>
        <p:spPr>
          <a:xfrm>
            <a:off x="755576" y="836712"/>
            <a:ext cx="4354149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¿Con cual nos quedamos?</a:t>
            </a:r>
          </a:p>
        </p:txBody>
      </p:sp>
      <p:sp>
        <p:nvSpPr>
          <p:cNvPr id="201" name="FR = 20,8%"/>
          <p:cNvSpPr txBox="1"/>
          <p:nvPr/>
        </p:nvSpPr>
        <p:spPr>
          <a:xfrm>
            <a:off x="1619671" y="1772816"/>
            <a:ext cx="2800657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FR = 20,8%</a:t>
            </a:r>
          </a:p>
        </p:txBody>
      </p:sp>
      <p:sp>
        <p:nvSpPr>
          <p:cNvPr id="202" name="FR = 25%"/>
          <p:cNvSpPr txBox="1"/>
          <p:nvPr/>
        </p:nvSpPr>
        <p:spPr>
          <a:xfrm>
            <a:off x="1619671" y="2924943"/>
            <a:ext cx="2376993" cy="64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FR = 25%</a:t>
            </a:r>
          </a:p>
        </p:txBody>
      </p:sp>
      <p:sp>
        <p:nvSpPr>
          <p:cNvPr id="203" name="FR = 30%"/>
          <p:cNvSpPr txBox="1"/>
          <p:nvPr/>
        </p:nvSpPr>
        <p:spPr>
          <a:xfrm>
            <a:off x="1644620" y="4149080"/>
            <a:ext cx="2376993" cy="646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FR = 30%</a:t>
            </a:r>
          </a:p>
        </p:txBody>
      </p:sp>
      <p:pic>
        <p:nvPicPr>
          <p:cNvPr id="204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0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1927514" y="2204864"/>
            <a:ext cx="2009937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image6.pdf" descr="image6.pdf"/>
          <p:cNvPicPr>
            <a:picLocks noChangeAspect="1"/>
          </p:cNvPicPr>
          <p:nvPr/>
        </p:nvPicPr>
        <p:blipFill>
          <a:blip r:embed="rId4">
            <a:extLst/>
          </a:blip>
          <a:srcRect l="0" t="0" r="72084" b="0"/>
          <a:stretch>
            <a:fillRect/>
          </a:stretch>
        </p:blipFill>
        <p:spPr>
          <a:xfrm>
            <a:off x="3944348" y="2204864"/>
            <a:ext cx="1923796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"/>
          <p:cNvSpPr/>
          <p:nvPr/>
        </p:nvSpPr>
        <p:spPr>
          <a:xfrm rot="5400000">
            <a:off x="1475149" y="656691"/>
            <a:ext cx="648073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2821" y="2700"/>
                  <a:pt x="6300" y="2700"/>
                </a:cubicBezTo>
                <a:lnTo>
                  <a:pt x="18000" y="2700"/>
                </a:lnTo>
                <a:lnTo>
                  <a:pt x="18000" y="0"/>
                </a:lnTo>
                <a:lnTo>
                  <a:pt x="21600" y="5400"/>
                </a:lnTo>
                <a:lnTo>
                  <a:pt x="18000" y="10800"/>
                </a:lnTo>
                <a:lnTo>
                  <a:pt x="18000" y="8100"/>
                </a:lnTo>
                <a:lnTo>
                  <a:pt x="6300" y="8100"/>
                </a:lnTo>
                <a:cubicBezTo>
                  <a:pt x="4809" y="8100"/>
                  <a:pt x="3600" y="9913"/>
                  <a:pt x="3600" y="12150"/>
                </a:cubicBezTo>
                <a:lnTo>
                  <a:pt x="3600" y="21600"/>
                </a:lnTo>
                <a:close/>
              </a:path>
            </a:pathLst>
          </a:custGeom>
          <a:solidFill>
            <a:srgbClr val="B9DDD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" name="Y si en lugar de 1 Inyector convierto 2."/>
          <p:cNvSpPr txBox="1"/>
          <p:nvPr/>
        </p:nvSpPr>
        <p:spPr>
          <a:xfrm>
            <a:off x="709426" y="4554704"/>
            <a:ext cx="6166008" cy="4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 si en lugar de 1 Inyector convierto 2.</a:t>
            </a:r>
          </a:p>
        </p:txBody>
      </p:sp>
      <p:sp>
        <p:nvSpPr>
          <p:cNvPr id="217" name="Shape"/>
          <p:cNvSpPr/>
          <p:nvPr/>
        </p:nvSpPr>
        <p:spPr>
          <a:xfrm rot="5400000">
            <a:off x="5437415" y="656691"/>
            <a:ext cx="648073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2821" y="2700"/>
                  <a:pt x="6300" y="2700"/>
                </a:cubicBezTo>
                <a:lnTo>
                  <a:pt x="18000" y="2700"/>
                </a:lnTo>
                <a:lnTo>
                  <a:pt x="18000" y="0"/>
                </a:lnTo>
                <a:lnTo>
                  <a:pt x="21600" y="5400"/>
                </a:lnTo>
                <a:lnTo>
                  <a:pt x="18000" y="10800"/>
                </a:lnTo>
                <a:lnTo>
                  <a:pt x="18000" y="8100"/>
                </a:lnTo>
                <a:lnTo>
                  <a:pt x="6300" y="8100"/>
                </a:lnTo>
                <a:cubicBezTo>
                  <a:pt x="4809" y="8100"/>
                  <a:pt x="3600" y="9913"/>
                  <a:pt x="3600" y="12150"/>
                </a:cubicBezTo>
                <a:lnTo>
                  <a:pt x="3600" y="21600"/>
                </a:lnTo>
                <a:close/>
              </a:path>
            </a:pathLst>
          </a:custGeom>
          <a:solidFill>
            <a:srgbClr val="B9DDD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18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230" y="980728"/>
            <a:ext cx="8196004" cy="563230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Radio de drenaje.-"/>
          <p:cNvSpPr txBox="1"/>
          <p:nvPr/>
        </p:nvSpPr>
        <p:spPr>
          <a:xfrm>
            <a:off x="251519" y="215563"/>
            <a:ext cx="4067358" cy="60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Radio de drenaje.-</a:t>
            </a:r>
          </a:p>
        </p:txBody>
      </p:sp>
      <p:pic>
        <p:nvPicPr>
          <p:cNvPr id="26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Y:\Desarrollo UNAS\Reservas\Auditorias\Auditoria Interna\Año 2012\Q3\Soporte Elecronico\Santa Cruz\CL-CS\Primaria\Justificacion\Ubicacion CS Oeste.jpg" descr="Y:\Desarrollo UNAS\Reservas\Auditorias\Auditoria Interna\Año 2012\Q3\Soporte Elecronico\Santa Cruz\CL-CS\Primaria\Justificacion\Ubicacion CS Oest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568" y="861893"/>
            <a:ext cx="8142861" cy="5751208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adio de drenaje.-"/>
          <p:cNvSpPr txBox="1"/>
          <p:nvPr/>
        </p:nvSpPr>
        <p:spPr>
          <a:xfrm>
            <a:off x="251519" y="215563"/>
            <a:ext cx="4067358" cy="60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Radio de drenaje.-</a:t>
            </a:r>
          </a:p>
        </p:txBody>
      </p:sp>
      <p:pic>
        <p:nvPicPr>
          <p:cNvPr id="3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Cada Bloque es 1 m3"/>
          <p:cNvSpPr txBox="1"/>
          <p:nvPr/>
        </p:nvSpPr>
        <p:spPr>
          <a:xfrm>
            <a:off x="611559" y="3882535"/>
            <a:ext cx="3524011" cy="4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Cada Bloque es 1 m3</a:t>
            </a:r>
          </a:p>
        </p:txBody>
      </p:sp>
      <p:sp>
        <p:nvSpPr>
          <p:cNvPr id="34" name="Hay 18 bloques en total,…"/>
          <p:cNvSpPr txBox="1"/>
          <p:nvPr/>
        </p:nvSpPr>
        <p:spPr>
          <a:xfrm>
            <a:off x="630424" y="4653136"/>
            <a:ext cx="3939340" cy="89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Hay 18 bloques en total,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Entonces el OOIP es…</a:t>
            </a:r>
          </a:p>
        </p:txBody>
      </p:sp>
      <p:sp>
        <p:nvSpPr>
          <p:cNvPr id="35" name="18 m3"/>
          <p:cNvSpPr txBox="1"/>
          <p:nvPr/>
        </p:nvSpPr>
        <p:spPr>
          <a:xfrm>
            <a:off x="5940150" y="4282807"/>
            <a:ext cx="2159440" cy="7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18 m3</a:t>
            </a:r>
          </a:p>
        </p:txBody>
      </p:sp>
      <p:pic>
        <p:nvPicPr>
          <p:cNvPr id="36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El radio de drenaje de cada pozo es de…"/>
          <p:cNvSpPr txBox="1"/>
          <p:nvPr/>
        </p:nvSpPr>
        <p:spPr>
          <a:xfrm>
            <a:off x="611559" y="3882535"/>
            <a:ext cx="6292066" cy="89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 radio de drenaje de cada pozo es de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 ½ celda hacia cada lado.</a:t>
            </a:r>
          </a:p>
        </p:txBody>
      </p:sp>
      <p:sp>
        <p:nvSpPr>
          <p:cNvPr id="43" name="Por eso perforamos de izquierda a derecha…"/>
          <p:cNvSpPr txBox="1"/>
          <p:nvPr/>
        </p:nvSpPr>
        <p:spPr>
          <a:xfrm>
            <a:off x="611559" y="5085184"/>
            <a:ext cx="6943536" cy="89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Por eso perforamos de izquierda a derecha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Tres pozos.</a:t>
            </a:r>
          </a:p>
        </p:txBody>
      </p:sp>
      <p:pic>
        <p:nvPicPr>
          <p:cNvPr id="4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" grpId="1"/>
      <p:bldP build="whole" bldLvl="1" animBg="1" rev="0" advAuto="0" spid="40" grpId="2"/>
      <p:bldP build="whole" bldLvl="1" animBg="1" rev="0" advAuto="0" spid="41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0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Cada pozo va a drenar su área en color."/>
          <p:cNvSpPr txBox="1"/>
          <p:nvPr/>
        </p:nvSpPr>
        <p:spPr>
          <a:xfrm>
            <a:off x="611559" y="3882535"/>
            <a:ext cx="6449724" cy="4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Cada pozo va a drenar su área en color.</a:t>
            </a:r>
          </a:p>
        </p:txBody>
      </p:sp>
      <p:sp>
        <p:nvSpPr>
          <p:cNvPr id="54" name="El FR (factor de recobro) de primaria para cada…"/>
          <p:cNvSpPr txBox="1"/>
          <p:nvPr/>
        </p:nvSpPr>
        <p:spPr>
          <a:xfrm>
            <a:off x="630424" y="4653136"/>
            <a:ext cx="7574864" cy="89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 FR (factor de recobro) de primaria para cada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Área es del 15%.</a:t>
            </a:r>
          </a:p>
        </p:txBody>
      </p:sp>
      <p:sp>
        <p:nvSpPr>
          <p:cNvPr id="55" name="Solo se pintaron 15 bloques."/>
          <p:cNvSpPr txBox="1"/>
          <p:nvPr/>
        </p:nvSpPr>
        <p:spPr>
          <a:xfrm>
            <a:off x="657329" y="5756176"/>
            <a:ext cx="4611646" cy="4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Solo se pintaron 15 bloques.</a:t>
            </a:r>
          </a:p>
        </p:txBody>
      </p:sp>
      <p:pic>
        <p:nvPicPr>
          <p:cNvPr id="56" name="image2.png" descr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Class="entr" nodeType="afterEffect" presetSubtype="16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Class="entr" nodeType="afterEffect" presetSubtype="16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1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" grpId="1"/>
      <p:bldP build="whole" bldLvl="1" animBg="1" rev="0" advAuto="0" spid="50" grpId="3"/>
      <p:bldP build="whole" bldLvl="1" animBg="1" rev="0" advAuto="0" spid="5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2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Por cada bloque pintado recupero 0,15 m3…"/>
          <p:cNvSpPr txBox="1"/>
          <p:nvPr/>
        </p:nvSpPr>
        <p:spPr>
          <a:xfrm>
            <a:off x="611560" y="3882535"/>
            <a:ext cx="6845433" cy="89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Por cada bloque pintado recupero 0,15 m3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 es el 15% de 1.</a:t>
            </a:r>
          </a:p>
        </p:txBody>
      </p:sp>
      <p:sp>
        <p:nvSpPr>
          <p:cNvPr id="66" name="Si multiplicamos 15 bloq. x 0,15 m3…"/>
          <p:cNvSpPr txBox="1"/>
          <p:nvPr/>
        </p:nvSpPr>
        <p:spPr>
          <a:xfrm>
            <a:off x="657329" y="5085184"/>
            <a:ext cx="5697546" cy="89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 multiplicamos 15 bloq. x 0,15 m3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nos da 2,25 m3.</a:t>
            </a:r>
          </a:p>
        </p:txBody>
      </p:sp>
      <p:pic>
        <p:nvPicPr>
          <p:cNvPr id="67" name="image2.png" descr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73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Entonces el FR es 12,5% y no 15%.-"/>
          <p:cNvSpPr txBox="1"/>
          <p:nvPr/>
        </p:nvSpPr>
        <p:spPr>
          <a:xfrm>
            <a:off x="601418" y="5157192"/>
            <a:ext cx="5915282" cy="486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Entonces el FR es 12,5% y no 15%.-</a:t>
            </a:r>
          </a:p>
        </p:txBody>
      </p:sp>
      <p:grpSp>
        <p:nvGrpSpPr>
          <p:cNvPr id="79" name="Group"/>
          <p:cNvGrpSpPr/>
          <p:nvPr/>
        </p:nvGrpSpPr>
        <p:grpSpPr>
          <a:xfrm>
            <a:off x="863185" y="3861046"/>
            <a:ext cx="7416453" cy="1027716"/>
            <a:chOff x="0" y="0"/>
            <a:chExt cx="7416451" cy="1027714"/>
          </a:xfrm>
        </p:grpSpPr>
        <p:sp>
          <p:nvSpPr>
            <p:cNvPr id="77" name="Rectangle"/>
            <p:cNvSpPr/>
            <p:nvPr/>
          </p:nvSpPr>
          <p:spPr>
            <a:xfrm>
              <a:off x="-1" y="0"/>
              <a:ext cx="7416453" cy="1027715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" name="Text"/>
            <p:cNvSpPr txBox="1"/>
            <p:nvPr/>
          </p:nvSpPr>
          <p:spPr>
            <a:xfrm>
              <a:off x="-1" y="0"/>
              <a:ext cx="7416453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 </a:t>
              </a:r>
            </a:p>
          </p:txBody>
        </p:sp>
      </p:grpSp>
      <p:pic>
        <p:nvPicPr>
          <p:cNvPr id="80" name="image2.png" descr="image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4.pdf" descr="image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591" y="2204864"/>
            <a:ext cx="7200001" cy="322028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Line"/>
          <p:cNvSpPr/>
          <p:nvPr/>
        </p:nvSpPr>
        <p:spPr>
          <a:xfrm flipH="1">
            <a:off x="1907703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" name="Line"/>
          <p:cNvSpPr/>
          <p:nvPr/>
        </p:nvSpPr>
        <p:spPr>
          <a:xfrm flipH="1">
            <a:off x="3923928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Line"/>
          <p:cNvSpPr/>
          <p:nvPr/>
        </p:nvSpPr>
        <p:spPr>
          <a:xfrm flipH="1">
            <a:off x="5868144" y="1340767"/>
            <a:ext cx="1" cy="2232249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86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55549" t="0" r="16632" b="0"/>
          <a:stretch>
            <a:fillRect/>
          </a:stretch>
        </p:blipFill>
        <p:spPr>
          <a:xfrm>
            <a:off x="4924469" y="2204863"/>
            <a:ext cx="2002903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27728" t="0" r="44279" b="0"/>
          <a:stretch>
            <a:fillRect/>
          </a:stretch>
        </p:blipFill>
        <p:spPr>
          <a:xfrm>
            <a:off x="2909055" y="2204864"/>
            <a:ext cx="2015414" cy="32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5.pdf" descr="image5.pdf"/>
          <p:cNvPicPr>
            <a:picLocks noChangeAspect="1"/>
          </p:cNvPicPr>
          <p:nvPr/>
        </p:nvPicPr>
        <p:blipFill>
          <a:blip r:embed="rId3">
            <a:extLst/>
          </a:blip>
          <a:srcRect l="0" t="0" r="72185" b="0"/>
          <a:stretch>
            <a:fillRect/>
          </a:stretch>
        </p:blipFill>
        <p:spPr>
          <a:xfrm>
            <a:off x="906352" y="2204864"/>
            <a:ext cx="2002704" cy="322029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"/>
          <p:cNvSpPr/>
          <p:nvPr/>
        </p:nvSpPr>
        <p:spPr>
          <a:xfrm rot="5400000">
            <a:off x="3527883" y="656691"/>
            <a:ext cx="648073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2821" y="2700"/>
                  <a:pt x="6300" y="2700"/>
                </a:cubicBezTo>
                <a:lnTo>
                  <a:pt x="18000" y="2700"/>
                </a:lnTo>
                <a:lnTo>
                  <a:pt x="18000" y="0"/>
                </a:lnTo>
                <a:lnTo>
                  <a:pt x="21600" y="5400"/>
                </a:lnTo>
                <a:lnTo>
                  <a:pt x="18000" y="10800"/>
                </a:lnTo>
                <a:lnTo>
                  <a:pt x="18000" y="8100"/>
                </a:lnTo>
                <a:lnTo>
                  <a:pt x="6300" y="8100"/>
                </a:lnTo>
                <a:cubicBezTo>
                  <a:pt x="4809" y="8100"/>
                  <a:pt x="3600" y="9913"/>
                  <a:pt x="3600" y="12150"/>
                </a:cubicBezTo>
                <a:lnTo>
                  <a:pt x="3600" y="21600"/>
                </a:lnTo>
                <a:close/>
              </a:path>
            </a:pathLst>
          </a:custGeom>
          <a:solidFill>
            <a:srgbClr val="B9DDDF"/>
          </a:solidFill>
          <a:ln w="25400">
            <a:solidFill>
              <a:schemeClr val="accent1"/>
            </a:solidFill>
            <a:bevel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0" name="Ahora iniciamos la secundaria.…"/>
          <p:cNvSpPr txBox="1"/>
          <p:nvPr/>
        </p:nvSpPr>
        <p:spPr>
          <a:xfrm>
            <a:off x="611559" y="3882535"/>
            <a:ext cx="7990542" cy="892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Ahora iniciamos la secundaria.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Para eso convertimos el pozo central en inyector.-</a:t>
            </a:r>
          </a:p>
        </p:txBody>
      </p:sp>
      <p:sp>
        <p:nvSpPr>
          <p:cNvPr id="91" name="El agua inyectada se va a desplazar hacia los…"/>
          <p:cNvSpPr txBox="1"/>
          <p:nvPr/>
        </p:nvSpPr>
        <p:spPr>
          <a:xfrm>
            <a:off x="630424" y="5013176"/>
            <a:ext cx="7319450" cy="89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 agua inyectada se va a desplazar hacia los</a:t>
            </a:r>
          </a:p>
          <a:p>
            <a:pPr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Productores empujando el petroleo.</a:t>
            </a:r>
          </a:p>
        </p:txBody>
      </p:sp>
      <p:pic>
        <p:nvPicPr>
          <p:cNvPr id="92" name="image2.png" descr="image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0352" y="160337"/>
            <a:ext cx="1210445" cy="47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8ECED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