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704" r:id="rId3"/>
  </p:sldMasterIdLst>
  <p:notesMasterIdLst>
    <p:notesMasterId r:id="rId16"/>
  </p:notesMasterIdLst>
  <p:handoutMasterIdLst>
    <p:handoutMasterId r:id="rId17"/>
  </p:handoutMasterIdLst>
  <p:sldIdLst>
    <p:sldId id="259" r:id="rId4"/>
    <p:sldId id="263" r:id="rId5"/>
    <p:sldId id="264" r:id="rId6"/>
    <p:sldId id="265" r:id="rId7"/>
    <p:sldId id="266" r:id="rId8"/>
    <p:sldId id="267" r:id="rId9"/>
    <p:sldId id="271" r:id="rId10"/>
    <p:sldId id="268" r:id="rId11"/>
    <p:sldId id="272" r:id="rId12"/>
    <p:sldId id="273" r:id="rId13"/>
    <p:sldId id="269" r:id="rId14"/>
    <p:sldId id="270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240" autoAdjust="0"/>
  </p:normalViewPr>
  <p:slideViewPr>
    <p:cSldViewPr snapToGrid="0">
      <p:cViewPr varScale="1">
        <p:scale>
          <a:sx n="57" d="100"/>
          <a:sy n="57" d="100"/>
        </p:scale>
        <p:origin x="-160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CE6C8-2F4B-4BC8-A301-28F88A870C6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059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614" y="8831059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EA54A-788C-4476-9C8C-B27A04CB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381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593B-0A5B-4E58-9538-56826E835430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E94CD-E7C8-40BF-9B8E-479B0C3BB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833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9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3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raising</a:t>
            </a:r>
            <a:r>
              <a:rPr lang="es-AR" dirty="0" smtClean="0"/>
              <a:t> </a:t>
            </a:r>
            <a:r>
              <a:rPr lang="es-AR" dirty="0" err="1" smtClean="0"/>
              <a:t>accous</a:t>
            </a:r>
            <a:r>
              <a:rPr lang="es-AR" dirty="0" smtClean="0"/>
              <a:t> </a:t>
            </a:r>
            <a:r>
              <a:rPr lang="es-AR" dirty="0" err="1" smtClean="0"/>
              <a:t>salinity</a:t>
            </a:r>
            <a:r>
              <a:rPr lang="es-AR" dirty="0" smtClean="0"/>
              <a:t>,</a:t>
            </a:r>
          </a:p>
          <a:p>
            <a:r>
              <a:rPr lang="es-AR" dirty="0" err="1" smtClean="0"/>
              <a:t>Optimun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salinity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narrow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region</a:t>
            </a:r>
            <a:r>
              <a:rPr lang="es-AR" baseline="0" dirty="0" smtClean="0"/>
              <a:t> 0.2 </a:t>
            </a:r>
            <a:r>
              <a:rPr lang="es-AR" baseline="0" dirty="0" err="1" smtClean="0"/>
              <a:t>PV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0.7 </a:t>
            </a:r>
            <a:r>
              <a:rPr lang="es-AR" baseline="0" dirty="0" err="1" smtClean="0"/>
              <a:t>for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ASP</a:t>
            </a:r>
            <a:r>
              <a:rPr lang="es-AR" baseline="0" dirty="0" smtClean="0"/>
              <a:t>. </a:t>
            </a:r>
          </a:p>
          <a:p>
            <a:r>
              <a:rPr lang="es-AR" baseline="0" dirty="0" smtClean="0"/>
              <a:t>1.15 </a:t>
            </a:r>
            <a:r>
              <a:rPr lang="es-AR" baseline="0" dirty="0" err="1" smtClean="0"/>
              <a:t>not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much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potention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winoto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saw</a:t>
            </a:r>
            <a:r>
              <a:rPr lang="es-AR" baseline="0" dirty="0" smtClean="0"/>
              <a:t> in </a:t>
            </a:r>
            <a:r>
              <a:rPr lang="es-AR" baseline="0" dirty="0" err="1" smtClean="0"/>
              <a:t>the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phase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behaviour</a:t>
            </a:r>
            <a:r>
              <a:rPr lang="es-AR" baseline="0" smtClean="0"/>
              <a:t>.  </a:t>
            </a:r>
            <a:r>
              <a:rPr lang="es-AR" smtClean="0"/>
              <a:t> </a:t>
            </a:r>
            <a:endParaRPr lang="es-AR" dirty="0" smtClean="0"/>
          </a:p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7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1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3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9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Different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mechanism</a:t>
            </a:r>
            <a:r>
              <a:rPr lang="es-AR" baseline="0" dirty="0" smtClean="0"/>
              <a:t> of </a:t>
            </a:r>
            <a:r>
              <a:rPr lang="es-AR" baseline="0" dirty="0" err="1" smtClean="0"/>
              <a:t>retention</a:t>
            </a:r>
            <a:r>
              <a:rPr lang="es-AR" baseline="0" dirty="0" smtClean="0"/>
              <a:t> </a:t>
            </a:r>
          </a:p>
          <a:p>
            <a:r>
              <a:rPr lang="es-AR" baseline="0" dirty="0" err="1" smtClean="0"/>
              <a:t>Additional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surfactant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retention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because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unfovarable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mobility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ration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phase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trapping</a:t>
            </a:r>
            <a:r>
              <a:rPr lang="es-AR" baseline="0" dirty="0" smtClean="0"/>
              <a:t>)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32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E94CD-E7C8-40BF-9B8E-479B0C3BBC6A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286606"/>
            <a:ext cx="7772400" cy="860425"/>
          </a:xfrm>
        </p:spPr>
        <p:txBody>
          <a:bodyPr anchor="b" anchorCtr="0"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600" y="6005400"/>
            <a:ext cx="7753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9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752602"/>
            <a:ext cx="2855913" cy="4373563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5181600"/>
            <a:ext cx="3962400" cy="338138"/>
          </a:xfrm>
        </p:spPr>
        <p:txBody>
          <a:bodyPr anchor="b"/>
          <a:lstStyle>
            <a:lvl1pPr algn="l">
              <a:defRPr sz="13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381000"/>
            <a:ext cx="9144000" cy="47244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600" y="5486400"/>
            <a:ext cx="3962400" cy="804862"/>
          </a:xfrm>
        </p:spPr>
        <p:txBody>
          <a:bodyPr>
            <a:normAutofit/>
          </a:bodyPr>
          <a:lstStyle>
            <a:lvl1pPr marL="0" indent="0">
              <a:lnSpc>
                <a:spcPts val="1050"/>
              </a:lnSpc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0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1950"/>
              </a:lnSpc>
              <a:buFontTx/>
              <a:buNone/>
              <a:defRPr sz="2100" b="1"/>
            </a:lvl1pPr>
            <a:lvl2pPr marL="513147" indent="-170256">
              <a:lnSpc>
                <a:spcPts val="1950"/>
              </a:lnSpc>
              <a:defRPr sz="1800"/>
            </a:lvl2pPr>
            <a:lvl3pPr marL="815558" indent="-129776">
              <a:lnSpc>
                <a:spcPts val="1950"/>
              </a:lnSpc>
              <a:defRPr sz="1500"/>
            </a:lvl3pPr>
            <a:lvl4pPr marL="1156068" indent="-127394">
              <a:lnSpc>
                <a:spcPts val="1950"/>
              </a:lnSpc>
              <a:defRPr sz="1200"/>
            </a:lvl4pPr>
            <a:lvl5pPr marL="1501342" indent="-129776">
              <a:lnSpc>
                <a:spcPts val="1950"/>
              </a:lnSpc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7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3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7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6407B-3A65-47B2-A4F1-3F93E86B5871}" type="slidenum">
              <a:rPr lang="en-US" altLang="en-US">
                <a:solidFill>
                  <a:srgbClr val="C2D9FE"/>
                </a:solidFill>
              </a:rPr>
              <a:pPr/>
              <a:t>‹#›</a:t>
            </a:fld>
            <a:endParaRPr lang="en-US" alt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1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5949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A2C7C-65AF-4860-97FB-FB4969BA8143}" type="slidenum">
              <a:rPr lang="en-US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14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1950"/>
              </a:lnSpc>
              <a:buFontTx/>
              <a:buNone/>
              <a:defRPr sz="2100" b="1"/>
            </a:lvl1pPr>
            <a:lvl2pPr marL="513147" indent="-170256">
              <a:lnSpc>
                <a:spcPts val="1950"/>
              </a:lnSpc>
              <a:defRPr sz="1800"/>
            </a:lvl2pPr>
            <a:lvl3pPr marL="815558" indent="-129776">
              <a:lnSpc>
                <a:spcPts val="1950"/>
              </a:lnSpc>
              <a:defRPr sz="1500"/>
            </a:lvl3pPr>
            <a:lvl4pPr marL="1156068" indent="-127394">
              <a:lnSpc>
                <a:spcPts val="1950"/>
              </a:lnSpc>
              <a:defRPr sz="1200"/>
            </a:lvl4pPr>
            <a:lvl5pPr marL="1501342" indent="-129776">
              <a:lnSpc>
                <a:spcPts val="1950"/>
              </a:lnSpc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3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1950"/>
              </a:lnSpc>
              <a:buFontTx/>
              <a:buNone/>
              <a:defRPr sz="2100" b="1"/>
            </a:lvl1pPr>
            <a:lvl2pPr marL="513147" indent="-170256">
              <a:lnSpc>
                <a:spcPts val="1950"/>
              </a:lnSpc>
              <a:defRPr sz="1800"/>
            </a:lvl2pPr>
            <a:lvl3pPr marL="815558" indent="-129776">
              <a:lnSpc>
                <a:spcPts val="1950"/>
              </a:lnSpc>
              <a:defRPr sz="1500"/>
            </a:lvl3pPr>
            <a:lvl4pPr marL="1156068" indent="-127394">
              <a:lnSpc>
                <a:spcPts val="1950"/>
              </a:lnSpc>
              <a:defRPr sz="1200"/>
            </a:lvl4pPr>
            <a:lvl5pPr marL="1501342" indent="-129776">
              <a:lnSpc>
                <a:spcPts val="1950"/>
              </a:lnSpc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9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1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60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286604"/>
            <a:ext cx="7772400" cy="860425"/>
          </a:xfrm>
        </p:spPr>
        <p:txBody>
          <a:bodyPr anchor="b" anchorCtr="0"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600" y="6005400"/>
            <a:ext cx="7753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en-US" dirty="0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365F5ADB-81DC-4BF7-B6C5-B94127BA7BD5}" type="slidenum">
              <a:rPr lang="en-US" smtClean="0">
                <a:solidFill>
                  <a:srgbClr val="C2D9FE"/>
                </a:solidFill>
              </a:rPr>
              <a:pPr defTabSz="457200"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54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196" indent="-227008">
              <a:lnSpc>
                <a:spcPts val="2600"/>
              </a:lnSpc>
              <a:defRPr sz="2400"/>
            </a:lvl2pPr>
            <a:lvl3pPr marL="1087411" indent="-173034">
              <a:lnSpc>
                <a:spcPts val="2600"/>
              </a:lnSpc>
              <a:defRPr sz="2000"/>
            </a:lvl3pPr>
            <a:lvl4pPr marL="1541424" indent="-169858">
              <a:lnSpc>
                <a:spcPts val="2600"/>
              </a:lnSpc>
              <a:defRPr sz="1600"/>
            </a:lvl4pPr>
            <a:lvl5pPr marL="2001789" indent="-173034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83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Summary">
    <p:bg>
      <p:bgPr>
        <a:blipFill dpi="0" rotWithShape="1">
          <a:blip r:embed="rId2" cstate="email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t="-5000" r="-1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1200" y="1981200"/>
            <a:ext cx="6629400" cy="838200"/>
          </a:xfrm>
        </p:spPr>
        <p:txBody>
          <a:bodyPr>
            <a:normAutofit/>
          </a:bodyPr>
          <a:lstStyle>
            <a:lvl1pPr marL="57149" indent="0">
              <a:buFontTx/>
              <a:buNone/>
              <a:defRPr sz="2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480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6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9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15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73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1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1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3352800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3352800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818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81404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3581404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019800" y="3581404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/>
        </p:nvCxnSpPr>
        <p:spPr>
          <a:xfrm rot="5400000">
            <a:off x="1650603" y="3303193"/>
            <a:ext cx="3100388" cy="794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3593" y="3809604"/>
            <a:ext cx="4114007" cy="1588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1752604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238500" y="1752604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19800" y="1752604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0475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4"/>
            <a:ext cx="4040188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57404"/>
            <a:ext cx="4041775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648200" y="1752602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Summary">
    <p:bg>
      <p:bgPr>
        <a:blipFill dpi="0" rotWithShape="1">
          <a:blip r:embed="rId2" cstate="email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t="-5000" r="-1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1200" y="1981200"/>
            <a:ext cx="6629400" cy="838200"/>
          </a:xfrm>
        </p:spPr>
        <p:txBody>
          <a:bodyPr>
            <a:normAutofit/>
          </a:bodyPr>
          <a:lstStyle>
            <a:lvl1pPr marL="42862" indent="0">
              <a:buFontTx/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480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6641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8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91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752602"/>
            <a:ext cx="2855913" cy="4373563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38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5181600"/>
            <a:ext cx="3962400" cy="3381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381000"/>
            <a:ext cx="91440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600" y="5486400"/>
            <a:ext cx="3962400" cy="804862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25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196" indent="-227008">
              <a:lnSpc>
                <a:spcPts val="2600"/>
              </a:lnSpc>
              <a:defRPr sz="2400"/>
            </a:lvl2pPr>
            <a:lvl3pPr marL="1087411" indent="-173034">
              <a:lnSpc>
                <a:spcPts val="2600"/>
              </a:lnSpc>
              <a:defRPr sz="2000"/>
            </a:lvl3pPr>
            <a:lvl4pPr marL="1541424" indent="-169858">
              <a:lnSpc>
                <a:spcPts val="2600"/>
              </a:lnSpc>
              <a:defRPr sz="1600"/>
            </a:lvl4pPr>
            <a:lvl5pPr marL="2001789" indent="-173034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37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26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08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6407B-3A65-47B2-A4F1-3F93E86B5871}" type="slidenum">
              <a:rPr lang="en-US" altLang="en-US">
                <a:solidFill>
                  <a:srgbClr val="C2D9FE"/>
                </a:solidFill>
              </a:rPr>
              <a:pPr/>
              <a:t>‹#›</a:t>
            </a:fld>
            <a:endParaRPr lang="en-US" alt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41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7117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A2C7C-65AF-4860-97FB-FB4969BA8143}" type="slidenum">
              <a:rPr lang="en-US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93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6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>
                    <a:lumMod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41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196" indent="-227008">
              <a:lnSpc>
                <a:spcPts val="2600"/>
              </a:lnSpc>
              <a:defRPr sz="2400"/>
            </a:lvl2pPr>
            <a:lvl3pPr marL="1087411" indent="-173034">
              <a:lnSpc>
                <a:spcPts val="2600"/>
              </a:lnSpc>
              <a:defRPr sz="2000"/>
            </a:lvl3pPr>
            <a:lvl4pPr marL="1541424" indent="-169858">
              <a:lnSpc>
                <a:spcPts val="2600"/>
              </a:lnSpc>
              <a:defRPr sz="1600"/>
            </a:lvl4pPr>
            <a:lvl5pPr marL="2001789" indent="-173034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58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359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17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286604"/>
            <a:ext cx="7772400" cy="860425"/>
          </a:xfrm>
        </p:spPr>
        <p:txBody>
          <a:bodyPr anchor="b" anchorCtr="0"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600" y="6005400"/>
            <a:ext cx="7753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4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196" indent="-227008">
              <a:lnSpc>
                <a:spcPts val="2600"/>
              </a:lnSpc>
              <a:defRPr sz="2400"/>
            </a:lvl2pPr>
            <a:lvl3pPr marL="1087411" indent="-173034">
              <a:lnSpc>
                <a:spcPts val="2600"/>
              </a:lnSpc>
              <a:defRPr sz="2000"/>
            </a:lvl3pPr>
            <a:lvl4pPr marL="1541424" indent="-169858">
              <a:lnSpc>
                <a:spcPts val="2600"/>
              </a:lnSpc>
              <a:defRPr sz="1600"/>
            </a:lvl4pPr>
            <a:lvl5pPr marL="2001789" indent="-173034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235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Summary">
    <p:bg>
      <p:bgPr>
        <a:blipFill dpi="0" rotWithShape="1">
          <a:blip r:embed="rId2" cstate="email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t="-5000" r="-1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1200" y="1981200"/>
            <a:ext cx="6629400" cy="838200"/>
          </a:xfrm>
        </p:spPr>
        <p:txBody>
          <a:bodyPr>
            <a:normAutofit/>
          </a:bodyPr>
          <a:lstStyle>
            <a:lvl1pPr marL="57149" indent="0">
              <a:buFontTx/>
              <a:buNone/>
              <a:defRPr sz="2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480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6362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9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581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11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1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1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3352800"/>
            <a:ext cx="2362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3352800"/>
            <a:ext cx="5715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440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81404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3581404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019800" y="3581404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/>
        </p:nvCxnSpPr>
        <p:spPr>
          <a:xfrm rot="5400000">
            <a:off x="1650603" y="3303193"/>
            <a:ext cx="3100388" cy="794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3593" y="3809604"/>
            <a:ext cx="4114007" cy="1588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1752604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238500" y="1752604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19800" y="1752604"/>
            <a:ext cx="2743200" cy="170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2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891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4"/>
            <a:ext cx="4040188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57404"/>
            <a:ext cx="4041775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648200" y="1752602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47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602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21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752602"/>
            <a:ext cx="2855913" cy="4373563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327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5181600"/>
            <a:ext cx="3962400" cy="3381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381000"/>
            <a:ext cx="91440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600" y="5486400"/>
            <a:ext cx="3962400" cy="804862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196" indent="-227008">
              <a:lnSpc>
                <a:spcPts val="2600"/>
              </a:lnSpc>
              <a:defRPr sz="2400"/>
            </a:lvl2pPr>
            <a:lvl3pPr marL="1087411" indent="-173034">
              <a:lnSpc>
                <a:spcPts val="2600"/>
              </a:lnSpc>
              <a:defRPr sz="2000"/>
            </a:lvl3pPr>
            <a:lvl4pPr marL="1541424" indent="-169858">
              <a:lnSpc>
                <a:spcPts val="2600"/>
              </a:lnSpc>
              <a:defRPr sz="1600"/>
            </a:lvl4pPr>
            <a:lvl5pPr marL="2001789" indent="-173034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24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053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406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6407B-3A65-47B2-A4F1-3F93E86B5871}" type="slidenum">
              <a:rPr lang="en-US" altLang="en-US">
                <a:solidFill>
                  <a:srgbClr val="C2D9FE"/>
                </a:solidFill>
              </a:rPr>
              <a:pPr/>
              <a:t>‹#›</a:t>
            </a:fld>
            <a:endParaRPr lang="en-US" alt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977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4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1"/>
            <a:ext cx="2362200" cy="1524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1"/>
            <a:ext cx="5715000" cy="1524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3352800"/>
            <a:ext cx="2362200" cy="1524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3352800"/>
            <a:ext cx="5715000" cy="1524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2503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A2C7C-65AF-4860-97FB-FB4969BA8143}" type="slidenum">
              <a:rPr lang="en-US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353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196" indent="-227008">
              <a:lnSpc>
                <a:spcPts val="2600"/>
              </a:lnSpc>
              <a:defRPr sz="2400"/>
            </a:lvl2pPr>
            <a:lvl3pPr marL="1087411" indent="-173034">
              <a:lnSpc>
                <a:spcPts val="2600"/>
              </a:lnSpc>
              <a:defRPr sz="2000"/>
            </a:lvl3pPr>
            <a:lvl4pPr marL="1541424" indent="-169858">
              <a:lnSpc>
                <a:spcPts val="2600"/>
              </a:lnSpc>
              <a:defRPr sz="1600"/>
            </a:lvl4pPr>
            <a:lvl5pPr marL="2001789" indent="-173034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766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930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2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8094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95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81406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1500"/>
              </a:lnSpc>
              <a:defRPr sz="13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3581406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1500"/>
              </a:lnSpc>
              <a:defRPr sz="13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019800" y="3581406"/>
            <a:ext cx="2743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1500"/>
              </a:lnSpc>
              <a:defRPr sz="13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/>
        </p:nvCxnSpPr>
        <p:spPr>
          <a:xfrm rot="5400000">
            <a:off x="1650603" y="3303194"/>
            <a:ext cx="3100388" cy="794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3594" y="3809605"/>
            <a:ext cx="4114007" cy="1588"/>
          </a:xfrm>
          <a:prstGeom prst="line">
            <a:avLst/>
          </a:prstGeom>
          <a:ln w="25400">
            <a:solidFill>
              <a:schemeClr val="accent4">
                <a:lumMod val="75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1752606"/>
            <a:ext cx="2743200" cy="1706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238500" y="1752606"/>
            <a:ext cx="2743200" cy="1706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19800" y="1752606"/>
            <a:ext cx="2743200" cy="1706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9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5"/>
            <a:ext cx="4040188" cy="4068763"/>
          </a:xfrm>
        </p:spPr>
        <p:txBody>
          <a:bodyPr/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500"/>
            </a:lvl2pPr>
            <a:lvl3pPr>
              <a:lnSpc>
                <a:spcPct val="100000"/>
              </a:lnSpc>
              <a:defRPr sz="135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57405"/>
            <a:ext cx="4041775" cy="4068763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4648200" y="1752602"/>
            <a:ext cx="4040188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733200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12192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65F5ADB-81DC-4BF7-B6C5-B94127BA7BD5}" type="slidenum">
              <a:rPr lang="en-US" smtClean="0">
                <a:solidFill>
                  <a:srgbClr val="C2D9FE"/>
                </a:solidFill>
              </a:rPr>
              <a:pPr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 cstate="email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33000" t="-3000" r="-1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400" y="655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3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6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75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342900"/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6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342900"/>
            <a:fld id="{365F5ADB-81DC-4BF7-B6C5-B94127BA7BD5}" type="slidenum">
              <a:rPr lang="en-US" smtClean="0">
                <a:solidFill>
                  <a:srgbClr val="C2D9FE"/>
                </a:solidFill>
              </a:rPr>
              <a:pPr defTabSz="342900"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685783" rtl="0" eaLnBrk="1" latinLnBrk="0" hangingPunct="1">
        <a:spcBef>
          <a:spcPct val="0"/>
        </a:spcBef>
        <a:buNone/>
        <a:defRPr sz="2700" b="1" kern="1200" baseline="0">
          <a:solidFill>
            <a:schemeClr val="tx2">
              <a:lumMod val="75000"/>
            </a:schemeClr>
          </a:solidFill>
          <a:latin typeface="+mj-lt"/>
          <a:ea typeface="+mj-ea"/>
          <a:cs typeface="Segoe UI" pitchFamily="34" charset="0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None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1pPr>
      <a:lvl2pPr marL="470285" indent="-127394" algn="l" defTabSz="685783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1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2pPr>
      <a:lvl3pPr marL="772697" indent="-86914" algn="l" defTabSz="685783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3pPr>
      <a:lvl4pPr marL="1112016" indent="-83342" algn="l" defTabSz="685783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15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4pPr>
      <a:lvl5pPr marL="1458479" indent="-86914" algn="l" defTabSz="685783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15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 cstate="email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33000" t="-3000" r="-1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400" y="655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3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457200"/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457200"/>
            <a:fld id="{365F5ADB-81DC-4BF7-B6C5-B94127BA7BD5}" type="slidenum">
              <a:rPr lang="en-US" smtClean="0">
                <a:solidFill>
                  <a:srgbClr val="C2D9FE"/>
                </a:solidFill>
              </a:rPr>
              <a:pPr defTabSz="457200"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7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hf sldNum="0" hdr="0" ftr="0" dt="0"/>
  <p:txStyles>
    <p:titleStyle>
      <a:lvl1pPr algn="l" defTabSz="914377" rtl="0" eaLnBrk="1" latinLnBrk="0" hangingPunct="1">
        <a:spcBef>
          <a:spcPct val="0"/>
        </a:spcBef>
        <a:buNone/>
        <a:defRPr sz="3600" b="1" kern="1200" baseline="0">
          <a:solidFill>
            <a:schemeClr val="tx2">
              <a:lumMod val="75000"/>
            </a:schemeClr>
          </a:solidFill>
          <a:latin typeface="+mj-lt"/>
          <a:ea typeface="+mj-ea"/>
          <a:cs typeface="Segoe UI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None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1pPr>
      <a:lvl2pPr marL="627047" indent="-169858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2pPr>
      <a:lvl3pPr marL="1030262" indent="-115885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3pPr>
      <a:lvl4pPr marL="1482688" indent="-111123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4pPr>
      <a:lvl5pPr marL="1944639" indent="-115885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 cstate="email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33000" t="-3000" r="-1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400" y="655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3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41804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457200"/>
            <a:r>
              <a:rPr lang="en-US" smtClean="0">
                <a:solidFill>
                  <a:srgbClr val="C2D9FE"/>
                </a:solidFill>
              </a:rPr>
              <a:t>confidential</a:t>
            </a:r>
            <a:endParaRPr lang="en-US" dirty="0">
              <a:solidFill>
                <a:srgbClr val="C2D9F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477004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457200"/>
            <a:fld id="{365F5ADB-81DC-4BF7-B6C5-B94127BA7BD5}" type="slidenum">
              <a:rPr lang="en-US" smtClean="0">
                <a:solidFill>
                  <a:srgbClr val="C2D9FE"/>
                </a:solidFill>
              </a:rPr>
              <a:pPr defTabSz="457200"/>
              <a:t>‹#›</a:t>
            </a:fld>
            <a:endParaRPr lang="en-US" dirty="0">
              <a:solidFill>
                <a:srgbClr val="C2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</p:sldLayoutIdLst>
  <p:hf sldNum="0" hdr="0" ftr="0" dt="0"/>
  <p:txStyles>
    <p:titleStyle>
      <a:lvl1pPr algn="l" defTabSz="914377" rtl="0" eaLnBrk="1" latinLnBrk="0" hangingPunct="1">
        <a:spcBef>
          <a:spcPct val="0"/>
        </a:spcBef>
        <a:buNone/>
        <a:defRPr sz="3600" b="1" kern="1200" baseline="0">
          <a:solidFill>
            <a:schemeClr val="tx2">
              <a:lumMod val="75000"/>
            </a:schemeClr>
          </a:solidFill>
          <a:latin typeface="+mj-lt"/>
          <a:ea typeface="+mj-ea"/>
          <a:cs typeface="Segoe UI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None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1pPr>
      <a:lvl2pPr marL="627047" indent="-169858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2pPr>
      <a:lvl3pPr marL="1030262" indent="-115885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3pPr>
      <a:lvl4pPr marL="1482688" indent="-111123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4pPr>
      <a:lvl5pPr marL="1944639" indent="-115885" algn="l" defTabSz="914377" rtl="0" eaLnBrk="1" latinLnBrk="0" hangingPunct="1">
        <a:lnSpc>
          <a:spcPct val="100000"/>
        </a:lnSpc>
        <a:spcBef>
          <a:spcPct val="20000"/>
        </a:spcBef>
        <a:buClr>
          <a:schemeClr val="tx2">
            <a:lumMod val="75000"/>
          </a:schemeClr>
        </a:buClr>
        <a:buSzPct val="70000"/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Segoe UI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283" y="5671897"/>
            <a:ext cx="2993675" cy="718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170835"/>
            <a:ext cx="7772400" cy="860425"/>
          </a:xfrm>
        </p:spPr>
        <p:txBody>
          <a:bodyPr/>
          <a:lstStyle/>
          <a:p>
            <a:r>
              <a:rPr lang="en-US" sz="3200" dirty="0" err="1" smtClean="0"/>
              <a:t>Grimbeek</a:t>
            </a:r>
            <a:r>
              <a:rPr lang="en-US" sz="3200" dirty="0" smtClean="0"/>
              <a:t> Update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6,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5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1213"/>
            <a:ext cx="9144000" cy="6645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34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30"/>
            <a:ext cx="8229600" cy="639762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337734"/>
            <a:ext cx="9144000" cy="53563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Week Discussion Points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CEOR pilot with 400 m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injection rate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0.9%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(ASP)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~ 8,000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/day or 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~320,000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in 1.33 month (0.25 PV for 1 acre pilot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 1.5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just surfactant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cosolvent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1.1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~2,900,000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/year (0.15 PV/year for 15 acre pilot)	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1.15% chemical (SP)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~ 10,200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/day or 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~404,000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in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1.33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(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 PV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1 acre pilot)</a:t>
            </a:r>
          </a:p>
          <a:p>
            <a:pPr lvl="2"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~3,700,000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year (0.15 PV/year for 15 acre pilot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spcBef>
                <a:spcPct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+ 1.1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data on ASP and SP outcrop corefloods are sent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2 reservoir corefloods, which priority: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pending internal YPF economic evaluation and simulation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polymer flood (as is pilot) followed by (A)SP vs direct (A)SP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(A)SP vs. (A)SP with concentration optimization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3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39762"/>
          </a:xfrm>
        </p:spPr>
        <p:txBody>
          <a:bodyPr/>
          <a:lstStyle/>
          <a:p>
            <a:r>
              <a:rPr lang="en-US" dirty="0" smtClean="0"/>
              <a:t>Rough Assumption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1200" y="636612"/>
            <a:ext cx="8153400" cy="457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ANY FORMULA AND CONCENTRATION IS NOT FINAL </a:t>
            </a:r>
          </a:p>
          <a:p>
            <a:r>
              <a:rPr lang="en-US" dirty="0" smtClean="0"/>
              <a:t>FOR PRELIMINARY ECONOMIC CALCULATION ONLY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244600"/>
            <a:ext cx="9144000" cy="5613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ASP with hard water 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(Assumed polymer injection at pilot tapered to 200 ppm)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pilot chemical slug formula (0.5 PV): 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0.4% surfactant, 0.5% co-solvent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surfactant, 0.15% co-solvent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1500-4000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ppm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EDTA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11,500 injection brine + 1.5% Na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11,500 injection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brine +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1.75%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endParaRPr lang="en-US" baseline="-25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4000 ppm polymer (~100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4300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ppm polymer (~100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polymer drive composition (coreflood, pilot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full field)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 ppm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ppm polymer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0.25% Na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~0%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endParaRPr lang="en-US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Field injection assumption: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Chemical concentration</a:t>
            </a:r>
          </a:p>
          <a:p>
            <a:pPr lvl="2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0.9% total chemical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1.15% total chemical</a:t>
            </a:r>
          </a:p>
          <a:p>
            <a:pPr lvl="2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0.2% EDTA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EDTA</a:t>
            </a:r>
          </a:p>
          <a:p>
            <a:pPr lvl="2"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1.5%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1.75%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salinity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preflush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0.2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aseline="-25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ppm polymer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3800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ppm polymer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Surfactant retention: </a:t>
            </a:r>
          </a:p>
          <a:p>
            <a:pPr lvl="2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 mg/g rock (assumed)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 mg/g rock (assumed)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Slug size ~0.25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Slug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~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endParaRPr lang="en-US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8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schedule for the next conference call: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October 11, 2017 at 15:30 Buenos Aires time (1:30 pm Austin)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Try use zoom for our next call as we have results to discuss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Zoom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Meeting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(only when sharing monitor)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	Join from PC, Mac, Linux, iOS or Android: https://zoom.us/j/152334885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	Or iPhone one-tap (US Toll):  </a:t>
            </a:r>
            <a:r>
              <a:rPr lang="en-US" b="0" dirty="0" smtClean="0"/>
              <a:t>	+</a:t>
            </a:r>
            <a:r>
              <a:rPr lang="en-US" b="0" dirty="0"/>
              <a:t>14086380968,152334885#  or </a:t>
            </a:r>
            <a:r>
              <a:rPr lang="en-US" b="0" dirty="0" smtClean="0"/>
              <a:t>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 smtClean="0"/>
              <a:t>				+</a:t>
            </a:r>
            <a:r>
              <a:rPr lang="en-US" b="0" dirty="0"/>
              <a:t>16465588656,152334885# </a:t>
            </a:r>
            <a:endParaRPr lang="en-US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	Or Telephone:    Dial: </a:t>
            </a:r>
            <a:r>
              <a:rPr lang="en-US" b="0" dirty="0" smtClean="0"/>
              <a:t>	+1 </a:t>
            </a:r>
            <a:r>
              <a:rPr lang="en-US" b="0" dirty="0"/>
              <a:t>408 638 0968 (US Toll)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			+1 646 558 8656 (US Toll)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			+54 341 512 2188 (Argentina Toll)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			Meeting ID: 152 334 </a:t>
            </a:r>
            <a:r>
              <a:rPr lang="en-US" b="0" dirty="0" smtClean="0"/>
              <a:t>885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Freeconferencecall.com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Argentina: dial </a:t>
            </a:r>
            <a:r>
              <a:rPr lang="en-US" b="0" dirty="0"/>
              <a:t>+54 341 527-2974  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then 583857# (include the pound sign)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	US:	dial </a:t>
            </a:r>
            <a:r>
              <a:rPr lang="en-US" b="0" dirty="0" smtClean="0"/>
              <a:t> 641-715-0700</a:t>
            </a:r>
            <a:r>
              <a:rPr lang="en-US" b="0" dirty="0"/>
              <a:t>	    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then 583857# (include the pound sign)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682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629683"/>
            <a:ext cx="8229600" cy="639762"/>
          </a:xfrm>
        </p:spPr>
        <p:txBody>
          <a:bodyPr/>
          <a:lstStyle/>
          <a:p>
            <a:r>
              <a:rPr lang="en-US" dirty="0" smtClean="0"/>
              <a:t>Field and Project Status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558800" y="1473201"/>
            <a:ext cx="7937500" cy="47003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-10 years primary recovery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lang="en-GB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tarted</a:t>
            </a: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full field waterflood (secondary recovery) in Jan 2012</a:t>
            </a:r>
            <a:endParaRPr lang="en-GB" noProof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-ongoing polymer </a:t>
            </a:r>
            <a:r>
              <a:rPr lang="en-GB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flooding in designated pilot area since April 2015 until late 2017 (</a:t>
            </a: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amount injected </a:t>
            </a:r>
            <a:r>
              <a:rPr lang="en-GB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based on simulation results)</a:t>
            </a:r>
          </a:p>
          <a:p>
            <a:pPr>
              <a:spcBef>
                <a:spcPct val="0"/>
              </a:spcBef>
            </a:pP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-15-acre pattern at 400 m</a:t>
            </a:r>
            <a:r>
              <a:rPr lang="en-GB" baseline="30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/day (2,500 </a:t>
            </a:r>
            <a:r>
              <a:rPr lang="en-GB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bbl</a:t>
            </a: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/day injection into 4 wells)</a:t>
            </a:r>
            <a:endParaRPr lang="en-GB" noProof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lan </a:t>
            </a:r>
            <a:r>
              <a:rPr lang="en-GB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continue with chemical pilot as soon as reasonable chemical formula/design available (aiming at early 2018)</a:t>
            </a:r>
          </a:p>
          <a:p>
            <a:pPr>
              <a:spcBef>
                <a:spcPct val="0"/>
              </a:spcBef>
            </a:pPr>
            <a:r>
              <a:rPr lang="en-GB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-ASP and SP formulation have been developed</a:t>
            </a:r>
          </a:p>
          <a:p>
            <a:pPr>
              <a:spcBef>
                <a:spcPct val="0"/>
              </a:spcBef>
            </a:pP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-2 outcrop ASP and 1 outcrop SP corefloods are done</a:t>
            </a:r>
          </a:p>
          <a:p>
            <a:pPr>
              <a:spcBef>
                <a:spcPct val="0"/>
              </a:spcBef>
            </a:pP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 reservoir coreflood: pending YPF economic evaluation and discretion</a:t>
            </a:r>
          </a:p>
          <a:p>
            <a:pPr>
              <a:spcBef>
                <a:spcPct val="0"/>
              </a:spcBef>
            </a:pPr>
            <a:endParaRPr lang="en-GB" noProof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397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244600"/>
            <a:ext cx="9144000" cy="51034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Previous Discussion Points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UEORS suggest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</a:t>
            </a:r>
            <a:r>
              <a:rPr 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produced brine sampling and analysis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ACP does not produce low IFT emulsion at proper flooding design, shift focus to ASP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 vs SP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majority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injection facilities are there because of the ongoing polymer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minimize investment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needed to implement the next step of CEOR after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polymer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SP-modification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current facilities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ASP-need softening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additional chelating agent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ASP-need alkaline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facilities (safety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may be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case; 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take long times for approval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Typical alkali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benefits: less retention, faster equilibrium, less cosolvent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Alkaline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concentration above 1% has an impact in the economics (logistics/storage are also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complicated)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YPF declined UEOR proposal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economics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will do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own economic calculation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5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39762"/>
          </a:xfrm>
        </p:spPr>
        <p:txBody>
          <a:bodyPr/>
          <a:lstStyle/>
          <a:p>
            <a:r>
              <a:rPr lang="en-US" dirty="0" smtClean="0"/>
              <a:t>Summary (cont’d)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244600"/>
            <a:ext cx="9144000" cy="51034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Previous Discussion Points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Harcros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as a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chemical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supplier (~$2/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multi-million pound scale)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Univar as the to go chemical distributor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cost for water softening source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 based pricing,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~1000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scale for single well test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200,000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scale for pilot scale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Multi-million pound scale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 formulation performed well in outcrop ASP coreflood tests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Formulation development extended for SP evaluation (approved on Feb 10, 2017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 outcrop coreflood test requested Jun 2,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2017)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GB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6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30"/>
            <a:ext cx="8229600" cy="639762"/>
          </a:xfrm>
        </p:spPr>
        <p:txBody>
          <a:bodyPr/>
          <a:lstStyle/>
          <a:p>
            <a:r>
              <a:rPr lang="en-US" dirty="0"/>
              <a:t>Summary (cont’d)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0" y="1337734"/>
            <a:ext cx="9144000" cy="42502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Discussion Points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Outcrop ASP coreflood 1 (top graph)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was successful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 residual oil saturation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=~1%)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pH and viscosity propagation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 surfactant retention (0.12 mg/g rock)</a:t>
            </a:r>
          </a:p>
          <a:p>
            <a:pPr lvl="1">
              <a:spcBef>
                <a:spcPct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204" y="3076575"/>
            <a:ext cx="5120640" cy="37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30"/>
            <a:ext cx="8229600" cy="639762"/>
          </a:xfrm>
        </p:spPr>
        <p:txBody>
          <a:bodyPr/>
          <a:lstStyle/>
          <a:p>
            <a:r>
              <a:rPr lang="en-US" dirty="0"/>
              <a:t>Summary (cont’d)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0" y="1337734"/>
            <a:ext cx="9144000" cy="42502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Discussion Points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 after polymer flood (outcrop ASP 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coreflood 2) was successful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residual oil saturation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=~3%)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pH and viscosity propagation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surfactant retention (0.11 mg/g rock)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380" y="3064871"/>
            <a:ext cx="5120640" cy="37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30"/>
            <a:ext cx="8229600" cy="639762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1088492"/>
            <a:ext cx="9144000" cy="57695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Week Discussion Points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 formulation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chemical: 0.2% 2EH-4PO-sulfate, 0.2% T-Soft SA-97 (light ABS), 0.5% UEOR Y0105N (IBA-1PO-5EO)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optimum at ~1%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~11,500 ppm injection brine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optimum drop to 0.25% Na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0.45% total chemical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Either use softened brine or add min. 1500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ppm of Na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EDTA.2H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EDTA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hard brine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(for $1/lb EDTA add ~37 cents cost per lb surfactant)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Na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injection salinity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0.25% Na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injection polymer drive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SP formulation (with hard injected brine; no water treatment beyond filtering):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1.15% total chemical: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0.52%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Enordet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O242 (IOS C</a:t>
            </a:r>
            <a:r>
              <a:rPr lang="es-E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20–24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0.48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UEOR315 (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C28-35PO-15EO-sulfate), 0.15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% UEOR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Y0105N (IBA-1PO-5EO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ptimum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at ~1.75%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~11,500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ppm injection brine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1.75%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injection salinity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1.75%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preflush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0–1%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polymer drive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 after polymer flood was successful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residual oil saturation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=~5%)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viscosity propagation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surfactant retention (0.23 mg/g rock)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4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1213"/>
            <a:ext cx="9144000" cy="6645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768237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 molecules">
  <a:themeElements>
    <a:clrScheme name="organic_molecules">
      <a:dk1>
        <a:sysClr val="windowText" lastClr="000000"/>
      </a:dk1>
      <a:lt1>
        <a:sysClr val="window" lastClr="FFFFFF"/>
      </a:lt1>
      <a:dk2>
        <a:srgbClr val="03327F"/>
      </a:dk2>
      <a:lt2>
        <a:srgbClr val="C2D9FE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5ECE71"/>
      </a:accent5>
      <a:accent6>
        <a:srgbClr val="319B3B"/>
      </a:accent6>
      <a:hlink>
        <a:srgbClr val="087BDA"/>
      </a:hlink>
      <a:folHlink>
        <a:srgbClr val="A984E0"/>
      </a:folHlink>
    </a:clrScheme>
    <a:fontScheme name="Organi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Perpetua" pitchFamily="18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rganic molecules">
  <a:themeElements>
    <a:clrScheme name="organic_molecules">
      <a:dk1>
        <a:sysClr val="windowText" lastClr="000000"/>
      </a:dk1>
      <a:lt1>
        <a:sysClr val="window" lastClr="FFFFFF"/>
      </a:lt1>
      <a:dk2>
        <a:srgbClr val="03327F"/>
      </a:dk2>
      <a:lt2>
        <a:srgbClr val="C2D9FE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5ECE71"/>
      </a:accent5>
      <a:accent6>
        <a:srgbClr val="319B3B"/>
      </a:accent6>
      <a:hlink>
        <a:srgbClr val="087BDA"/>
      </a:hlink>
      <a:folHlink>
        <a:srgbClr val="A984E0"/>
      </a:folHlink>
    </a:clrScheme>
    <a:fontScheme name="Organi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Perpetua" pitchFamily="18" charset="0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rganic molecules">
  <a:themeElements>
    <a:clrScheme name="organic_molecules">
      <a:dk1>
        <a:sysClr val="windowText" lastClr="000000"/>
      </a:dk1>
      <a:lt1>
        <a:sysClr val="window" lastClr="FFFFFF"/>
      </a:lt1>
      <a:dk2>
        <a:srgbClr val="03327F"/>
      </a:dk2>
      <a:lt2>
        <a:srgbClr val="C2D9FE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5ECE71"/>
      </a:accent5>
      <a:accent6>
        <a:srgbClr val="319B3B"/>
      </a:accent6>
      <a:hlink>
        <a:srgbClr val="087BDA"/>
      </a:hlink>
      <a:folHlink>
        <a:srgbClr val="A984E0"/>
      </a:folHlink>
    </a:clrScheme>
    <a:fontScheme name="Organi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Perpetua" pitchFamily="18" charset="0"/>
            <a:ea typeface="+mj-ea"/>
            <a:cs typeface="+mj-c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716</Words>
  <Application>Microsoft Office PowerPoint</Application>
  <PresentationFormat>On-screen Show (4:3)</PresentationFormat>
  <Paragraphs>157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Organic molecules</vt:lpstr>
      <vt:lpstr>1_Organic molecules</vt:lpstr>
      <vt:lpstr>2_Organic molecules</vt:lpstr>
      <vt:lpstr>Grimbeek Update</vt:lpstr>
      <vt:lpstr>PowerPoint Presentation</vt:lpstr>
      <vt:lpstr>Field and Project Status</vt:lpstr>
      <vt:lpstr>Summary</vt:lpstr>
      <vt:lpstr>Summary (cont’d)</vt:lpstr>
      <vt:lpstr>Summary (cont’d)</vt:lpstr>
      <vt:lpstr>Summary (cont’d)</vt:lpstr>
      <vt:lpstr>Update</vt:lpstr>
      <vt:lpstr>PowerPoint Presentation</vt:lpstr>
      <vt:lpstr>PowerPoint Presentation</vt:lpstr>
      <vt:lpstr>Update</vt:lpstr>
      <vt:lpstr>Rough Assumption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Grimbeek Update</dc:title>
  <dc:creator>Winoto</dc:creator>
  <cp:lastModifiedBy>JURI, JUAN ERNESTO</cp:lastModifiedBy>
  <cp:revision>164</cp:revision>
  <cp:lastPrinted>2017-06-22T20:25:52Z</cp:lastPrinted>
  <dcterms:created xsi:type="dcterms:W3CDTF">2016-08-18T14:03:38Z</dcterms:created>
  <dcterms:modified xsi:type="dcterms:W3CDTF">2017-10-19T20:36:58Z</dcterms:modified>
</cp:coreProperties>
</file>