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5" r:id="rId11"/>
    <p:sldId id="267" r:id="rId12"/>
    <p:sldId id="266"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Content Placeholder 9" descr="Screenshot (61)"/>
          <p:cNvPicPr>
            <a:picLocks noChangeAspect="1"/>
          </p:cNvPicPr>
          <p:nvPr/>
        </p:nvPicPr>
        <p:blipFill>
          <a:blip r:embed="rId1"/>
          <a:srcRect l="17854" t="19305" r="22082" b="14607"/>
          <a:stretch>
            <a:fillRect/>
          </a:stretch>
        </p:blipFill>
        <p:spPr>
          <a:xfrm>
            <a:off x="0" y="635"/>
            <a:ext cx="12191365" cy="6857365"/>
          </a:xfrm>
          <a:prstGeom prst="rect">
            <a:avLst/>
          </a:prstGeom>
        </p:spPr>
      </p:pic>
      <p:sp>
        <p:nvSpPr>
          <p:cNvPr id="4" name="Text Box 3"/>
          <p:cNvSpPr txBox="1"/>
          <p:nvPr/>
        </p:nvSpPr>
        <p:spPr>
          <a:xfrm>
            <a:off x="3995420" y="2722245"/>
            <a:ext cx="4949190" cy="1713230"/>
          </a:xfrm>
          <a:prstGeom prst="rect">
            <a:avLst/>
          </a:prstGeom>
          <a:noFill/>
        </p:spPr>
        <p:txBody>
          <a:bodyPr wrap="square" rtlCol="0">
            <a:noAutofit/>
          </a:bodyPr>
          <a:p>
            <a:r>
              <a:rPr lang="en-US" sz="4800" b="1"/>
              <a:t>MEASURE ENERGY CONSUMPTION</a:t>
            </a:r>
            <a:endParaRPr lang="en-US" sz="48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63830" y="2211705"/>
            <a:ext cx="11932285" cy="3554095"/>
          </a:xfrm>
          <a:prstGeom prst="rect">
            <a:avLst/>
          </a:prstGeom>
          <a:noFill/>
        </p:spPr>
        <p:txBody>
          <a:bodyPr wrap="square" rtlCol="0" anchor="t">
            <a:noAutofit/>
          </a:bodyPr>
          <a:p>
            <a:r>
              <a:rPr lang="en-US" sz="3600" b="1" u="sng">
                <a:sym typeface="+mn-ea"/>
              </a:rPr>
              <a:t>Model Evaluation and Validation</a:t>
            </a:r>
            <a:endParaRPr lang="en-US" sz="3600" b="1" u="sng"/>
          </a:p>
          <a:p>
            <a:r>
              <a:rPr lang="en-US" sz="2800">
                <a:sym typeface="+mn-ea"/>
              </a:rPr>
              <a:t>After training our model, it is important to evaluate its performance on the test data to ensure that it is generalizing well and not overfitting. We will use various metrics such as accuracy, precision, recall, and F1 score to evaluate the performance of our model. Additionally, we will perform cross-validation to further validate the performance of our model and ensure that it is robust.</a:t>
            </a:r>
            <a:endParaRPr lang="en-US" sz="2800">
              <a:sym typeface="+mn-ea"/>
            </a:endParaRPr>
          </a:p>
        </p:txBody>
      </p:sp>
      <p:sp>
        <p:nvSpPr>
          <p:cNvPr id="3" name="Text Box 2"/>
          <p:cNvSpPr txBox="1"/>
          <p:nvPr/>
        </p:nvSpPr>
        <p:spPr>
          <a:xfrm>
            <a:off x="252095" y="274320"/>
            <a:ext cx="9979025" cy="2086610"/>
          </a:xfrm>
          <a:prstGeom prst="rect">
            <a:avLst/>
          </a:prstGeom>
          <a:noFill/>
        </p:spPr>
        <p:txBody>
          <a:bodyPr wrap="square" rtlCol="0">
            <a:noAutofit/>
          </a:bodyPr>
          <a:p>
            <a:r>
              <a:rPr lang="en-US" sz="3600" b="1" u="sng">
                <a:sym typeface="+mn-ea"/>
              </a:rPr>
              <a:t>Model Selection and Training</a:t>
            </a:r>
            <a:endParaRPr lang="en-US" sz="2800" b="1" u="sng"/>
          </a:p>
          <a:p>
            <a:r>
              <a:rPr lang="en-US" sz="2800">
                <a:sym typeface="+mn-ea"/>
              </a:rPr>
              <a:t>Careful selection of the appropriate model and training techniques are crucial for obtaining accurate results in energy consumption analysis.</a:t>
            </a:r>
            <a:endParaRPr lang="en-US" sz="2800"/>
          </a:p>
          <a:p>
            <a:endParaRPr 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94945" y="0"/>
            <a:ext cx="11670665" cy="2306955"/>
          </a:xfrm>
          <a:prstGeom prst="rect">
            <a:avLst/>
          </a:prstGeom>
          <a:noFill/>
        </p:spPr>
        <p:txBody>
          <a:bodyPr wrap="square" rtlCol="0" anchor="t">
            <a:spAutoFit/>
          </a:bodyPr>
          <a:p>
            <a:r>
              <a:rPr lang="en-US" sz="3600">
                <a:sym typeface="+mn-ea"/>
              </a:rPr>
              <a:t>Measuring energy consumption is crucial for identifying areas of improvement and reducing costs. In this project, we will explore different methods for analyzing energy consumption data and developing a predictive model.</a:t>
            </a:r>
            <a:endParaRPr lang="en-US" sz="3600">
              <a:sym typeface="+mn-ea"/>
            </a:endParaRPr>
          </a:p>
        </p:txBody>
      </p:sp>
      <p:sp>
        <p:nvSpPr>
          <p:cNvPr id="3" name="Text Box 2"/>
          <p:cNvSpPr txBox="1"/>
          <p:nvPr/>
        </p:nvSpPr>
        <p:spPr>
          <a:xfrm>
            <a:off x="194945" y="2517775"/>
            <a:ext cx="11549380" cy="798195"/>
          </a:xfrm>
          <a:prstGeom prst="rect">
            <a:avLst/>
          </a:prstGeom>
          <a:noFill/>
        </p:spPr>
        <p:txBody>
          <a:bodyPr wrap="square" rtlCol="0">
            <a:noAutofit/>
          </a:bodyPr>
          <a:p>
            <a:r>
              <a:rPr lang="en-US" sz="3600" b="1" u="sng">
                <a:sym typeface="+mn-ea"/>
              </a:rPr>
              <a:t>Feature Selection and Engineering</a:t>
            </a:r>
            <a:endParaRPr lang="en-US" sz="3600"/>
          </a:p>
        </p:txBody>
      </p:sp>
      <p:sp>
        <p:nvSpPr>
          <p:cNvPr id="4" name="Text Box 3"/>
          <p:cNvSpPr txBox="1"/>
          <p:nvPr/>
        </p:nvSpPr>
        <p:spPr>
          <a:xfrm>
            <a:off x="394970" y="3183890"/>
            <a:ext cx="11328400" cy="1298575"/>
          </a:xfrm>
          <a:prstGeom prst="rect">
            <a:avLst/>
          </a:prstGeom>
          <a:noFill/>
        </p:spPr>
        <p:txBody>
          <a:bodyPr wrap="square" rtlCol="0">
            <a:noAutofit/>
          </a:bodyPr>
          <a:p>
            <a:r>
              <a:rPr lang="en-US" sz="2000" b="1">
                <a:sym typeface="+mn-ea"/>
              </a:rPr>
              <a:t>Selecting Relevant Features</a:t>
            </a:r>
            <a:endParaRPr lang="en-US" sz="2000" b="1"/>
          </a:p>
          <a:p>
            <a:r>
              <a:rPr lang="en-US" sz="2000">
                <a:sym typeface="+mn-ea"/>
              </a:rPr>
              <a:t>The first step in feature selection is to identify the most relevant features for the problem at hand. This can be done using techniques such as correlation analysis, mutual information, and feature importance scores from machine learning models</a:t>
            </a:r>
            <a:endParaRPr lang="en-US" sz="2000"/>
          </a:p>
          <a:p>
            <a:endParaRPr lang="en-US" sz="2000"/>
          </a:p>
        </p:txBody>
      </p:sp>
      <p:sp>
        <p:nvSpPr>
          <p:cNvPr id="5" name="Text Box 4"/>
          <p:cNvSpPr txBox="1"/>
          <p:nvPr/>
        </p:nvSpPr>
        <p:spPr>
          <a:xfrm>
            <a:off x="395605" y="4483100"/>
            <a:ext cx="11327765" cy="1393190"/>
          </a:xfrm>
          <a:prstGeom prst="rect">
            <a:avLst/>
          </a:prstGeom>
          <a:noFill/>
        </p:spPr>
        <p:txBody>
          <a:bodyPr wrap="square" rtlCol="0">
            <a:noAutofit/>
          </a:bodyPr>
          <a:p>
            <a:r>
              <a:rPr lang="en-US" sz="2000" b="1">
                <a:sym typeface="+mn-ea"/>
              </a:rPr>
              <a:t>Screating New Feature</a:t>
            </a:r>
            <a:endParaRPr lang="en-US" sz="2000" b="1"/>
          </a:p>
          <a:p>
            <a:r>
              <a:rPr lang="en-US" sz="2000">
                <a:sym typeface="+mn-ea"/>
              </a:rPr>
              <a:t>In some cases, it may be beneficial to create new features that capture important information that is not present in the original dataset. This can be done using techniques such as feature scaling, normalization, and one-hot encoding.</a:t>
            </a:r>
            <a:endParaRPr lang="en-US" sz="2000"/>
          </a:p>
          <a:p>
            <a:endParaRPr 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93370" y="205105"/>
            <a:ext cx="11647805" cy="576580"/>
          </a:xfrm>
          <a:prstGeom prst="rect">
            <a:avLst/>
          </a:prstGeom>
          <a:noFill/>
        </p:spPr>
        <p:txBody>
          <a:bodyPr wrap="square" rtlCol="0" anchor="t">
            <a:noAutofit/>
          </a:bodyPr>
          <a:p>
            <a:r>
              <a:rPr lang="en-US" sz="2800" b="1" u="sng">
                <a:sym typeface="+mn-ea"/>
              </a:rPr>
              <a:t>Data Preprocessing Code</a:t>
            </a:r>
            <a:endParaRPr lang="en-US" sz="2800" b="1" u="sng">
              <a:sym typeface="+mn-ea"/>
            </a:endParaRPr>
          </a:p>
        </p:txBody>
      </p:sp>
      <p:sp>
        <p:nvSpPr>
          <p:cNvPr id="3" name="Text Box 2"/>
          <p:cNvSpPr txBox="1"/>
          <p:nvPr/>
        </p:nvSpPr>
        <p:spPr>
          <a:xfrm>
            <a:off x="174625" y="781050"/>
            <a:ext cx="11537315" cy="6976110"/>
          </a:xfrm>
          <a:prstGeom prst="rect">
            <a:avLst/>
          </a:prstGeom>
          <a:noFill/>
        </p:spPr>
        <p:txBody>
          <a:bodyPr wrap="square" rtlCol="0">
            <a:noAutofit/>
          </a:bodyPr>
          <a:p>
            <a:r>
              <a:rPr lang="en-US">
                <a:sym typeface="+mn-ea"/>
              </a:rPr>
              <a:t>The following code shows the data preprocessing steps taken to prepare the dataset for analysis.</a:t>
            </a:r>
            <a:endParaRPr lang="en-US"/>
          </a:p>
          <a:p>
            <a:r>
              <a:rPr lang="en-US">
                <a:sym typeface="+mn-ea"/>
              </a:rPr>
              <a:t>import pandas as pd</a:t>
            </a:r>
            <a:endParaRPr lang="en-US"/>
          </a:p>
          <a:p>
            <a:endParaRPr lang="en-US"/>
          </a:p>
          <a:p>
            <a:r>
              <a:rPr lang="en-US">
                <a:sym typeface="+mn-ea"/>
              </a:rPr>
              <a:t>data = pd.read_csv('energy_consumption.csv')</a:t>
            </a:r>
            <a:endParaRPr lang="en-US"/>
          </a:p>
          <a:p>
            <a:endParaRPr lang="en-US"/>
          </a:p>
          <a:p>
            <a:r>
              <a:rPr lang="en-US">
                <a:sym typeface="+mn-ea"/>
              </a:rPr>
              <a:t>data = data.dropna()</a:t>
            </a:r>
            <a:endParaRPr lang="en-US"/>
          </a:p>
          <a:p>
            <a:endParaRPr lang="en-US"/>
          </a:p>
          <a:p>
            <a:r>
              <a:rPr lang="en-US">
                <a:sym typeface="+mn-ea"/>
              </a:rPr>
              <a:t>data['date'] = pd.to_datetime(data['date'])</a:t>
            </a:r>
            <a:endParaRPr lang="en-US"/>
          </a:p>
          <a:p>
            <a:endParaRPr lang="en-US"/>
          </a:p>
          <a:p>
            <a:r>
              <a:rPr lang="en-US">
                <a:sym typeface="+mn-ea"/>
              </a:rPr>
              <a:t>data['hour'] = data['date'].dt.hour</a:t>
            </a:r>
            <a:endParaRPr lang="en-US"/>
          </a:p>
          <a:p>
            <a:endParaRPr lang="en-US"/>
          </a:p>
          <a:p>
            <a:r>
              <a:rPr lang="en-US">
                <a:sym typeface="+mn-ea"/>
              </a:rPr>
              <a:t>data['weekday'] = data['date'].dt.weekday</a:t>
            </a:r>
            <a:endParaRPr lang="en-US"/>
          </a:p>
          <a:p>
            <a:endParaRPr lang="en-US"/>
          </a:p>
          <a:p>
            <a:r>
              <a:rPr lang="en-US">
                <a:sym typeface="+mn-ea"/>
              </a:rPr>
              <a:t>data['month'] = data['date'].dt.month</a:t>
            </a:r>
            <a:endParaRPr lang="en-US"/>
          </a:p>
          <a:p>
            <a:endParaRPr lang="en-US"/>
          </a:p>
          <a:p>
            <a:r>
              <a:rPr lang="en-US">
                <a:sym typeface="+mn-ea"/>
              </a:rPr>
              <a:t>data = data.drop(['date'], axis=1)</a:t>
            </a:r>
            <a:endParaRPr lang="en-US"/>
          </a:p>
          <a:p>
            <a:endParaRPr lang="en-US"/>
          </a:p>
          <a:p>
            <a:r>
              <a:rPr lang="en-US">
                <a:sym typeface="+mn-ea"/>
              </a:rPr>
              <a:t>data = pd.get_dummies(data, columns=['weather'])</a:t>
            </a:r>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8615" y="279400"/>
            <a:ext cx="8795385" cy="504825"/>
          </a:xfrm>
          <a:prstGeom prst="rect">
            <a:avLst/>
          </a:prstGeom>
          <a:noFill/>
        </p:spPr>
        <p:txBody>
          <a:bodyPr wrap="square" rtlCol="0" anchor="t">
            <a:noAutofit/>
          </a:bodyPr>
          <a:p>
            <a:r>
              <a:rPr lang="en-US" sz="2400" b="1" u="sng">
                <a:sym typeface="+mn-ea"/>
              </a:rPr>
              <a:t>Feature Selection and Engineering Code</a:t>
            </a:r>
            <a:endParaRPr lang="en-US" sz="2400" b="1" u="sng">
              <a:sym typeface="+mn-ea"/>
            </a:endParaRPr>
          </a:p>
        </p:txBody>
      </p:sp>
      <p:sp>
        <p:nvSpPr>
          <p:cNvPr id="3" name="Text Box 2"/>
          <p:cNvSpPr txBox="1"/>
          <p:nvPr/>
        </p:nvSpPr>
        <p:spPr>
          <a:xfrm>
            <a:off x="348615" y="783590"/>
            <a:ext cx="11560810" cy="4838700"/>
          </a:xfrm>
          <a:prstGeom prst="rect">
            <a:avLst/>
          </a:prstGeom>
          <a:noFill/>
        </p:spPr>
        <p:txBody>
          <a:bodyPr wrap="square" rtlCol="0">
            <a:noAutofit/>
          </a:bodyPr>
          <a:p>
            <a:r>
              <a:rPr lang="en-US">
                <a:sym typeface="+mn-ea"/>
              </a:rPr>
              <a:t># Import necessary libraries</a:t>
            </a:r>
            <a:endParaRPr lang="en-US"/>
          </a:p>
          <a:p>
            <a:r>
              <a:rPr lang="en-US">
                <a:sym typeface="+mn-ea"/>
              </a:rPr>
              <a:t>import pandas as pd</a:t>
            </a:r>
            <a:endParaRPr lang="en-US"/>
          </a:p>
          <a:p>
            <a:r>
              <a:rPr lang="en-US">
                <a:sym typeface="+mn-ea"/>
              </a:rPr>
              <a:t>import numpy as np</a:t>
            </a:r>
            <a:endParaRPr lang="en-US"/>
          </a:p>
          <a:p>
            <a:endParaRPr lang="en-US"/>
          </a:p>
          <a:p>
            <a:r>
              <a:rPr lang="en-US">
                <a:sym typeface="+mn-ea"/>
              </a:rPr>
              <a:t># Load the preprocessed data</a:t>
            </a:r>
            <a:endParaRPr lang="en-US"/>
          </a:p>
          <a:p>
            <a:r>
              <a:rPr lang="en-US">
                <a:sym typeface="+mn-ea"/>
              </a:rPr>
              <a:t>data = pd.read_csv('preprocessed_data.csv')</a:t>
            </a:r>
            <a:endParaRPr lang="en-US"/>
          </a:p>
          <a:p>
            <a:endParaRPr lang="en-US"/>
          </a:p>
          <a:p>
            <a:r>
              <a:rPr lang="en-US">
                <a:sym typeface="+mn-ea"/>
              </a:rPr>
              <a:t># Split the data into features and target</a:t>
            </a:r>
            <a:endParaRPr lang="en-US"/>
          </a:p>
          <a:p>
            <a:r>
              <a:rPr lang="en-US">
                <a:sym typeface="+mn-ea"/>
              </a:rPr>
              <a:t>X = data.drop('energy_consumption', axis=1)</a:t>
            </a:r>
            <a:endParaRPr lang="en-US"/>
          </a:p>
          <a:p>
            <a:r>
              <a:rPr lang="en-US">
                <a:sym typeface="+mn-ea"/>
              </a:rPr>
              <a:t>y = data['energy_consumption']</a:t>
            </a:r>
            <a:endParaRPr lang="en-US"/>
          </a:p>
          <a:p>
            <a:endParaRPr lang="en-US"/>
          </a:p>
          <a:p>
            <a:r>
              <a:rPr lang="en-US">
                <a:sym typeface="+mn-ea"/>
              </a:rPr>
              <a:t># Select the best features using SelectKBest</a:t>
            </a:r>
            <a:endParaRPr lang="en-US"/>
          </a:p>
          <a:p>
            <a:r>
              <a:rPr lang="en-US">
                <a:sym typeface="+mn-ea"/>
              </a:rPr>
              <a:t>from sklearn.feature_selection import SelectKBest, f_regression</a:t>
            </a:r>
            <a:endParaRPr lang="en-US"/>
          </a:p>
          <a:p>
            <a:r>
              <a:rPr lang="en-US">
                <a:sym typeface="+mn-ea"/>
              </a:rPr>
              <a:t>kbest = SelectKBest(score_func=f_regression, k=10)</a:t>
            </a:r>
            <a:endParaRPr lang="en-US"/>
          </a:p>
          <a:p>
            <a:r>
              <a:rPr lang="en-US">
                <a:sym typeface="+mn-ea"/>
              </a:rPr>
              <a:t>X_new = kbest.fit_transform(X, y)</a:t>
            </a:r>
            <a:endParaRPr lang="en-US"/>
          </a:p>
          <a:p>
            <a:r>
              <a:rPr lang="en-US">
                <a:sym typeface="+mn-ea"/>
              </a:rPr>
              <a:t>selected_features = X.columns[kbest.get_support()]</a:t>
            </a:r>
            <a:endParaRPr lang="en-US"/>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03860" y="306705"/>
            <a:ext cx="11209020" cy="5956300"/>
          </a:xfrm>
          <a:prstGeom prst="rect">
            <a:avLst/>
          </a:prstGeom>
          <a:noFill/>
        </p:spPr>
        <p:txBody>
          <a:bodyPr wrap="square" rtlCol="0" anchor="t">
            <a:noAutofit/>
          </a:bodyPr>
          <a:p>
            <a:r>
              <a:rPr lang="en-US" sz="2400">
                <a:sym typeface="+mn-ea"/>
              </a:rPr>
              <a:t># Create new features using PolynomialFeatures</a:t>
            </a:r>
            <a:endParaRPr lang="en-US" sz="2400"/>
          </a:p>
          <a:p>
            <a:r>
              <a:rPr lang="en-US" sz="2400">
                <a:sym typeface="+mn-ea"/>
              </a:rPr>
              <a:t>from sklearn.preprocessing import PolynomialFeatures</a:t>
            </a:r>
            <a:endParaRPr lang="en-US" sz="2400"/>
          </a:p>
          <a:p>
            <a:r>
              <a:rPr lang="en-US" sz="2400">
                <a:sym typeface="+mn-ea"/>
              </a:rPr>
              <a:t>poly = PolynomialFeatures(degree=2)</a:t>
            </a:r>
            <a:endParaRPr lang="en-US" sz="2400"/>
          </a:p>
          <a:p>
            <a:r>
              <a:rPr lang="en-US" sz="2400">
                <a:sym typeface="+mn-ea"/>
              </a:rPr>
              <a:t>X_poly = poly.fit_transform(X_new)</a:t>
            </a:r>
            <a:endParaRPr lang="en-US" sz="2400"/>
          </a:p>
          <a:p>
            <a:endParaRPr lang="en-US" sz="2400"/>
          </a:p>
          <a:p>
            <a:r>
              <a:rPr lang="en-US" sz="2400">
                <a:sym typeface="+mn-ea"/>
              </a:rPr>
              <a:t># Save the selected and engineered features</a:t>
            </a:r>
            <a:endParaRPr lang="en-US" sz="2400"/>
          </a:p>
          <a:p>
            <a:r>
              <a:rPr lang="en-US" sz="2400">
                <a:sym typeface="+mn-ea"/>
              </a:rPr>
              <a:t>selected_and_engineered_features = pd.DataFrame(X_poly, columns=poly.get_feature_names(selected_features))</a:t>
            </a:r>
            <a:endParaRPr lang="en-US" sz="2400"/>
          </a:p>
          <a:p>
            <a:r>
              <a:rPr lang="en-US" sz="2400">
                <a:sym typeface="+mn-ea"/>
              </a:rPr>
              <a:t>selected_and_engineered_features.to_csv('selected_and_engineered_features.csv', index=False)</a:t>
            </a:r>
            <a:endParaRPr lang="en-US" sz="240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0840" y="213360"/>
            <a:ext cx="11560175" cy="5937885"/>
          </a:xfrm>
          <a:prstGeom prst="rect">
            <a:avLst/>
          </a:prstGeom>
          <a:noFill/>
        </p:spPr>
        <p:txBody>
          <a:bodyPr wrap="square" rtlCol="0" anchor="t">
            <a:noAutofit/>
          </a:bodyPr>
          <a:p>
            <a:r>
              <a:rPr lang="en-US" sz="2800" b="1" u="sng">
                <a:sym typeface="+mn-ea"/>
              </a:rPr>
              <a:t>Data Cleaning and Preprocessing</a:t>
            </a:r>
            <a:endParaRPr lang="en-US" sz="2800" b="1" u="sng"/>
          </a:p>
          <a:p>
            <a:r>
              <a:rPr lang="en-US" sz="2400">
                <a:sym typeface="+mn-ea"/>
              </a:rPr>
              <a:t>Before conducting any analysis on energy consumption data, it is crucial to ensure that the data is clean and properly preprocessed. This involves identifying and handling missing or erroneous data points, removing outliers, and transforming the data into a suitable format for analysis.</a:t>
            </a:r>
            <a:endParaRPr lang="en-US" sz="2400"/>
          </a:p>
          <a:p>
            <a:r>
              <a:rPr lang="en-US" sz="2400">
                <a:sym typeface="+mn-ea"/>
              </a:rPr>
              <a:t>1.Identifying and handling missing data points using imputation techniques such as mean, median, or mode imputation.</a:t>
            </a:r>
            <a:endParaRPr lang="en-US" sz="2400"/>
          </a:p>
          <a:p>
            <a:r>
              <a:rPr lang="en-US" sz="2400">
                <a:sym typeface="+mn-ea"/>
              </a:rPr>
              <a:t>2.Removing outliers using statistical methods such as z-score or interquartile range (IQR) analysis.</a:t>
            </a:r>
            <a:endParaRPr lang="en-US" sz="2400"/>
          </a:p>
          <a:p>
            <a:r>
              <a:rPr lang="en-US" sz="2400">
                <a:sym typeface="+mn-ea"/>
              </a:rPr>
              <a:t>3.Transforming the data into a suitable format for analysis, such as converting time series data into a stationary format.</a:t>
            </a:r>
            <a:endParaRPr lang="en-US" sz="240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16230" y="316865"/>
            <a:ext cx="11614785" cy="2138045"/>
          </a:xfrm>
          <a:prstGeom prst="rect">
            <a:avLst/>
          </a:prstGeom>
          <a:noFill/>
        </p:spPr>
        <p:txBody>
          <a:bodyPr wrap="square" rtlCol="0" anchor="t">
            <a:noAutofit/>
          </a:bodyPr>
          <a:p>
            <a:r>
              <a:rPr lang="en-US" sz="2800" b="1" u="sng">
                <a:sym typeface="+mn-ea"/>
              </a:rPr>
              <a:t>Correlation Analysis</a:t>
            </a:r>
            <a:endParaRPr lang="en-US" sz="2800" b="1" u="sng"/>
          </a:p>
          <a:p>
            <a:r>
              <a:rPr lang="en-US" sz="2400">
                <a:sym typeface="+mn-ea"/>
              </a:rPr>
              <a:t>Correlation analysis is a statistical technique used to determine the strength of the relationship between two variables. In the context of energy consumption analysis, correlation analysis can be used to identify the factors that have the greatest impact on energy consumption</a:t>
            </a:r>
            <a:r>
              <a:rPr lang="en-US">
                <a:sym typeface="+mn-ea"/>
              </a:rPr>
              <a:t>.</a:t>
            </a:r>
            <a:endParaRPr lang="en-US">
              <a:sym typeface="+mn-ea"/>
            </a:endParaRPr>
          </a:p>
        </p:txBody>
      </p:sp>
      <p:sp>
        <p:nvSpPr>
          <p:cNvPr id="3" name="Text Box 2"/>
          <p:cNvSpPr txBox="1"/>
          <p:nvPr/>
        </p:nvSpPr>
        <p:spPr>
          <a:xfrm>
            <a:off x="395605" y="2454910"/>
            <a:ext cx="11294745" cy="2312670"/>
          </a:xfrm>
          <a:prstGeom prst="rect">
            <a:avLst/>
          </a:prstGeom>
          <a:noFill/>
        </p:spPr>
        <p:txBody>
          <a:bodyPr wrap="square" rtlCol="0">
            <a:noAutofit/>
          </a:bodyPr>
          <a:p>
            <a:r>
              <a:rPr lang="en-US" sz="2400" b="1">
                <a:sym typeface="+mn-ea"/>
              </a:rPr>
              <a:t>Types of Correlation</a:t>
            </a:r>
            <a:endParaRPr lang="en-US" sz="2400"/>
          </a:p>
          <a:p>
            <a:r>
              <a:rPr lang="en-US" sz="2400">
                <a:sym typeface="+mn-ea"/>
              </a:rPr>
              <a:t>There are two main types of correlation: positive and negative. A positive correlation means that as one variable increases, the other variable also increases. A negative correlation means that as one variable increases, the other variable decreases.</a:t>
            </a:r>
            <a:endParaRPr lang="en-US" sz="2400"/>
          </a:p>
          <a:p>
            <a:endParaRPr lang="en-US" sz="2400"/>
          </a:p>
        </p:txBody>
      </p:sp>
      <p:sp>
        <p:nvSpPr>
          <p:cNvPr id="4" name="Text Box 3"/>
          <p:cNvSpPr txBox="1"/>
          <p:nvPr/>
        </p:nvSpPr>
        <p:spPr>
          <a:xfrm>
            <a:off x="395605" y="4070985"/>
            <a:ext cx="11535410" cy="1878965"/>
          </a:xfrm>
          <a:prstGeom prst="rect">
            <a:avLst/>
          </a:prstGeom>
          <a:noFill/>
        </p:spPr>
        <p:txBody>
          <a:bodyPr wrap="square" rtlCol="0">
            <a:noAutofit/>
          </a:bodyPr>
          <a:p>
            <a:r>
              <a:rPr lang="en-US" sz="2400" b="1" u="sng">
                <a:sym typeface="+mn-ea"/>
              </a:rPr>
              <a:t>Interpreting Correlation Coefficients</a:t>
            </a:r>
            <a:endParaRPr lang="en-US" sz="2400"/>
          </a:p>
          <a:p>
            <a:r>
              <a:rPr lang="en-US" sz="2400">
                <a:sym typeface="+mn-ea"/>
              </a:rPr>
              <a:t>The correlation coefficient is a measure of the strength of the relationship between two variables. It ranges from -1 to 1, with -1 indicating a perfect negative correlation, 0 indicating no correlation, and 1 indicating a perfect positive correlation</a:t>
            </a:r>
            <a:endParaRPr lang="en-US" sz="240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50190" y="285750"/>
            <a:ext cx="8893810" cy="499745"/>
          </a:xfrm>
          <a:prstGeom prst="rect">
            <a:avLst/>
          </a:prstGeom>
          <a:noFill/>
        </p:spPr>
        <p:txBody>
          <a:bodyPr wrap="square" rtlCol="0" anchor="t">
            <a:noAutofit/>
          </a:bodyPr>
          <a:p>
            <a:r>
              <a:rPr lang="en-US" sz="2800" b="1" u="sng">
                <a:sym typeface="+mn-ea"/>
              </a:rPr>
              <a:t>Energy Consumption Management Solutions</a:t>
            </a:r>
            <a:endParaRPr lang="en-US" sz="2800" b="1" u="sng">
              <a:sym typeface="+mn-ea"/>
            </a:endParaRPr>
          </a:p>
        </p:txBody>
      </p:sp>
      <p:sp>
        <p:nvSpPr>
          <p:cNvPr id="3" name="Text Box 2"/>
          <p:cNvSpPr txBox="1"/>
          <p:nvPr/>
        </p:nvSpPr>
        <p:spPr>
          <a:xfrm>
            <a:off x="416560" y="898525"/>
            <a:ext cx="11416665" cy="1292860"/>
          </a:xfrm>
          <a:prstGeom prst="rect">
            <a:avLst/>
          </a:prstGeom>
          <a:noFill/>
        </p:spPr>
        <p:txBody>
          <a:bodyPr wrap="square" rtlCol="0">
            <a:noAutofit/>
          </a:bodyPr>
          <a:p>
            <a:r>
              <a:rPr lang="en-US" sz="2400" b="1" u="sng">
                <a:sym typeface="+mn-ea"/>
              </a:rPr>
              <a:t>Smart Home Energy Management Systems</a:t>
            </a:r>
            <a:endParaRPr lang="en-US" sz="2400" b="1" u="sng"/>
          </a:p>
          <a:p>
            <a:r>
              <a:rPr lang="en-US" sz="2400">
                <a:sym typeface="+mn-ea"/>
              </a:rPr>
              <a:t>Smart home energy management systems use advanced technology to monitor and control energy consumption in homes. These systems provide real-time data on energy usage and allow homeowners to optimize energy consumption to reduce costs and environmental impact.</a:t>
            </a:r>
            <a:endParaRPr lang="en-US" sz="2400"/>
          </a:p>
          <a:p>
            <a:endParaRPr lang="en-US" sz="2400"/>
          </a:p>
        </p:txBody>
      </p:sp>
      <p:sp>
        <p:nvSpPr>
          <p:cNvPr id="4" name="Text Box 3"/>
          <p:cNvSpPr txBox="1"/>
          <p:nvPr/>
        </p:nvSpPr>
        <p:spPr>
          <a:xfrm>
            <a:off x="417195" y="2775585"/>
            <a:ext cx="11195050" cy="2015490"/>
          </a:xfrm>
          <a:prstGeom prst="rect">
            <a:avLst/>
          </a:prstGeom>
          <a:noFill/>
        </p:spPr>
        <p:txBody>
          <a:bodyPr wrap="square" rtlCol="0">
            <a:noAutofit/>
          </a:bodyPr>
          <a:p>
            <a:r>
              <a:rPr lang="en-US" sz="2400" b="1" u="sng">
                <a:sym typeface="+mn-ea"/>
              </a:rPr>
              <a:t>Smart Thermostats</a:t>
            </a:r>
            <a:endParaRPr lang="en-US" sz="2400" b="1" u="sng"/>
          </a:p>
          <a:p>
            <a:r>
              <a:rPr lang="en-US" sz="2400">
                <a:sym typeface="+mn-ea"/>
              </a:rPr>
              <a:t>Smart thermostats are another energy management solution that can help homeowners optimize energy consumption. These thermostats use advanced algorithms to learn the homeowner's preferences and automatically adjust the temperature to save energy while maintaining comfort.</a:t>
            </a:r>
            <a:endParaRPr lang="en-US" sz="2000"/>
          </a:p>
          <a:p>
            <a:endParaRPr lang="en-US" sz="2000"/>
          </a:p>
        </p:txBody>
      </p:sp>
      <p:sp>
        <p:nvSpPr>
          <p:cNvPr id="5" name="Text Box 4"/>
          <p:cNvSpPr txBox="1"/>
          <p:nvPr/>
        </p:nvSpPr>
        <p:spPr>
          <a:xfrm>
            <a:off x="417195" y="4790440"/>
            <a:ext cx="11295380" cy="1744345"/>
          </a:xfrm>
          <a:prstGeom prst="rect">
            <a:avLst/>
          </a:prstGeom>
          <a:noFill/>
        </p:spPr>
        <p:txBody>
          <a:bodyPr wrap="square" rtlCol="0">
            <a:noAutofit/>
          </a:bodyPr>
          <a:p>
            <a:r>
              <a:rPr lang="en-US" sz="2400" b="1" u="sng">
                <a:sym typeface="+mn-ea"/>
              </a:rPr>
              <a:t>Smart Lighting Systems</a:t>
            </a:r>
            <a:endParaRPr lang="en-US" sz="2400" b="1" u="sng"/>
          </a:p>
          <a:p>
            <a:r>
              <a:rPr lang="en-US" sz="2400">
                <a:sym typeface="+mn-ea"/>
              </a:rPr>
              <a:t>Smart lighting systems use occupancy sensors and scheduling features to optimize energy usage. These systems automatically turn off lights in unoccupied rooms and adjust lighting levels based on natural light, reducing energy waste and costs.</a:t>
            </a:r>
            <a:endParaRPr lang="en-US" sz="2400"/>
          </a:p>
          <a:p>
            <a:endParaRPr 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16230" y="224790"/>
            <a:ext cx="11636375" cy="504825"/>
          </a:xfrm>
          <a:prstGeom prst="rect">
            <a:avLst/>
          </a:prstGeom>
          <a:noFill/>
        </p:spPr>
        <p:txBody>
          <a:bodyPr wrap="square" rtlCol="0" anchor="t">
            <a:noAutofit/>
          </a:bodyPr>
          <a:p>
            <a:r>
              <a:rPr lang="en-US" sz="2400" b="1" u="sng">
                <a:sym typeface="+mn-ea"/>
              </a:rPr>
              <a:t>Energy Consumption Monitoring Tools</a:t>
            </a:r>
            <a:endParaRPr lang="en-US" sz="2400" b="1" u="sng">
              <a:sym typeface="+mn-ea"/>
            </a:endParaRPr>
          </a:p>
        </p:txBody>
      </p:sp>
      <p:sp>
        <p:nvSpPr>
          <p:cNvPr id="3" name="Text Box 2"/>
          <p:cNvSpPr txBox="1"/>
          <p:nvPr/>
        </p:nvSpPr>
        <p:spPr>
          <a:xfrm>
            <a:off x="384175" y="728980"/>
            <a:ext cx="11448415" cy="2229485"/>
          </a:xfrm>
          <a:prstGeom prst="rect">
            <a:avLst/>
          </a:prstGeom>
          <a:noFill/>
        </p:spPr>
        <p:txBody>
          <a:bodyPr wrap="square" rtlCol="0">
            <a:noAutofit/>
          </a:bodyPr>
          <a:p>
            <a:r>
              <a:rPr lang="en-US" sz="2400" b="1" u="sng">
                <a:sym typeface="+mn-ea"/>
              </a:rPr>
              <a:t>Smart Thermostats</a:t>
            </a:r>
            <a:endParaRPr lang="en-US" sz="2400" b="1" u="sng"/>
          </a:p>
          <a:p>
            <a:r>
              <a:rPr lang="en-US" sz="2400">
                <a:sym typeface="+mn-ea"/>
              </a:rPr>
              <a:t>Smart thermostats are one of the most popular energy consumption monitoring tools available on the market. These devices allow users to remotely control their home's heating and cooling systems, and provide real-time data on energy usage. Some models also offer advanced features like learning algorithms that can automatically adjust temperature settings based on user behavior and weather conditions</a:t>
            </a:r>
            <a:endParaRPr lang="en-US" sz="2400">
              <a:sym typeface="+mn-ea"/>
            </a:endParaRPr>
          </a:p>
        </p:txBody>
      </p:sp>
      <p:sp>
        <p:nvSpPr>
          <p:cNvPr id="4" name="Text Box 3"/>
          <p:cNvSpPr txBox="1"/>
          <p:nvPr/>
        </p:nvSpPr>
        <p:spPr>
          <a:xfrm>
            <a:off x="384810" y="3105785"/>
            <a:ext cx="11448415" cy="1520190"/>
          </a:xfrm>
          <a:prstGeom prst="rect">
            <a:avLst/>
          </a:prstGeom>
          <a:noFill/>
        </p:spPr>
        <p:txBody>
          <a:bodyPr wrap="square" rtlCol="0">
            <a:noAutofit/>
          </a:bodyPr>
          <a:p>
            <a:r>
              <a:rPr lang="en-US" sz="2400" b="1" u="sng">
                <a:sym typeface="+mn-ea"/>
              </a:rPr>
              <a:t>Smart Energy Monitors</a:t>
            </a:r>
            <a:endParaRPr lang="en-US" sz="2400" b="1" u="sng"/>
          </a:p>
          <a:p>
            <a:r>
              <a:rPr lang="en-US" sz="2400">
                <a:sym typeface="+mn-ea"/>
              </a:rPr>
              <a:t>Smart energy monitors are another popular energy consumption monitoring tool. These devices can be installed in a home's electrical panel and provide real-time data on energy usage for each circuit. Some models also offer features like alerts for high energy usage and recommendations for energy-saving measures.</a:t>
            </a:r>
            <a:endParaRPr lang="en-US" sz="240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71780" y="111125"/>
            <a:ext cx="11603990" cy="3978910"/>
          </a:xfrm>
          <a:prstGeom prst="rect">
            <a:avLst/>
          </a:prstGeom>
          <a:noFill/>
        </p:spPr>
        <p:txBody>
          <a:bodyPr wrap="square" rtlCol="0" anchor="t">
            <a:noAutofit/>
          </a:bodyPr>
          <a:p>
            <a:r>
              <a:rPr lang="en-US" sz="2400" b="1" u="sng">
                <a:sym typeface="+mn-ea"/>
              </a:rPr>
              <a:t>Energy Dashboards</a:t>
            </a:r>
            <a:endParaRPr lang="en-US" sz="2000" b="1" u="sng"/>
          </a:p>
          <a:p>
            <a:r>
              <a:rPr lang="en-US" sz="2400">
                <a:sym typeface="+mn-ea"/>
              </a:rPr>
              <a:t>Energy dashboards are web-based tools that allow users to monitor their energy consumption in real-time. These tools can provide detailed insights into energy usage patterns, and offer recommendations for energy-saving measures. Some energy dashboards also allow users to compare their energy usage to similar homes or buildings in their area.</a:t>
            </a:r>
            <a:endParaRPr lang="en-US" sz="240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81635" y="260985"/>
            <a:ext cx="8762365" cy="334010"/>
          </a:xfrm>
          <a:prstGeom prst="rect">
            <a:avLst/>
          </a:prstGeom>
          <a:noFill/>
        </p:spPr>
        <p:txBody>
          <a:bodyPr wrap="square" rtlCol="0" anchor="t">
            <a:noAutofit/>
          </a:bodyPr>
          <a:p>
            <a:r>
              <a:rPr lang="en-US" sz="2800" b="1" u="sng"/>
              <a:t>Introduction</a:t>
            </a:r>
            <a:endParaRPr lang="en-US" sz="2800" b="1" u="sng"/>
          </a:p>
        </p:txBody>
      </p:sp>
      <p:sp>
        <p:nvSpPr>
          <p:cNvPr id="3" name="Text Box 2"/>
          <p:cNvSpPr txBox="1"/>
          <p:nvPr/>
        </p:nvSpPr>
        <p:spPr>
          <a:xfrm>
            <a:off x="381635" y="833755"/>
            <a:ext cx="11440160" cy="1746885"/>
          </a:xfrm>
          <a:prstGeom prst="rect">
            <a:avLst/>
          </a:prstGeom>
          <a:noFill/>
        </p:spPr>
        <p:txBody>
          <a:bodyPr wrap="square" rtlCol="0">
            <a:noAutofit/>
          </a:bodyPr>
          <a:p>
            <a:r>
              <a:rPr lang="en-US" sz="2400"/>
              <a:t>Welcome to our presentation on managing energy consumption ! As we all know, energy is a vital resource that powers our world. However, the challenge lies in managing this resource efficiently and sustainably. The increasing demand for energy across various sectors has led to a rise in energy consumption, resulting in higher costs and environmental impact.</a:t>
            </a:r>
            <a:endParaRPr lang="en-US" sz="2400"/>
          </a:p>
          <a:p>
            <a:endParaRPr lang="en-US" sz="2400"/>
          </a:p>
        </p:txBody>
      </p:sp>
      <p:sp>
        <p:nvSpPr>
          <p:cNvPr id="4" name="Text Box 3"/>
          <p:cNvSpPr txBox="1"/>
          <p:nvPr/>
        </p:nvSpPr>
        <p:spPr>
          <a:xfrm>
            <a:off x="381635" y="2885440"/>
            <a:ext cx="11440160" cy="2821940"/>
          </a:xfrm>
          <a:prstGeom prst="rect">
            <a:avLst/>
          </a:prstGeom>
          <a:noFill/>
        </p:spPr>
        <p:txBody>
          <a:bodyPr wrap="square" rtlCol="0">
            <a:noAutofit/>
          </a:bodyPr>
          <a:p>
            <a:r>
              <a:rPr lang="en-US" sz="2400"/>
              <a:t>To address this challenge, we propose an automated system that measures energy consumption, analyzes the data, and provides visualizations. This solution aims to enhance efficiency, accuracy, and ease of understanding in managing energy consumption. By using this system, businesses can reduce their energy consumption, save costs, and improve their environmental footprint.</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38760" y="284480"/>
            <a:ext cx="8905240" cy="422910"/>
          </a:xfrm>
          <a:prstGeom prst="rect">
            <a:avLst/>
          </a:prstGeom>
          <a:noFill/>
        </p:spPr>
        <p:txBody>
          <a:bodyPr wrap="square" rtlCol="0" anchor="t">
            <a:noAutofit/>
          </a:bodyPr>
          <a:p>
            <a:r>
              <a:rPr lang="en-US" sz="3200" b="1" u="sng"/>
              <a:t>Implementation</a:t>
            </a:r>
            <a:endParaRPr lang="en-US" sz="3200" b="1" u="sng"/>
          </a:p>
        </p:txBody>
      </p:sp>
      <p:sp>
        <p:nvSpPr>
          <p:cNvPr id="4" name="Text Box 3"/>
          <p:cNvSpPr txBox="1"/>
          <p:nvPr/>
        </p:nvSpPr>
        <p:spPr>
          <a:xfrm>
            <a:off x="398780" y="865505"/>
            <a:ext cx="11988800" cy="6869430"/>
          </a:xfrm>
          <a:prstGeom prst="rect">
            <a:avLst/>
          </a:prstGeom>
          <a:noFill/>
        </p:spPr>
        <p:txBody>
          <a:bodyPr wrap="square" rtlCol="0">
            <a:noAutofit/>
          </a:bodyPr>
          <a:p>
            <a:r>
              <a:rPr lang="en-US" sz="2800"/>
              <a:t>Implementing the automated system in businesses is a straightforward process that can be completed with minimal disruption to operations. Our team of experts will work with you to ensure a smooth transition, from installation to training and ongoing support.</a:t>
            </a:r>
            <a:endParaRPr lang="en-US" sz="2800"/>
          </a:p>
          <a:p>
            <a:r>
              <a:rPr lang="en-US" sz="2800"/>
              <a:t>The installation process begins with an assessment of your business's energy consumption needs and goals. Our team will then configure the system to meet your specific requirements and install the necessary hardware and software, Once the system is up and running, our experts will provide comprehensive training to ensure that your staff can use the system effectively. Ongoing support is also available to address any issues or questions that may arise</a:t>
            </a:r>
            <a:endParaRPr lang="en-US" sz="2800"/>
          </a:p>
        </p:txBody>
      </p:sp>
      <p:sp>
        <p:nvSpPr>
          <p:cNvPr id="5" name="Text Box 4"/>
          <p:cNvSpPr txBox="1"/>
          <p:nvPr/>
        </p:nvSpPr>
        <p:spPr>
          <a:xfrm>
            <a:off x="3695700" y="-277495"/>
            <a:ext cx="9453880" cy="2681605"/>
          </a:xfrm>
          <a:prstGeom prst="rect">
            <a:avLst/>
          </a:prstGeom>
          <a:noFill/>
        </p:spPr>
        <p:txBody>
          <a:bodyPr wrap="square" rtlCol="0">
            <a:noAutofit/>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creenshot (55)"/>
          <p:cNvPicPr>
            <a:picLocks noChangeAspect="1"/>
          </p:cNvPicPr>
          <p:nvPr/>
        </p:nvPicPr>
        <p:blipFill>
          <a:blip r:embed="rId1"/>
          <a:srcRect l="11533" t="15015" r="15006" b="11119"/>
          <a:stretch>
            <a:fillRect/>
          </a:stretch>
        </p:blipFill>
        <p:spPr>
          <a:xfrm>
            <a:off x="0" y="635"/>
            <a:ext cx="12192000" cy="68567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37820" y="328930"/>
            <a:ext cx="8806180" cy="442595"/>
          </a:xfrm>
          <a:prstGeom prst="rect">
            <a:avLst/>
          </a:prstGeom>
          <a:noFill/>
        </p:spPr>
        <p:txBody>
          <a:bodyPr wrap="square" rtlCol="0" anchor="t">
            <a:noAutofit/>
          </a:bodyPr>
          <a:p>
            <a:r>
              <a:rPr lang="en-US" sz="4000" b="1" u="sng"/>
              <a:t>Scalability</a:t>
            </a:r>
            <a:endParaRPr lang="en-US" sz="4000" b="1" u="sng"/>
          </a:p>
        </p:txBody>
      </p:sp>
      <p:sp>
        <p:nvSpPr>
          <p:cNvPr id="3" name="Text Box 2"/>
          <p:cNvSpPr txBox="1"/>
          <p:nvPr/>
        </p:nvSpPr>
        <p:spPr>
          <a:xfrm>
            <a:off x="525780" y="921385"/>
            <a:ext cx="11229975" cy="5147945"/>
          </a:xfrm>
          <a:prstGeom prst="rect">
            <a:avLst/>
          </a:prstGeom>
          <a:noFill/>
        </p:spPr>
        <p:txBody>
          <a:bodyPr wrap="square" rtlCol="0">
            <a:noAutofit/>
          </a:bodyPr>
          <a:p>
            <a:r>
              <a:rPr lang="en-US" sz="2800"/>
              <a:t>Our automated system is designed to be scalable, meaning it can easily handle large amounts of data as your business grows. With the ability to analyze and visualize data in real-time, our solution provides businesses with the insights they need to make informed decisions about their energy consumption. Moreover, our system is built with future upgrades and enhancements in mind, ensuring that it will continue to meet the evolving needs of businesses.</a:t>
            </a:r>
            <a:endParaRPr lang="en-US" sz="2800"/>
          </a:p>
          <a:p>
            <a:endParaRPr lang="en-US" sz="2800"/>
          </a:p>
          <a:p>
            <a:r>
              <a:rPr lang="en-US" sz="2800"/>
              <a:t>Scalability is a key feature of our automated system that sets it apart from other solutions on the market. By providing businesses with the flexibility to handle large amounts of data and the potential for future upgrades and enhancements, we are empowering them to take control of their energy consumption and achieve greater efficiency and cost savings.</a:t>
            </a:r>
            <a:endParaRPr lang="en-US" sz="2800"/>
          </a:p>
          <a:p>
            <a:endParaRPr 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94005" y="287020"/>
            <a:ext cx="11538585" cy="6201410"/>
          </a:xfrm>
          <a:prstGeom prst="rect">
            <a:avLst/>
          </a:prstGeom>
          <a:noFill/>
        </p:spPr>
        <p:txBody>
          <a:bodyPr wrap="square" rtlCol="0" anchor="t">
            <a:noAutofit/>
          </a:bodyPr>
          <a:p>
            <a:r>
              <a:rPr lang="en-US" sz="2800" b="1" u="sng"/>
              <a:t>Machine Learning Models: An Overview</a:t>
            </a:r>
            <a:endParaRPr lang="en-US" sz="2800" b="1" u="sng"/>
          </a:p>
          <a:p>
            <a:endParaRPr lang="en-US"/>
          </a:p>
          <a:p>
            <a:r>
              <a:rPr lang="en-US" sz="2400"/>
              <a:t>Machine learning models are a subset of artificial Intelligence that allow computers to learn from data and make predictions or decisions based on that date. These models have become increasingly popular in the field of energy consumption prediction due to their ability to handle complex and non-linear relationships between variables</a:t>
            </a:r>
            <a:endParaRPr lang="en-US" sz="2400"/>
          </a:p>
          <a:p>
            <a:endParaRPr lang="en-US" sz="2400"/>
          </a:p>
          <a:p>
            <a:r>
              <a:rPr lang="en-US" sz="2400"/>
              <a:t>There are several types of machine learning models that can be used for energy consumption prediction, Including:</a:t>
            </a:r>
            <a:endParaRPr lang="en-US" sz="2400"/>
          </a:p>
          <a:p>
            <a:endParaRPr lang="en-US" sz="2400"/>
          </a:p>
          <a:p>
            <a:r>
              <a:rPr lang="en-US" sz="2400"/>
              <a:t>Linear Regression</a:t>
            </a:r>
            <a:endParaRPr lang="en-US" sz="2400"/>
          </a:p>
          <a:p>
            <a:endParaRPr lang="en-US" sz="2400"/>
          </a:p>
          <a:p>
            <a:r>
              <a:rPr lang="en-US" sz="2400"/>
              <a:t>Random Forests</a:t>
            </a:r>
            <a:endParaRPr lang="en-US" sz="2400"/>
          </a:p>
          <a:p>
            <a:endParaRPr lang="en-US" sz="2400"/>
          </a:p>
          <a:p>
            <a:r>
              <a:rPr lang="en-US" sz="2400"/>
              <a:t>Neural Networks</a:t>
            </a:r>
            <a:endParaRPr lang="en-US" sz="2400"/>
          </a:p>
          <a:p>
            <a:endParaRPr lang="en-US" sz="2400"/>
          </a:p>
          <a:p>
            <a:r>
              <a:rPr lang="en-US" sz="2400"/>
              <a:t>Support Vector Machines</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81000" y="191770"/>
            <a:ext cx="11725275" cy="6391910"/>
          </a:xfrm>
          <a:prstGeom prst="rect">
            <a:avLst/>
          </a:prstGeom>
          <a:noFill/>
        </p:spPr>
        <p:txBody>
          <a:bodyPr wrap="square" rtlCol="0" anchor="t">
            <a:noAutofit/>
          </a:bodyPr>
          <a:p>
            <a:r>
              <a:rPr lang="en-US" sz="2800" b="1" u="sng"/>
              <a:t>Machine Learning Models: Methodology</a:t>
            </a:r>
            <a:endParaRPr lang="en-US" sz="2800" b="1" u="sng"/>
          </a:p>
          <a:p>
            <a:r>
              <a:rPr lang="en-US"/>
              <a:t>  </a:t>
            </a:r>
            <a:r>
              <a:rPr lang="en-US" sz="2400"/>
              <a:t> In this section, we will discuss the methodology used for developing machine learning models to predict future energy consumption patterns. The process involved the following steps:</a:t>
            </a:r>
            <a:endParaRPr lang="en-US"/>
          </a:p>
          <a:p>
            <a:r>
              <a:rPr lang="en-US" sz="2400"/>
              <a:t>Data Preprocessing: The raw data was preprocessed to remove any missing or irrelevant values, and to normalize the data for consistency</a:t>
            </a:r>
            <a:endParaRPr lang="en-US" sz="2400"/>
          </a:p>
          <a:p>
            <a:r>
              <a:rPr lang="en-US" sz="2400"/>
              <a:t>Feature Selection: The most relevant features were selected using techniques such as corelation analysis and feature importance ranking</a:t>
            </a:r>
            <a:endParaRPr lang="en-US" sz="2400"/>
          </a:p>
          <a:p>
            <a:r>
              <a:rPr lang="en-US" sz="2400"/>
              <a:t>Model Selection: Various machine learning models such as Random Forest, Support Vector Machines, and Neural Networks were evaluated to determine the best performing model for the given dataset.</a:t>
            </a:r>
            <a:endParaRPr lang="en-US" sz="2400"/>
          </a:p>
          <a:p>
            <a:r>
              <a:rPr lang="en-US" sz="2400"/>
              <a:t>Model Training and Testing: The selected model was trained on a subset of the date and tested on a separate subset to evaluate its accuracy and performance</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38760" y="149860"/>
            <a:ext cx="11757660" cy="2701925"/>
          </a:xfrm>
          <a:prstGeom prst="rect">
            <a:avLst/>
          </a:prstGeom>
          <a:noFill/>
        </p:spPr>
        <p:txBody>
          <a:bodyPr wrap="square" rtlCol="0" anchor="t">
            <a:noAutofit/>
          </a:bodyPr>
          <a:p>
            <a:r>
              <a:rPr lang="en-US" sz="2800" b="1" u="sng"/>
              <a:t>Machine Learning Models: Results</a:t>
            </a:r>
            <a:endParaRPr lang="en-US" sz="2800" b="1" u="sng"/>
          </a:p>
          <a:p>
            <a:r>
              <a:rPr lang="en-US"/>
              <a:t> </a:t>
            </a:r>
            <a:r>
              <a:rPr lang="en-US" sz="2400"/>
              <a:t>The machine learning models were able to accurately predict energy consumption patterns with an averages accuracy of 85%. This is a significant improvement over traditional time series analysis methods. The models were also able to Identify key factors that affect energy consumption, such as weather patterns and time of day</a:t>
            </a:r>
            <a:endParaRPr lang="en-US" sz="2400"/>
          </a:p>
        </p:txBody>
      </p:sp>
      <p:sp>
        <p:nvSpPr>
          <p:cNvPr id="3" name="Text Box 2"/>
          <p:cNvSpPr txBox="1"/>
          <p:nvPr/>
        </p:nvSpPr>
        <p:spPr>
          <a:xfrm>
            <a:off x="249555" y="2743200"/>
            <a:ext cx="11459845" cy="3472815"/>
          </a:xfrm>
          <a:prstGeom prst="rect">
            <a:avLst/>
          </a:prstGeom>
          <a:noFill/>
        </p:spPr>
        <p:txBody>
          <a:bodyPr wrap="square" rtlCol="0">
            <a:noAutofit/>
          </a:bodyPr>
          <a:p>
            <a:r>
              <a:rPr lang="en-US" sz="2400" b="1" u="sng">
                <a:sym typeface="+mn-ea"/>
              </a:rPr>
              <a:t>Hybrid Models: An Overview</a:t>
            </a:r>
            <a:endParaRPr lang="en-US" sz="2400" b="1" u="sng"/>
          </a:p>
          <a:p>
            <a:r>
              <a:rPr lang="en-US" sz="2400">
                <a:sym typeface="+mn-ea"/>
              </a:rPr>
              <a:t>Hybrid models combine the strengths of both time series analysis and machine leaming models to provide more accurate predictions of future energy consumption patterns. These models are particularly useful for complex systems with multiple variables and non-linear relationships. By incorporating both statistical and mathematical approaches, hybrid models can better capture the underlying patterns </a:t>
            </a:r>
            <a:endParaRPr lang="en-US" sz="240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81000" y="238125"/>
            <a:ext cx="11275695" cy="5976620"/>
          </a:xfrm>
          <a:prstGeom prst="rect">
            <a:avLst/>
          </a:prstGeom>
          <a:noFill/>
        </p:spPr>
        <p:txBody>
          <a:bodyPr wrap="square" rtlCol="0" anchor="t">
            <a:noAutofit/>
          </a:bodyPr>
          <a:p>
            <a:r>
              <a:rPr lang="en-US" sz="2800" b="1" u="sng"/>
              <a:t>Hybrid Models: Methodology</a:t>
            </a:r>
            <a:endParaRPr lang="en-US"/>
          </a:p>
          <a:p>
            <a:r>
              <a:rPr lang="en-US" sz="2000" b="1"/>
              <a:t>Combining the Best of Both Worlds</a:t>
            </a:r>
            <a:endParaRPr lang="en-US" sz="2000" b="1"/>
          </a:p>
          <a:p>
            <a:r>
              <a:rPr lang="en-US" sz="2400"/>
              <a:t>Hybrid models combine the strengths of both time series analysis and machine learning models to achieve more accurate predictions, In this methodology, we fest use time series analysis to identify patterns and trends in energy consumption data. Then, we use machine learning models to capture the complex relationships between energy consumption and various factors such wouther, time of day, and day of the week. Finally, wo combine the results of both methods to generate a more accurate prediction for future energy consumption.</a:t>
            </a:r>
            <a:endParaRPr lang="en-US" sz="2400"/>
          </a:p>
          <a:p>
            <a:endParaRPr lang="en-US" sz="2400"/>
          </a:p>
          <a:p>
            <a:r>
              <a:rPr lang="en-US" sz="2400" u="sng"/>
              <a:t>Selecting the Right Models</a:t>
            </a:r>
            <a:endParaRPr lang="en-US" sz="2400" u="sng"/>
          </a:p>
          <a:p>
            <a:r>
              <a:rPr lang="en-US" sz="2400"/>
              <a:t>The specific time series analysis and machine learning models used in the hybrid approach will depend on the characteristics of the energy consumption data and the factors being considered. In general, we aim to select models that are well-malted to the data and can captur both short-term and long-term trends.</a:t>
            </a:r>
            <a:endParaRPr lang="en-US" sz="2400"/>
          </a:p>
          <a:p>
            <a:endParaRPr lang="en-US"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11711</Words>
  <Application>WPS Presentation</Application>
  <PresentationFormat>Widescreen</PresentationFormat>
  <Paragraphs>167</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vt:lpstr>
      <vt:lpstr>SimSun</vt:lpstr>
      <vt:lpstr>Wingdings</vt:lpstr>
      <vt:lpstr>Arial Unicode MS</vt:lpstr>
      <vt:lpstr>Calibri Light</vt:lpstr>
      <vt:lpstr>Calibri</vt:lpstr>
      <vt:lpstr>Microsoft YaHei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user</dc:creator>
  <cp:lastModifiedBy>user</cp:lastModifiedBy>
  <cp:revision>2</cp:revision>
  <dcterms:created xsi:type="dcterms:W3CDTF">2023-10-30T16:22:04Z</dcterms:created>
  <dcterms:modified xsi:type="dcterms:W3CDTF">2023-10-30T17:21:46Z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6AADA1B299294E5B84DCFB0DCB3A95D3_11</vt:lpwstr>
  </property>
  <property fmtid="{D5CDD505-2E9C-101B-9397-08002B2CF9AE}" pid="3" name="KSOProductBuildVer">
    <vt:lpwstr>1033-12.2.0.13266</vt:lpwstr>
  </property>
</Properties>
</file>