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3375" y="400685"/>
            <a:ext cx="11351260" cy="5933440"/>
          </a:xfrm>
          <a:prstGeom prst="rect">
            <a:avLst/>
          </a:prstGeom>
          <a:noFill/>
        </p:spPr>
        <p:txBody>
          <a:bodyPr wrap="square" rtlCol="0" anchor="t">
            <a:noAutofit/>
          </a:bodyPr>
          <a:p>
            <a:pPr algn="ctr"/>
            <a:r>
              <a:rPr lang="en-US" sz="8800" b="1"/>
              <a:t>Analyzing Energy Consumption Data</a:t>
            </a:r>
            <a:endParaRPr lang="en-US" sz="7200" b="1"/>
          </a:p>
          <a:p>
            <a:endParaRPr lang="en-US" sz="7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760" y="139065"/>
            <a:ext cx="11736070" cy="631825"/>
          </a:xfrm>
          <a:prstGeom prst="rect">
            <a:avLst/>
          </a:prstGeom>
          <a:noFill/>
        </p:spPr>
        <p:txBody>
          <a:bodyPr wrap="square" rtlCol="0" anchor="t">
            <a:noAutofit/>
          </a:bodyPr>
          <a:p>
            <a:r>
              <a:rPr lang="en-US" sz="2800" b="1" u="sng"/>
              <a:t>Impact of Demographics on Energy Consumption</a:t>
            </a:r>
            <a:endParaRPr lang="en-US" sz="2800" b="1" u="sng"/>
          </a:p>
        </p:txBody>
      </p:sp>
      <p:sp>
        <p:nvSpPr>
          <p:cNvPr id="3" name="Text Box 2"/>
          <p:cNvSpPr txBox="1"/>
          <p:nvPr/>
        </p:nvSpPr>
        <p:spPr>
          <a:xfrm>
            <a:off x="339725" y="902335"/>
            <a:ext cx="11569700" cy="1082675"/>
          </a:xfrm>
          <a:prstGeom prst="rect">
            <a:avLst/>
          </a:prstGeom>
          <a:noFill/>
        </p:spPr>
        <p:txBody>
          <a:bodyPr wrap="square" rtlCol="0">
            <a:noAutofit/>
          </a:bodyPr>
          <a:p>
            <a:r>
              <a:rPr lang="en-US" sz="2400" b="1" u="sng"/>
              <a:t>Age and Energy Consumption</a:t>
            </a:r>
            <a:endParaRPr lang="en-US" sz="2400" b="1" u="sng"/>
          </a:p>
          <a:p>
            <a:r>
              <a:rPr lang="en-US" sz="2400"/>
              <a:t>Data analysis shows that younger households tend to consume more energy due to higher usage of electronic devices and appliances.</a:t>
            </a:r>
            <a:endParaRPr lang="en-US" sz="2400"/>
          </a:p>
        </p:txBody>
      </p:sp>
      <p:sp>
        <p:nvSpPr>
          <p:cNvPr id="4" name="Text Box 3"/>
          <p:cNvSpPr txBox="1"/>
          <p:nvPr/>
        </p:nvSpPr>
        <p:spPr>
          <a:xfrm>
            <a:off x="339725" y="2259965"/>
            <a:ext cx="11459845" cy="1169035"/>
          </a:xfrm>
          <a:prstGeom prst="rect">
            <a:avLst/>
          </a:prstGeom>
          <a:noFill/>
        </p:spPr>
        <p:txBody>
          <a:bodyPr wrap="square" rtlCol="0">
            <a:noAutofit/>
          </a:bodyPr>
          <a:p>
            <a:r>
              <a:rPr lang="en-US" sz="2400" b="1" u="sng"/>
              <a:t>Income and Energy Consumption</a:t>
            </a:r>
            <a:endParaRPr lang="en-US" sz="2400" b="1"/>
          </a:p>
          <a:p>
            <a:r>
              <a:rPr lang="en-US" sz="2400"/>
              <a:t>Higher income households tend to consume more energy due to larger homes, more electronic devices, and increased usage of air conditioning and heating systems.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0190" y="304165"/>
            <a:ext cx="11603355" cy="696595"/>
          </a:xfrm>
          <a:prstGeom prst="rect">
            <a:avLst/>
          </a:prstGeom>
          <a:noFill/>
        </p:spPr>
        <p:txBody>
          <a:bodyPr wrap="square" rtlCol="0" anchor="t">
            <a:noAutofit/>
          </a:bodyPr>
          <a:p>
            <a:r>
              <a:rPr lang="en-US" sz="2800" b="1" u="sng"/>
              <a:t>Impact of Energy Efficiency Measures on Energy Consumption</a:t>
            </a:r>
            <a:endParaRPr lang="en-US" sz="2800" b="1" u="sng"/>
          </a:p>
        </p:txBody>
      </p:sp>
      <p:sp>
        <p:nvSpPr>
          <p:cNvPr id="3" name="Text Box 2"/>
          <p:cNvSpPr txBox="1"/>
          <p:nvPr/>
        </p:nvSpPr>
        <p:spPr>
          <a:xfrm>
            <a:off x="322580" y="899160"/>
            <a:ext cx="11458575" cy="1367155"/>
          </a:xfrm>
          <a:prstGeom prst="rect">
            <a:avLst/>
          </a:prstGeom>
          <a:noFill/>
        </p:spPr>
        <p:txBody>
          <a:bodyPr wrap="square" rtlCol="0">
            <a:noAutofit/>
          </a:bodyPr>
          <a:p>
            <a:r>
              <a:rPr lang="en-US" sz="2400" b="1" u="sng"/>
              <a:t>Energy Efficiency Measures</a:t>
            </a:r>
            <a:endParaRPr lang="en-US"/>
          </a:p>
          <a:p>
            <a:r>
              <a:rPr lang="en-US" sz="2400"/>
              <a:t>Energy efficiency measures are steps taken to reduce energy consumption without sacrificing performance or comfort. These measures can range from simple changes in behavior to more complex upgrades to building systems and technologies.</a:t>
            </a:r>
            <a:endParaRPr lang="en-US" sz="2400"/>
          </a:p>
        </p:txBody>
      </p:sp>
      <p:sp>
        <p:nvSpPr>
          <p:cNvPr id="5" name="Text Box 4"/>
          <p:cNvSpPr txBox="1"/>
          <p:nvPr/>
        </p:nvSpPr>
        <p:spPr>
          <a:xfrm>
            <a:off x="322580" y="2676525"/>
            <a:ext cx="11530965" cy="3446145"/>
          </a:xfrm>
          <a:prstGeom prst="rect">
            <a:avLst/>
          </a:prstGeom>
          <a:noFill/>
        </p:spPr>
        <p:txBody>
          <a:bodyPr wrap="square" rtlCol="0">
            <a:noAutofit/>
          </a:bodyPr>
          <a:p>
            <a:r>
              <a:rPr lang="en-US" sz="2000" b="1" u="sng"/>
              <a:t>Examples of Energy Efficiency Measures</a:t>
            </a:r>
            <a:endParaRPr lang="en-US" sz="2000" b="1" u="sng"/>
          </a:p>
          <a:p>
            <a:r>
              <a:rPr lang="en-US" sz="2000"/>
              <a:t>Some examples of energy efficiency measures include:</a:t>
            </a:r>
            <a:endParaRPr lang="en-US" sz="2000"/>
          </a:p>
          <a:p>
            <a:r>
              <a:rPr lang="en-US" sz="2000"/>
              <a:t>1.Replacing incandescent light bulbs with LED bulbs.</a:t>
            </a:r>
            <a:endParaRPr lang="en-US" sz="2000"/>
          </a:p>
          <a:p>
            <a:r>
              <a:rPr lang="en-US" sz="2000"/>
              <a:t>2.Installing solar panels to generate renewable energy.</a:t>
            </a:r>
            <a:endParaRPr lang="en-US" sz="2000"/>
          </a:p>
          <a:p>
            <a:r>
              <a:rPr lang="en-US" sz="2000"/>
              <a:t>3.Upgrading HVAC systems to more efficient models.</a:t>
            </a:r>
            <a:endParaRPr lang="en-US" sz="2000"/>
          </a:p>
          <a:p>
            <a:r>
              <a:rPr lang="en-US" sz="2000"/>
              <a:t>4.Implementing smart home automation systems to control energy use.</a:t>
            </a:r>
            <a:endParaRPr lang="en-US" sz="2000"/>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 y="258445"/>
            <a:ext cx="11713210" cy="1709420"/>
          </a:xfrm>
          <a:prstGeom prst="rect">
            <a:avLst/>
          </a:prstGeom>
          <a:noFill/>
        </p:spPr>
        <p:txBody>
          <a:bodyPr wrap="square" rtlCol="0" anchor="t">
            <a:noAutofit/>
          </a:bodyPr>
          <a:p>
            <a:r>
              <a:rPr lang="en-US" sz="2400" b="1" u="sng">
                <a:sym typeface="+mn-ea"/>
              </a:rPr>
              <a:t>Impact </a:t>
            </a:r>
            <a:r>
              <a:rPr lang="en-US" sz="2400" b="1" u="sng"/>
              <a:t>of Energy Efficiency Measures on Energy Consumption</a:t>
            </a:r>
            <a:endParaRPr lang="en-US" sz="2400" b="1" u="sng"/>
          </a:p>
          <a:p>
            <a:r>
              <a:rPr lang="en-US" sz="2400"/>
              <a:t>Energy efficiency measures can have a significant impact on energy consumption. By reducing the amount of energy needed to perform a given task or provide a given level of comfort, these measures can lead to lower energy bills, reduced carbon emissions, and improved sustainability.</a:t>
            </a:r>
            <a:endParaRPr lang="en-US" sz="2400"/>
          </a:p>
        </p:txBody>
      </p:sp>
      <p:sp>
        <p:nvSpPr>
          <p:cNvPr id="3" name="Text Box 2"/>
          <p:cNvSpPr txBox="1"/>
          <p:nvPr/>
        </p:nvSpPr>
        <p:spPr>
          <a:xfrm>
            <a:off x="228600" y="2150110"/>
            <a:ext cx="8189595" cy="490220"/>
          </a:xfrm>
          <a:prstGeom prst="rect">
            <a:avLst/>
          </a:prstGeom>
          <a:noFill/>
        </p:spPr>
        <p:txBody>
          <a:bodyPr wrap="square" rtlCol="0">
            <a:noAutofit/>
          </a:bodyPr>
          <a:p>
            <a:r>
              <a:rPr lang="en-US" sz="2800" b="1" u="sng"/>
              <a:t>Energy Consumption Reduction Techniques</a:t>
            </a:r>
            <a:endParaRPr lang="en-US" sz="2800" b="1" u="sng"/>
          </a:p>
        </p:txBody>
      </p:sp>
      <p:sp>
        <p:nvSpPr>
          <p:cNvPr id="4" name="Text Box 3"/>
          <p:cNvSpPr txBox="1"/>
          <p:nvPr/>
        </p:nvSpPr>
        <p:spPr>
          <a:xfrm>
            <a:off x="228600" y="2742565"/>
            <a:ext cx="11713845" cy="1144270"/>
          </a:xfrm>
          <a:prstGeom prst="rect">
            <a:avLst/>
          </a:prstGeom>
          <a:noFill/>
        </p:spPr>
        <p:txBody>
          <a:bodyPr wrap="square" rtlCol="0">
            <a:noAutofit/>
          </a:bodyPr>
          <a:p>
            <a:r>
              <a:rPr lang="en-US" sz="2400" b="1" u="sng">
                <a:sym typeface="+mn-ea"/>
              </a:rPr>
              <a:t>Smart </a:t>
            </a:r>
            <a:r>
              <a:rPr lang="en-US" sz="2400" b="1" u="sng"/>
              <a:t>Home Automation</a:t>
            </a:r>
            <a:endParaRPr lang="en-US" sz="2400" b="1" u="sng"/>
          </a:p>
          <a:p>
            <a:r>
              <a:rPr lang="en-US" sz="2400"/>
              <a:t>Use of smart home automation systems can help reduce energy consumption by controlling temperature, lighting, and other appliances.</a:t>
            </a:r>
            <a:endParaRPr lang="en-US" sz="2400"/>
          </a:p>
          <a:p>
            <a:endParaRPr lang="en-US" sz="2400">
              <a:sym typeface="+mn-ea"/>
            </a:endParaRPr>
          </a:p>
        </p:txBody>
      </p:sp>
      <p:sp>
        <p:nvSpPr>
          <p:cNvPr id="5" name="Text Box 4"/>
          <p:cNvSpPr txBox="1"/>
          <p:nvPr/>
        </p:nvSpPr>
        <p:spPr>
          <a:xfrm>
            <a:off x="228600" y="3989070"/>
            <a:ext cx="11582400" cy="1137920"/>
          </a:xfrm>
          <a:prstGeom prst="rect">
            <a:avLst/>
          </a:prstGeom>
          <a:noFill/>
        </p:spPr>
        <p:txBody>
          <a:bodyPr wrap="square" rtlCol="0">
            <a:noAutofit/>
          </a:bodyPr>
          <a:p>
            <a:r>
              <a:rPr lang="en-US" sz="2000" b="1" u="sng"/>
              <a:t>LED Lighting</a:t>
            </a:r>
            <a:endParaRPr lang="en-US" sz="2000" b="1" u="sng"/>
          </a:p>
          <a:p>
            <a:r>
              <a:rPr lang="en-US" sz="2400"/>
              <a:t>Replacing traditional incandescent bulbs with LED bulbs can significantly reduce energy consumption and save costs in the long run.</a:t>
            </a:r>
            <a:endParaRPr lang="en-US" sz="2400"/>
          </a:p>
          <a:p>
            <a:endParaRPr lang="en-US" sz="2400"/>
          </a:p>
        </p:txBody>
      </p:sp>
      <p:sp>
        <p:nvSpPr>
          <p:cNvPr id="6" name="Text Box 5"/>
          <p:cNvSpPr txBox="1"/>
          <p:nvPr/>
        </p:nvSpPr>
        <p:spPr>
          <a:xfrm>
            <a:off x="228600" y="5168900"/>
            <a:ext cx="11713210" cy="2863215"/>
          </a:xfrm>
          <a:prstGeom prst="rect">
            <a:avLst/>
          </a:prstGeom>
          <a:noFill/>
        </p:spPr>
        <p:txBody>
          <a:bodyPr wrap="square" rtlCol="0">
            <a:noAutofit/>
          </a:bodyPr>
          <a:p>
            <a:r>
              <a:rPr lang="en-US" sz="2000" b="1" u="sng"/>
              <a:t>Renewable Energy Sources</a:t>
            </a:r>
            <a:endParaRPr lang="en-US"/>
          </a:p>
          <a:p>
            <a:r>
              <a:rPr lang="en-US" sz="2400"/>
              <a:t>Use of renewable energy sources such as solar panels, wind turbines, and geothermal systems can help reduce dependence on traditional energy sources and lower energy consumption.</a:t>
            </a:r>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260985"/>
            <a:ext cx="11690985" cy="587375"/>
          </a:xfrm>
          <a:prstGeom prst="rect">
            <a:avLst/>
          </a:prstGeom>
          <a:noFill/>
        </p:spPr>
        <p:txBody>
          <a:bodyPr wrap="square" rtlCol="0" anchor="t">
            <a:noAutofit/>
          </a:bodyPr>
          <a:p>
            <a:r>
              <a:rPr lang="en-US" sz="2800" b="1" u="sng"/>
              <a:t>Energy Consumption Management Solutions</a:t>
            </a:r>
            <a:endParaRPr lang="en-US" sz="2800" b="1" u="sng"/>
          </a:p>
        </p:txBody>
      </p:sp>
      <p:sp>
        <p:nvSpPr>
          <p:cNvPr id="3" name="Text Box 2"/>
          <p:cNvSpPr txBox="1"/>
          <p:nvPr/>
        </p:nvSpPr>
        <p:spPr>
          <a:xfrm>
            <a:off x="305435" y="920750"/>
            <a:ext cx="11262995" cy="1496060"/>
          </a:xfrm>
          <a:prstGeom prst="rect">
            <a:avLst/>
          </a:prstGeom>
          <a:noFill/>
        </p:spPr>
        <p:txBody>
          <a:bodyPr wrap="square" rtlCol="0">
            <a:noAutofit/>
          </a:bodyPr>
          <a:p>
            <a:r>
              <a:rPr lang="en-US" sz="2400" b="1" u="sng"/>
              <a:t>Smart Home Energy Management Systems</a:t>
            </a:r>
            <a:endParaRPr lang="en-US" sz="2400" b="1" u="sng"/>
          </a:p>
          <a:p>
            <a:r>
              <a:rPr lang="en-US" sz="2000"/>
              <a:t>Smart home energy management systems use advanced technology to monitor and control energy consumption in homes. These systems provide real-time data on energy usage and allow homeowners to optimize energy consumption to reduce costs and environmental impact.</a:t>
            </a:r>
            <a:endParaRPr lang="en-US" sz="2000"/>
          </a:p>
        </p:txBody>
      </p:sp>
      <p:sp>
        <p:nvSpPr>
          <p:cNvPr id="4" name="Text Box 3"/>
          <p:cNvSpPr txBox="1"/>
          <p:nvPr/>
        </p:nvSpPr>
        <p:spPr>
          <a:xfrm>
            <a:off x="306070" y="2424430"/>
            <a:ext cx="11614150" cy="1739265"/>
          </a:xfrm>
          <a:prstGeom prst="rect">
            <a:avLst/>
          </a:prstGeom>
          <a:noFill/>
        </p:spPr>
        <p:txBody>
          <a:bodyPr wrap="square" rtlCol="0">
            <a:noAutofit/>
          </a:bodyPr>
          <a:p>
            <a:r>
              <a:rPr lang="en-US" sz="2400" b="1" u="sng"/>
              <a:t>Smart Thermostats</a:t>
            </a:r>
            <a:endParaRPr lang="en-US" sz="2400" b="1" u="sng"/>
          </a:p>
          <a:p>
            <a:r>
              <a:rPr lang="en-US" sz="2000"/>
              <a:t>Smart thermostats are another energy management solution that can help homeowners optimize energy consumption. These thermostats use advanced algorithms to learn the homeowner's preferences and automatically adjust the temperature to save energy while maintaining comfort.</a:t>
            </a:r>
            <a:endParaRPr lang="en-US" sz="2000"/>
          </a:p>
        </p:txBody>
      </p:sp>
      <p:sp>
        <p:nvSpPr>
          <p:cNvPr id="5" name="Text Box 4"/>
          <p:cNvSpPr txBox="1"/>
          <p:nvPr/>
        </p:nvSpPr>
        <p:spPr>
          <a:xfrm>
            <a:off x="306070" y="3950335"/>
            <a:ext cx="11536045" cy="1702435"/>
          </a:xfrm>
          <a:prstGeom prst="rect">
            <a:avLst/>
          </a:prstGeom>
          <a:noFill/>
        </p:spPr>
        <p:txBody>
          <a:bodyPr wrap="square" rtlCol="0">
            <a:noAutofit/>
          </a:bodyPr>
          <a:p>
            <a:r>
              <a:rPr lang="en-US" sz="2400" b="1" u="sng"/>
              <a:t>Smart Lighting Systems</a:t>
            </a:r>
            <a:endParaRPr lang="en-US" sz="2400" b="1" u="sng"/>
          </a:p>
          <a:p>
            <a:r>
              <a:rPr lang="en-US" sz="2000"/>
              <a:t>Smart lighting systems use occupancy sensors and scheduling features to optimize energy usage. These systems automatically turn off lights in unoccupied rooms and adjust lighting levels based on natural light, reducing energy waste and costs.</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740" y="217170"/>
            <a:ext cx="11714480" cy="828675"/>
          </a:xfrm>
          <a:prstGeom prst="rect">
            <a:avLst/>
          </a:prstGeom>
          <a:noFill/>
        </p:spPr>
        <p:txBody>
          <a:bodyPr wrap="square" rtlCol="0" anchor="t">
            <a:noAutofit/>
          </a:bodyPr>
          <a:p>
            <a:r>
              <a:rPr lang="en-US" sz="2400" b="1" u="sng"/>
              <a:t>Energy Consumption Monitoring Tools</a:t>
            </a:r>
            <a:endParaRPr lang="en-US" sz="2400" b="1" u="sng"/>
          </a:p>
        </p:txBody>
      </p:sp>
      <p:sp>
        <p:nvSpPr>
          <p:cNvPr id="3" name="Text Box 2"/>
          <p:cNvSpPr txBox="1"/>
          <p:nvPr/>
        </p:nvSpPr>
        <p:spPr>
          <a:xfrm>
            <a:off x="205740" y="789305"/>
            <a:ext cx="11701145" cy="1651635"/>
          </a:xfrm>
          <a:prstGeom prst="rect">
            <a:avLst/>
          </a:prstGeom>
          <a:noFill/>
        </p:spPr>
        <p:txBody>
          <a:bodyPr wrap="square" rtlCol="0">
            <a:noAutofit/>
          </a:bodyPr>
          <a:p>
            <a:r>
              <a:rPr lang="en-US" sz="2400" b="1" u="sng"/>
              <a:t>Smart Thermostats</a:t>
            </a:r>
            <a:endParaRPr lang="en-US" sz="2400" b="1" u="sng"/>
          </a:p>
          <a:p>
            <a:r>
              <a:rPr lang="en-US" sz="2000"/>
              <a:t>Smart thermostats are one of the most popular energy consumption monitoring tools available on the market. These devices allow users to remotely control their home's heating and cooling systems, and provide real-time data on energy usage. Some models also offer advanced features like learning algorithms that can automatically adjust temperature settings based on user behavior and weather conditions</a:t>
            </a:r>
            <a:r>
              <a:rPr lang="en-US"/>
              <a:t>.</a:t>
            </a:r>
            <a:endParaRPr lang="en-US"/>
          </a:p>
        </p:txBody>
      </p:sp>
      <p:sp>
        <p:nvSpPr>
          <p:cNvPr id="4" name="Text Box 3"/>
          <p:cNvSpPr txBox="1"/>
          <p:nvPr/>
        </p:nvSpPr>
        <p:spPr>
          <a:xfrm>
            <a:off x="205740" y="2787650"/>
            <a:ext cx="11632565" cy="1102995"/>
          </a:xfrm>
          <a:prstGeom prst="rect">
            <a:avLst/>
          </a:prstGeom>
          <a:noFill/>
        </p:spPr>
        <p:txBody>
          <a:bodyPr wrap="square" rtlCol="0">
            <a:noAutofit/>
          </a:bodyPr>
          <a:p>
            <a:r>
              <a:rPr lang="en-US" sz="2400" b="1" u="sng"/>
              <a:t>Smart Energy Monitors</a:t>
            </a:r>
            <a:endParaRPr lang="en-US" sz="2400" b="1" u="sng"/>
          </a:p>
          <a:p>
            <a:r>
              <a:rPr lang="en-US" sz="2000"/>
              <a:t>Smart energy monitors are another popular energy consumption monitoring tool. These devices can be installed in a home's electrical panel and provide real-time data on energy usage for each circuit. Some models also offer features like alerts for high energy usage and recommendations for energy-saving measures.</a:t>
            </a:r>
            <a:endParaRPr lang="en-US" sz="2000"/>
          </a:p>
        </p:txBody>
      </p:sp>
      <p:sp>
        <p:nvSpPr>
          <p:cNvPr id="5" name="Text Box 4"/>
          <p:cNvSpPr txBox="1"/>
          <p:nvPr/>
        </p:nvSpPr>
        <p:spPr>
          <a:xfrm>
            <a:off x="205740" y="4563745"/>
            <a:ext cx="11824970" cy="1749425"/>
          </a:xfrm>
          <a:prstGeom prst="rect">
            <a:avLst/>
          </a:prstGeom>
          <a:noFill/>
        </p:spPr>
        <p:txBody>
          <a:bodyPr wrap="square" rtlCol="0">
            <a:noAutofit/>
          </a:bodyPr>
          <a:p>
            <a:r>
              <a:rPr lang="en-US" sz="2000" b="1" u="sng"/>
              <a:t>Energy Dashboards</a:t>
            </a:r>
            <a:endParaRPr lang="en-US" b="1" u="sng"/>
          </a:p>
          <a:p>
            <a:r>
              <a:rPr lang="en-US" sz="2000"/>
              <a:t>Energy dashboards are web-based tools that allow users to monitor their energy consumption in real-time. These tools can provide detailed insights into energy usage patterns, and offer recommendations for energy-saving measures. Some energy dashboards also allow users to compare their energy usage to similar homes or buildings in their area.</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950" y="130810"/>
            <a:ext cx="11932285" cy="575310"/>
          </a:xfrm>
          <a:prstGeom prst="rect">
            <a:avLst/>
          </a:prstGeom>
          <a:noFill/>
        </p:spPr>
        <p:txBody>
          <a:bodyPr wrap="square" rtlCol="0" anchor="t">
            <a:noAutofit/>
          </a:bodyPr>
          <a:p>
            <a:r>
              <a:rPr lang="en-US" sz="2400" b="1" u="sng"/>
              <a:t>Energy Consumption Policy and Regulations</a:t>
            </a:r>
            <a:endParaRPr lang="en-US" sz="2400" b="1" u="sng"/>
          </a:p>
        </p:txBody>
      </p:sp>
      <p:sp>
        <p:nvSpPr>
          <p:cNvPr id="3" name="Text Box 2"/>
          <p:cNvSpPr txBox="1"/>
          <p:nvPr/>
        </p:nvSpPr>
        <p:spPr>
          <a:xfrm>
            <a:off x="215900" y="859155"/>
            <a:ext cx="11976100" cy="871220"/>
          </a:xfrm>
          <a:prstGeom prst="rect">
            <a:avLst/>
          </a:prstGeom>
          <a:noFill/>
        </p:spPr>
        <p:txBody>
          <a:bodyPr wrap="square" rtlCol="0">
            <a:noAutofit/>
          </a:bodyPr>
          <a:p>
            <a:r>
              <a:rPr lang="en-US" sz="2000" b="1" u="sng"/>
              <a:t>Government Policies and Incentives</a:t>
            </a:r>
            <a:endParaRPr lang="en-US"/>
          </a:p>
          <a:p>
            <a:r>
              <a:rPr lang="en-US" sz="2000"/>
              <a:t>Overview of government policies and incentives aimed at promoting energy efficiency and conservation.</a:t>
            </a:r>
            <a:endParaRPr lang="en-US" sz="2000"/>
          </a:p>
        </p:txBody>
      </p:sp>
      <p:sp>
        <p:nvSpPr>
          <p:cNvPr id="4" name="Text Box 3"/>
          <p:cNvSpPr txBox="1"/>
          <p:nvPr/>
        </p:nvSpPr>
        <p:spPr>
          <a:xfrm>
            <a:off x="215900" y="1731010"/>
            <a:ext cx="11748135" cy="1155065"/>
          </a:xfrm>
          <a:prstGeom prst="rect">
            <a:avLst/>
          </a:prstGeom>
          <a:noFill/>
        </p:spPr>
        <p:txBody>
          <a:bodyPr wrap="square" rtlCol="0">
            <a:noAutofit/>
          </a:bodyPr>
          <a:p>
            <a:r>
              <a:rPr lang="en-US" sz="2000" b="1" u="sng"/>
              <a:t>Environmental Regulations</a:t>
            </a:r>
            <a:endParaRPr lang="en-US" sz="2000" b="1" u="sng"/>
          </a:p>
          <a:p>
            <a:r>
              <a:rPr lang="en-US" sz="2000"/>
              <a:t>Overview of environmental regulations aimed at reducing energy consumption and promoting sustainability.</a:t>
            </a:r>
            <a:endParaRPr lang="en-US" sz="2000"/>
          </a:p>
        </p:txBody>
      </p:sp>
      <p:sp>
        <p:nvSpPr>
          <p:cNvPr id="5" name="Text Box 4"/>
          <p:cNvSpPr txBox="1"/>
          <p:nvPr/>
        </p:nvSpPr>
        <p:spPr>
          <a:xfrm>
            <a:off x="216535" y="2886075"/>
            <a:ext cx="11747500" cy="1053465"/>
          </a:xfrm>
          <a:prstGeom prst="rect">
            <a:avLst/>
          </a:prstGeom>
          <a:noFill/>
        </p:spPr>
        <p:txBody>
          <a:bodyPr wrap="square" rtlCol="0">
            <a:noAutofit/>
          </a:bodyPr>
          <a:p>
            <a:r>
              <a:rPr lang="en-US" sz="2000" b="1" u="sng"/>
              <a:t>Energy Efficiency Standards</a:t>
            </a:r>
            <a:endParaRPr lang="en-US" sz="2000" b="1" u="sng"/>
          </a:p>
          <a:p>
            <a:r>
              <a:rPr lang="en-US" sz="2000"/>
              <a:t>Overview of energy efficiency standards for buildings, appliances, and equipment.</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740" y="200025"/>
            <a:ext cx="11691620" cy="6657340"/>
          </a:xfrm>
          <a:prstGeom prst="rect">
            <a:avLst/>
          </a:prstGeom>
          <a:noFill/>
        </p:spPr>
        <p:txBody>
          <a:bodyPr wrap="square" rtlCol="0" anchor="t">
            <a:noAutofit/>
          </a:bodyPr>
          <a:p>
            <a:r>
              <a:rPr lang="en-US" sz="2000" b="1" u="sng"/>
              <a:t>Case Studies: Energy Consumption Analysis in Practice</a:t>
            </a:r>
            <a:endParaRPr lang="en-US" sz="2000" b="1" u="sng"/>
          </a:p>
          <a:p>
            <a:r>
              <a:rPr lang="en-US" sz="2000"/>
              <a:t>Real-world applications of energy consumption analysis provide valuable insights into the challenges and opportunities for optimizing energy usage. Our case studies showcase the impact of data-driven decision-making on energy consumption reduction, cost savings, and sustainability goals.</a:t>
            </a:r>
            <a:endParaRPr lang="en-US"/>
          </a:p>
          <a:p>
            <a:r>
              <a:rPr lang="en-US" sz="2000" b="1" u="sng"/>
              <a:t>Case Study 1: Industrial Energy Management</a:t>
            </a:r>
            <a:endParaRPr lang="en-US" sz="2000" b="1" u="sng"/>
          </a:p>
          <a:p>
            <a:r>
              <a:rPr lang="en-US" sz="2000"/>
              <a:t>A large industrial plant implemented an energy management system to optimize its energy usage and reduce costs. By collecting and analyzing energy consumption data from various sources, including sensors and meters, the plant identified areas of inefficiency and implemented energy-saving measures. The analysis revealed that the plant was consuming excess energy during non-production hours, which accounted for a significant portion of its energy bill. By adjusting the operating schedule and implementing energy-efficient technologies, the plant was able to reduce its energy consumption by 20% and save over $1 million annually.</a:t>
            </a:r>
            <a:endParaRPr lang="en-US" sz="2000"/>
          </a:p>
          <a:p>
            <a:r>
              <a:rPr lang="en-US" sz="2000" b="1" u="sng"/>
              <a:t>Case Study 2: Commercial Building Energy Benchmarking</a:t>
            </a:r>
            <a:endParaRPr lang="en-US" sz="2000" b="1" u="sng"/>
          </a:p>
          <a:p>
            <a:r>
              <a:rPr lang="en-US" sz="2000"/>
              <a:t>A property management company sought to benchmark the energy performance of its commercial buildings and identify opportunities for improvement. By analyzing energy consumption data from utility bills and building automation systems, the company was able to compare the energy usage of its buildings against industry standards and identify outliers. The analysis revealed that one building was consuming significantly more energy than similar buildings due to outdated HVAC systems and inefficient lighting. By upgrading the systems and implementing energy-saving measures, the building was able to reduce its energy consumption by 30% and achieve LEED certification</a:t>
            </a:r>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0335" y="311150"/>
            <a:ext cx="11803380" cy="6223635"/>
          </a:xfrm>
          <a:prstGeom prst="rect">
            <a:avLst/>
          </a:prstGeom>
          <a:noFill/>
        </p:spPr>
        <p:txBody>
          <a:bodyPr wrap="square" rtlCol="0" anchor="t">
            <a:noAutofit/>
          </a:bodyPr>
          <a:p>
            <a:r>
              <a:rPr lang="en-US" sz="2800" b="1" u="sng"/>
              <a:t>Data Cleaning and Preprocessing</a:t>
            </a:r>
            <a:endParaRPr lang="en-US" sz="2800" b="1" u="sng"/>
          </a:p>
          <a:p>
            <a:r>
              <a:rPr lang="en-US" sz="2400"/>
              <a:t>Before conducting any analysis on energy consumption data, it is crucial to ensure that the data is clean and properly preprocessed. This involves identifying and handling missing or erroneous data points, removing outliers, and transforming the data into a suitable format for analysis.</a:t>
            </a:r>
            <a:endParaRPr lang="en-US" sz="2400"/>
          </a:p>
          <a:p>
            <a:r>
              <a:rPr lang="en-US" sz="2400"/>
              <a:t>1.Identifying and handling missing data points using imputation techniques such as mean, median, or mode imputation.</a:t>
            </a:r>
            <a:endParaRPr lang="en-US" sz="2400"/>
          </a:p>
          <a:p>
            <a:r>
              <a:rPr lang="en-US" sz="2400"/>
              <a:t>2.Removing outliers using statistical methods such as z-score or interquartile range (IQR) analysis.</a:t>
            </a:r>
            <a:endParaRPr lang="en-US" sz="2400"/>
          </a:p>
          <a:p>
            <a:r>
              <a:rPr lang="en-US" sz="2400"/>
              <a:t>3.Transforming the data into a suitable format for analysis, such as converting time series data into a stationary format.</a:t>
            </a:r>
            <a:endParaRPr lang="en-US" sz="2400"/>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6535" y="142875"/>
            <a:ext cx="11555095" cy="744855"/>
          </a:xfrm>
          <a:prstGeom prst="rect">
            <a:avLst/>
          </a:prstGeom>
          <a:noFill/>
        </p:spPr>
        <p:txBody>
          <a:bodyPr wrap="square" rtlCol="0" anchor="t">
            <a:noAutofit/>
          </a:bodyPr>
          <a:p>
            <a:r>
              <a:rPr lang="en-US" sz="3200" b="1" u="sng"/>
              <a:t>Exploratory Data Analysis</a:t>
            </a:r>
            <a:endParaRPr lang="en-US" sz="3200" b="1" u="sng"/>
          </a:p>
        </p:txBody>
      </p:sp>
      <p:sp>
        <p:nvSpPr>
          <p:cNvPr id="3" name="Text Box 2"/>
          <p:cNvSpPr txBox="1"/>
          <p:nvPr/>
        </p:nvSpPr>
        <p:spPr>
          <a:xfrm>
            <a:off x="216535" y="747395"/>
            <a:ext cx="11577320" cy="3816985"/>
          </a:xfrm>
          <a:prstGeom prst="rect">
            <a:avLst/>
          </a:prstGeom>
          <a:noFill/>
        </p:spPr>
        <p:txBody>
          <a:bodyPr wrap="square" rtlCol="0">
            <a:noAutofit/>
          </a:bodyPr>
          <a:p>
            <a:r>
              <a:rPr lang="en-US" sz="2400" b="1" u="sng"/>
              <a:t>Key Findings</a:t>
            </a:r>
            <a:endParaRPr lang="en-US" sz="2400" b="1" u="sng"/>
          </a:p>
          <a:p>
            <a:r>
              <a:rPr lang="en-US" sz="2400"/>
              <a:t>During the exploratory data analysis phase, several key findings emerged:</a:t>
            </a:r>
            <a:endParaRPr lang="en-US" sz="2400"/>
          </a:p>
          <a:p>
            <a:r>
              <a:rPr lang="en-US" sz="2400"/>
              <a:t>1.Energy consumption varies significantly by time of day, with peak usage occurring in the late afternoon and early evening.</a:t>
            </a:r>
            <a:endParaRPr lang="en-US" sz="2400"/>
          </a:p>
          <a:p>
            <a:r>
              <a:rPr lang="en-US" sz="2400"/>
              <a:t>2.There is a strong correlation between energy consumption and temperature, with higher consumption during periods of extreme heat or cold.</a:t>
            </a:r>
            <a:endParaRPr lang="en-US" sz="2400"/>
          </a:p>
          <a:p>
            <a:r>
              <a:rPr lang="en-US" sz="2400"/>
              <a:t>3.Demographic factors such as income and household size have a significant impact on energy consumption, with higher consumption among households with larger families and lower incomes.</a:t>
            </a:r>
            <a:endParaRPr lang="en-US" sz="2400"/>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2720" y="472440"/>
            <a:ext cx="11696700" cy="5913120"/>
          </a:xfrm>
          <a:prstGeom prst="rect">
            <a:avLst/>
          </a:prstGeom>
          <a:noFill/>
        </p:spPr>
        <p:txBody>
          <a:bodyPr wrap="square" rtlCol="0" anchor="t">
            <a:noAutofit/>
          </a:bodyPr>
          <a:p>
            <a:r>
              <a:rPr lang="en-US" sz="2800" b="1" u="sng"/>
              <a:t>Time Series Analysis</a:t>
            </a:r>
            <a:endParaRPr lang="en-US" sz="2800" b="1" u="sng"/>
          </a:p>
          <a:p>
            <a:r>
              <a:rPr lang="en-US" sz="2400"/>
              <a:t>Time series analysis is a statistical technique used to analyze and interpret data that varies over time. In the context of energy consumption analysis, time series analysis can be used to identify patterns, trends, and seasonality in energy consumption data.</a:t>
            </a:r>
            <a:endParaRPr lang="en-US" sz="2400"/>
          </a:p>
          <a:p>
            <a:r>
              <a:rPr lang="en-US" sz="2400"/>
              <a:t>1.Identifying patterns and trends in energy consumption data can help organizations make informed decisions about energy management strategies.</a:t>
            </a:r>
            <a:endParaRPr lang="en-US" sz="2400"/>
          </a:p>
          <a:p>
            <a:r>
              <a:rPr lang="en-US" sz="2400"/>
              <a:t>2.Seasonality analysis can help organizations plan for changes in energy consumption due to weather patterns or other factors.</a:t>
            </a:r>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3355" y="171450"/>
            <a:ext cx="11856085" cy="1269365"/>
          </a:xfrm>
          <a:prstGeom prst="rect">
            <a:avLst/>
          </a:prstGeom>
          <a:noFill/>
        </p:spPr>
        <p:txBody>
          <a:bodyPr wrap="square" rtlCol="0" anchor="t">
            <a:noAutofit/>
          </a:bodyPr>
          <a:p>
            <a:r>
              <a:rPr lang="en-US" sz="2800" b="1" u="sng"/>
              <a:t>Correlation Analysis</a:t>
            </a:r>
            <a:endParaRPr lang="en-US" sz="2800" b="1" u="sng"/>
          </a:p>
          <a:p>
            <a:r>
              <a:rPr lang="en-US" sz="2400"/>
              <a:t>Correlation analysis is a statistical technique used to determine the strength of the relationship between two variables. In the context of energy consumption analysis, correlation analysis can be used to identify the factors that have the greatest impact on energy consumption</a:t>
            </a:r>
            <a:r>
              <a:rPr lang="en-US"/>
              <a:t>.</a:t>
            </a:r>
            <a:endParaRPr lang="en-US"/>
          </a:p>
        </p:txBody>
      </p:sp>
      <p:sp>
        <p:nvSpPr>
          <p:cNvPr id="3" name="Text Box 2"/>
          <p:cNvSpPr txBox="1"/>
          <p:nvPr/>
        </p:nvSpPr>
        <p:spPr>
          <a:xfrm>
            <a:off x="173355" y="2249805"/>
            <a:ext cx="11856720" cy="1047115"/>
          </a:xfrm>
          <a:prstGeom prst="rect">
            <a:avLst/>
          </a:prstGeom>
          <a:noFill/>
        </p:spPr>
        <p:txBody>
          <a:bodyPr wrap="square" rtlCol="0">
            <a:noAutofit/>
          </a:bodyPr>
          <a:p>
            <a:r>
              <a:rPr lang="en-US" sz="2800" b="1"/>
              <a:t>Types of Correlation</a:t>
            </a:r>
            <a:endParaRPr lang="en-US"/>
          </a:p>
          <a:p>
            <a:r>
              <a:rPr lang="en-US" sz="2400"/>
              <a:t>There are two main types of correlation: positive and negative. A positive correlation means that as one variable increases, the other variable also increases. A negative correlation means that as one variable increases, the other variable decreases.</a:t>
            </a:r>
            <a:endParaRPr lang="en-US" sz="2400"/>
          </a:p>
        </p:txBody>
      </p:sp>
      <p:sp>
        <p:nvSpPr>
          <p:cNvPr id="4" name="Text Box 3"/>
          <p:cNvSpPr txBox="1"/>
          <p:nvPr/>
        </p:nvSpPr>
        <p:spPr>
          <a:xfrm>
            <a:off x="247650" y="4015740"/>
            <a:ext cx="11579860" cy="1866265"/>
          </a:xfrm>
          <a:prstGeom prst="rect">
            <a:avLst/>
          </a:prstGeom>
          <a:noFill/>
        </p:spPr>
        <p:txBody>
          <a:bodyPr wrap="square" rtlCol="0">
            <a:noAutofit/>
          </a:bodyPr>
          <a:p>
            <a:r>
              <a:rPr lang="en-US" sz="2400" b="1" u="sng"/>
              <a:t>Interpreting Correlation Coefficients</a:t>
            </a:r>
            <a:endParaRPr lang="en-US"/>
          </a:p>
          <a:p>
            <a:r>
              <a:rPr lang="en-US" sz="2400"/>
              <a:t>The correlation coefficient is a measure of the strength of the relationship between two variables. It ranges from -1 to 1, with -1 indicating a perfect negative correlation, 0 indicating no correlation, and 1 indicating a perfect positive correlation.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0495" y="205740"/>
            <a:ext cx="11815445" cy="6446520"/>
          </a:xfrm>
          <a:prstGeom prst="rect">
            <a:avLst/>
          </a:prstGeom>
          <a:noFill/>
        </p:spPr>
        <p:txBody>
          <a:bodyPr wrap="square" rtlCol="0" anchor="t">
            <a:noAutofit/>
          </a:bodyPr>
          <a:p>
            <a:r>
              <a:rPr lang="en-US" sz="2400" b="1" u="sng"/>
              <a:t>Data Visualization Techniques</a:t>
            </a:r>
            <a:endParaRPr lang="en-US"/>
          </a:p>
          <a:p>
            <a:r>
              <a:rPr lang="en-US" sz="2000"/>
              <a:t>Data visualization is a powerful tool for understanding complex energy consumption data. It can help identify patterns, trends, and outliers that may not be apparent in raw data. Here are some commonly used techniques:</a:t>
            </a:r>
            <a:endParaRPr lang="en-US"/>
          </a:p>
          <a:p>
            <a:r>
              <a:rPr lang="en-US" sz="2400" b="1"/>
              <a:t>Line charts</a:t>
            </a:r>
            <a:endParaRPr lang="en-US" sz="2400" b="1"/>
          </a:p>
          <a:p>
            <a:r>
              <a:rPr lang="en-US" sz="2000"/>
              <a:t>Line charts are commonly used to display energy consumption trends over time. They are useful for identifying seasonal patterns and long-term trends.</a:t>
            </a:r>
            <a:endParaRPr lang="en-US" sz="2000"/>
          </a:p>
          <a:p>
            <a:r>
              <a:rPr lang="en-US" sz="2400" b="1"/>
              <a:t>Bar charts</a:t>
            </a:r>
            <a:endParaRPr lang="en-US" sz="2000" b="1"/>
          </a:p>
          <a:p>
            <a:r>
              <a:rPr lang="en-US" sz="2000"/>
              <a:t>Bar charts can be used to compare energy consumption across different categories, such as regions, buildings, or time periods. They are useful for identifying outliers and trends</a:t>
            </a:r>
            <a:r>
              <a:rPr lang="en-US"/>
              <a:t>.</a:t>
            </a:r>
            <a:endParaRPr lang="en-US"/>
          </a:p>
          <a:p>
            <a:r>
              <a:rPr lang="en-US" sz="2400" b="1"/>
              <a:t>Pie charts</a:t>
            </a:r>
            <a:endParaRPr lang="en-US" sz="2000"/>
          </a:p>
          <a:p>
            <a:r>
              <a:rPr lang="en-US" sz="2000"/>
              <a:t>Pie charts can be used to show the distribution of energy consumption across different categories, such as energy sources or end uses. They are useful for highlighting the relative importance of different categories.</a:t>
            </a:r>
            <a:endParaRPr lang="en-US" sz="2000"/>
          </a:p>
          <a:p>
            <a:r>
              <a:rPr lang="en-US" sz="2400" b="1"/>
              <a:t>Heat maps</a:t>
            </a:r>
            <a:endParaRPr lang="en-US" sz="2400" b="1"/>
          </a:p>
          <a:p>
            <a:r>
              <a:rPr lang="en-US" sz="2000"/>
              <a:t>Heat maps can be used to visualize energy consumption patterns across time and space. They are useful for identifying hotspots and trends.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150495"/>
            <a:ext cx="11934190" cy="444500"/>
          </a:xfrm>
          <a:prstGeom prst="rect">
            <a:avLst/>
          </a:prstGeom>
          <a:noFill/>
        </p:spPr>
        <p:txBody>
          <a:bodyPr wrap="square" rtlCol="0" anchor="t">
            <a:noAutofit/>
          </a:bodyPr>
          <a:p>
            <a:r>
              <a:rPr lang="en-US" sz="2800" b="1" u="sng"/>
              <a:t>Energy Consumption Patterns</a:t>
            </a:r>
            <a:endParaRPr lang="en-US" sz="2800" b="1" u="sng"/>
          </a:p>
        </p:txBody>
      </p:sp>
      <p:sp>
        <p:nvSpPr>
          <p:cNvPr id="3" name="Text Box 2"/>
          <p:cNvSpPr txBox="1"/>
          <p:nvPr/>
        </p:nvSpPr>
        <p:spPr>
          <a:xfrm>
            <a:off x="217170" y="723265"/>
            <a:ext cx="11974830" cy="2069465"/>
          </a:xfrm>
          <a:prstGeom prst="rect">
            <a:avLst/>
          </a:prstGeom>
          <a:noFill/>
        </p:spPr>
        <p:txBody>
          <a:bodyPr wrap="square" rtlCol="0">
            <a:noAutofit/>
          </a:bodyPr>
          <a:p>
            <a:r>
              <a:rPr lang="en-US" sz="2000"/>
              <a:t>Key Findings</a:t>
            </a:r>
            <a:endParaRPr lang="en-US" sz="2000"/>
          </a:p>
          <a:p>
            <a:r>
              <a:rPr lang="en-US" sz="2000"/>
              <a:t>Our analysis of energy consumption patterns revealed several key findings:</a:t>
            </a:r>
            <a:endParaRPr lang="en-US" sz="2000"/>
          </a:p>
          <a:p>
            <a:r>
              <a:rPr lang="en-US" sz="2000"/>
              <a:t>1.Energy consumption tends to be highest during the summer months and lowest during the winter months.</a:t>
            </a:r>
            <a:endParaRPr lang="en-US" sz="2000"/>
          </a:p>
          <a:p>
            <a:r>
              <a:rPr lang="en-US" sz="2000"/>
              <a:t>2.Energy consumption is highest during peak hours (e.g. early morning and late afternoon) and lowest during off-peak hours (e.g. late night and early morning).</a:t>
            </a:r>
            <a:endParaRPr lang="en-US" sz="2000"/>
          </a:p>
          <a:p>
            <a:r>
              <a:rPr lang="en-US" sz="2000"/>
              <a:t>3.Energy consumption varies by demographics, with higher consumption among households with more occupants and larger homes</a:t>
            </a:r>
            <a:endParaRPr lang="en-US" sz="2000"/>
          </a:p>
          <a:p>
            <a:endParaRPr lang="en-US" sz="2000"/>
          </a:p>
        </p:txBody>
      </p:sp>
      <p:sp>
        <p:nvSpPr>
          <p:cNvPr id="4" name="Text Box 3"/>
          <p:cNvSpPr txBox="1"/>
          <p:nvPr/>
        </p:nvSpPr>
        <p:spPr>
          <a:xfrm>
            <a:off x="216535" y="3214370"/>
            <a:ext cx="11813540" cy="4101465"/>
          </a:xfrm>
          <a:prstGeom prst="rect">
            <a:avLst/>
          </a:prstGeom>
          <a:noFill/>
        </p:spPr>
        <p:txBody>
          <a:bodyPr wrap="square" rtlCol="0">
            <a:noAutofit/>
          </a:bodyPr>
          <a:p>
            <a:r>
              <a:rPr lang="en-US" sz="2400" b="1" u="sng"/>
              <a:t>Implications</a:t>
            </a:r>
            <a:endParaRPr lang="en-US" sz="2400" b="1" u="sng"/>
          </a:p>
          <a:p>
            <a:r>
              <a:rPr lang="en-US" sz="2400">
                <a:sym typeface="+mn-ea"/>
              </a:rPr>
              <a:t>These findings have several implications for energy consumption management and optimization:</a:t>
            </a:r>
            <a:endParaRPr lang="en-US" sz="2400" b="1" u="sng"/>
          </a:p>
          <a:p>
            <a:r>
              <a:rPr lang="en-US" sz="2000"/>
              <a:t>1.Energy efficiency measures should be prioritized during the summer months to reduce peak demand and overall consumption.</a:t>
            </a:r>
            <a:endParaRPr lang="en-US" sz="2000"/>
          </a:p>
          <a:p>
            <a:r>
              <a:rPr lang="en-US" sz="2000"/>
              <a:t>2.Demand response programs can be implemented to incentivize consumers to shift their energy consumption to off-peak hours.</a:t>
            </a:r>
            <a:endParaRPr lang="en-US" sz="2000"/>
          </a:p>
          <a:p>
            <a:r>
              <a:rPr lang="en-US" sz="2000"/>
              <a:t>3.Targeted outreach and education campaigns can be developed to encourage energy conservation among households with higher consumption patterns.</a:t>
            </a:r>
            <a:endParaRPr lang="en-US" sz="2000"/>
          </a:p>
          <a:p>
            <a:r>
              <a:rPr lang="en-US" sz="2000">
                <a:sym typeface="+mn-ea"/>
              </a:rPr>
              <a:t>These findings have several implications for energy consumption management and optimization</a:t>
            </a:r>
            <a:r>
              <a:rPr lang="en-US" sz="1600">
                <a:sym typeface="+mn-ea"/>
              </a:rPr>
              <a:t>:</a:t>
            </a:r>
            <a:endParaRPr lang="en-US" sz="1600"/>
          </a:p>
          <a:p>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6230" y="335915"/>
            <a:ext cx="11669395" cy="6270625"/>
          </a:xfrm>
          <a:prstGeom prst="rect">
            <a:avLst/>
          </a:prstGeom>
          <a:noFill/>
        </p:spPr>
        <p:txBody>
          <a:bodyPr wrap="square" rtlCol="0" anchor="t">
            <a:noAutofit/>
          </a:bodyPr>
          <a:p>
            <a:r>
              <a:rPr lang="en-US" sz="2400" b="1" u="sng"/>
              <a:t>Impact of Weather on Energy Consumption</a:t>
            </a:r>
            <a:endParaRPr lang="en-US"/>
          </a:p>
          <a:p>
            <a:r>
              <a:rPr lang="en-US" sz="2000"/>
              <a:t>Weather is one of the most significant factors affecting energy consumption patterns. Changes in temperature, humidity, and precipitation can have a significant impact on the amount of energy consumed for heating, cooling, and lighting. Understanding these effects is critical for developing effective energy management strategies.</a:t>
            </a:r>
            <a:endParaRPr lang="en-US" sz="2000"/>
          </a:p>
          <a:p>
            <a:r>
              <a:rPr lang="en-US" sz="2400" b="1" u="sng"/>
              <a:t>Factors Affecting Energy Consumption</a:t>
            </a:r>
            <a:endParaRPr lang="en-US"/>
          </a:p>
          <a:p>
            <a:r>
              <a:rPr lang="en-US" sz="2000"/>
              <a:t>There are several factors that influence the relationship between weather and energy consumption. These include building characteristics, heating and cooling systems, insulation levels, and occupancy patterns. In addition, local climate conditions such as temperature, humidity, and wind speed can also play a role.</a:t>
            </a:r>
            <a:endParaRPr lang="en-US" sz="2000"/>
          </a:p>
          <a:p>
            <a:r>
              <a:rPr lang="en-US" sz="2400" b="1" u="sng"/>
              <a:t>Weather Normalization Techniques</a:t>
            </a:r>
            <a:endParaRPr lang="en-US" u="sng"/>
          </a:p>
          <a:p>
            <a:r>
              <a:rPr lang="en-US" sz="2000"/>
              <a:t>To account for the effects of weather on energy consumption, weather normalization techniques can be used. These techniques adjust energy consumption data to account for changes in temperature, humidity, and other weather-related factors. This allows for more accurate comparisons of energy consumption over time and between different buildings or regions.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7965" y="289560"/>
            <a:ext cx="11790680" cy="6322695"/>
          </a:xfrm>
          <a:prstGeom prst="rect">
            <a:avLst/>
          </a:prstGeom>
          <a:noFill/>
        </p:spPr>
        <p:txBody>
          <a:bodyPr wrap="square" rtlCol="0" anchor="t">
            <a:noAutofit/>
          </a:bodyPr>
          <a:p>
            <a:r>
              <a:rPr lang="en-US" sz="2800" b="1" u="sng"/>
              <a:t>Impact of Time of Day on Energy Consumption</a:t>
            </a:r>
            <a:endParaRPr lang="en-US" sz="2400" b="1"/>
          </a:p>
          <a:p>
            <a:r>
              <a:rPr lang="en-US" sz="2000"/>
              <a:t>Energy consumption patterns vary depending on the time of day, with peak hours typically occurring during the morning and evening. Understanding these patterns can help identify opportunities for reducing energy consumption and optimizing energy usage.</a:t>
            </a:r>
            <a:endParaRPr lang="en-US"/>
          </a:p>
          <a:p>
            <a:r>
              <a:rPr lang="en-US" sz="2400" b="1" u="sng"/>
              <a:t>Key Findings</a:t>
            </a:r>
            <a:endParaRPr lang="en-US" sz="2400" b="1" u="sng"/>
          </a:p>
          <a:p>
            <a:r>
              <a:rPr lang="en-US" sz="2000"/>
              <a:t>1.Peak energy consumption typically occurs during the morning and evening, when people are waking up and coming home from work.</a:t>
            </a:r>
            <a:endParaRPr lang="en-US" sz="2000"/>
          </a:p>
          <a:p>
            <a:r>
              <a:rPr lang="en-US" sz="2000"/>
              <a:t>2.Off-peak energy consumption occurs during the middle of the day and overnight, when energy demand is lower.</a:t>
            </a:r>
            <a:endParaRPr lang="en-US" sz="2000"/>
          </a:p>
          <a:p>
            <a:r>
              <a:rPr lang="en-US" sz="2000"/>
              <a:t>3.Energy consumption patterns can vary by region, with some areas experiencing more extreme temperature fluctuations and therefore higher energy demand during certain times of day.</a:t>
            </a:r>
            <a:endParaRPr lang="en-US" sz="2000"/>
          </a:p>
          <a:p>
            <a:endParaRPr lang="en-US" sz="20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12612</Words>
  <Application>WPS Presentation</Application>
  <PresentationFormat>Widescreen</PresentationFormat>
  <Paragraphs>155</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user</cp:lastModifiedBy>
  <cp:revision>1</cp:revision>
  <dcterms:created xsi:type="dcterms:W3CDTF">2023-10-24T15:57:37Z</dcterms:created>
  <dcterms:modified xsi:type="dcterms:W3CDTF">2023-10-24T15:57:37Z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4FD7C2FBEA934439932422F7829842B3_11</vt:lpwstr>
  </property>
  <property fmtid="{D5CDD505-2E9C-101B-9397-08002B2CF9AE}" pid="3" name="KSOProductBuildVer">
    <vt:lpwstr>1033-12.2.0.13266</vt:lpwstr>
  </property>
</Properties>
</file>