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1" r:id="rId6"/>
    <p:sldId id="314" r:id="rId7"/>
    <p:sldId id="312" r:id="rId8"/>
    <p:sldId id="315" r:id="rId9"/>
    <p:sldId id="316" r:id="rId10"/>
    <p:sldId id="319" r:id="rId11"/>
    <p:sldId id="318" r:id="rId12"/>
    <p:sldId id="320" r:id="rId13"/>
    <p:sldId id="317" r:id="rId14"/>
    <p:sldId id="31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78" d="100"/>
          <a:sy n="78" d="100"/>
        </p:scale>
        <p:origin x="87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4/1/2024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4/1/2024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4/1/2024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4/1/2024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4/1/2024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4/1/2024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4/1/2024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4/1/2024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4/1/2024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4/1/2024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rmAutofit/>
          </a:bodyPr>
          <a:lstStyle/>
          <a:p>
            <a:r>
              <a:rPr lang="en-US" sz="6600" b="1" dirty="0">
                <a:solidFill>
                  <a:schemeClr val="tx1"/>
                </a:solidFill>
              </a:rPr>
              <a:t>QR-CODE</a:t>
            </a:r>
            <a:r>
              <a:rPr lang="en-US" sz="6600" b="1" dirty="0"/>
              <a:t> GENERATION</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021498"/>
          </a:xfrm>
        </p:spPr>
        <p:txBody>
          <a:bodyPr>
            <a:normAutofit/>
          </a:bodyPr>
          <a:lstStyle/>
          <a:p>
            <a:r>
              <a:rPr lang="en-US" dirty="0"/>
              <a:t>Using - GENERATIVE AI</a:t>
            </a:r>
            <a:endParaRPr lang="en-US" sz="2400" dirty="0">
              <a:solidFill>
                <a:schemeClr val="tx1">
                  <a:lumMod val="85000"/>
                  <a:lumOff val="15000"/>
                </a:schemeClr>
              </a:solidFill>
            </a:endParaRP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124" name="Picture 4" descr="AI Generated QR codes with ControlNet, HuggingFace and Google Colab | by  Sami Maameri | Medium">
            <a:extLst>
              <a:ext uri="{FF2B5EF4-FFF2-40B4-BE49-F238E27FC236}">
                <a16:creationId xmlns:a16="http://schemas.microsoft.com/office/drawing/2014/main" id="{87D4BD6E-9F09-E244-8E96-FF4991BAD05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635" r="9692"/>
          <a:stretch/>
        </p:blipFill>
        <p:spPr bwMode="auto">
          <a:xfrm>
            <a:off x="6656438" y="-1"/>
            <a:ext cx="5535561"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Head with gears with solid fill">
            <a:extLst>
              <a:ext uri="{FF2B5EF4-FFF2-40B4-BE49-F238E27FC236}">
                <a16:creationId xmlns:a16="http://schemas.microsoft.com/office/drawing/2014/main" id="{F756785E-D551-3489-47B0-2DDDE42EBDA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47186" y="2179871"/>
            <a:ext cx="1155291" cy="1155291"/>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4E9C1-D048-7052-DC46-5404FFBABAEB}"/>
              </a:ext>
            </a:extLst>
          </p:cNvPr>
          <p:cNvSpPr>
            <a:spLocks noGrp="1"/>
          </p:cNvSpPr>
          <p:nvPr>
            <p:ph type="title"/>
          </p:nvPr>
        </p:nvSpPr>
        <p:spPr>
          <a:xfrm>
            <a:off x="1036320" y="432619"/>
            <a:ext cx="10058400" cy="1927124"/>
          </a:xfrm>
        </p:spPr>
        <p:txBody>
          <a:bodyPr>
            <a:normAutofit/>
          </a:bodyPr>
          <a:lstStyle/>
          <a:p>
            <a:pPr algn="ctr"/>
            <a:r>
              <a:rPr lang="en-IN" sz="5400" b="1" dirty="0">
                <a:solidFill>
                  <a:schemeClr val="tx1"/>
                </a:solidFill>
              </a:rPr>
              <a:t>CONCLUSION</a:t>
            </a:r>
            <a:br>
              <a:rPr lang="en-IN" sz="5400" b="1" dirty="0">
                <a:solidFill>
                  <a:schemeClr val="tx1"/>
                </a:solidFill>
              </a:rPr>
            </a:br>
            <a:endParaRPr lang="en-IN" sz="5400" b="1" dirty="0">
              <a:solidFill>
                <a:schemeClr val="tx1"/>
              </a:solidFill>
            </a:endParaRPr>
          </a:p>
        </p:txBody>
      </p:sp>
      <p:sp>
        <p:nvSpPr>
          <p:cNvPr id="3" name="Content Placeholder 2">
            <a:extLst>
              <a:ext uri="{FF2B5EF4-FFF2-40B4-BE49-F238E27FC236}">
                <a16:creationId xmlns:a16="http://schemas.microsoft.com/office/drawing/2014/main" id="{8EEAA388-189B-6C68-738E-3A0445B846CB}"/>
              </a:ext>
            </a:extLst>
          </p:cNvPr>
          <p:cNvSpPr>
            <a:spLocks noGrp="1"/>
          </p:cNvSpPr>
          <p:nvPr>
            <p:ph idx="1"/>
          </p:nvPr>
        </p:nvSpPr>
        <p:spPr/>
        <p:txBody>
          <a:bodyPr>
            <a:noAutofit/>
          </a:bodyPr>
          <a:lstStyle/>
          <a:p>
            <a:pPr algn="ctr"/>
            <a:r>
              <a:rPr lang="en-US" sz="2000" i="0" dirty="0">
                <a:solidFill>
                  <a:schemeClr val="tx1"/>
                </a:solidFill>
                <a:effectLst/>
                <a:latin typeface="Agency FB" panose="020B0503020202020204" pitchFamily="34" charset="0"/>
              </a:rPr>
              <a:t>In conclusion, the integration of generative AI techniques offers significant opportunities for revolutionizing QR code generation. By harnessing the power of GANs, VAEs, and other generative AI algorithms,</a:t>
            </a:r>
          </a:p>
          <a:p>
            <a:pPr algn="ctr"/>
            <a:r>
              <a:rPr lang="en-US" sz="2000" i="0" dirty="0">
                <a:solidFill>
                  <a:schemeClr val="tx1"/>
                </a:solidFill>
                <a:effectLst/>
                <a:latin typeface="Agency FB" panose="020B0503020202020204" pitchFamily="34" charset="0"/>
              </a:rPr>
              <a:t> QR codes can be transformed into dynamic, customizable, and visually appealing assets with enhanced functionality and user engagement. While challenges remain, continued research, interdisciplinary collaboration, and innovation hold the key to unlocking the full potential of QR code technology in the digital age.</a:t>
            </a:r>
          </a:p>
          <a:p>
            <a:pPr marL="0" lvl="0" indent="0" algn="ctr">
              <a:lnSpc>
                <a:spcPct val="114000"/>
              </a:lnSpc>
              <a:spcBef>
                <a:spcPts val="1500"/>
              </a:spcBef>
              <a:spcAft>
                <a:spcPts val="800"/>
              </a:spcAft>
              <a:buClr>
                <a:srgbClr val="0D0D0D"/>
              </a:buClr>
              <a:buSzPts val="1200"/>
              <a:buNone/>
            </a:pPr>
            <a:r>
              <a:rPr lang="en-IN" sz="2000" u="none" strike="noStrike" dirty="0">
                <a:solidFill>
                  <a:srgbClr val="0D0D0D"/>
                </a:solidFill>
                <a:effectLst/>
                <a:latin typeface="Agency FB" panose="020B0503020202020204" pitchFamily="34" charset="0"/>
                <a:ea typeface="Times New Roman" panose="02020603050405020304" pitchFamily="18" charset="0"/>
                <a:cs typeface="Roboto" panose="02000000000000000000" pitchFamily="2" charset="0"/>
              </a:rPr>
              <a:t>Summarize the key findings and outcomes of the project, highlighting the success of using generative AI for QR code generation.</a:t>
            </a:r>
            <a:endParaRPr lang="en-IN" sz="2000" u="none" strike="noStrike" dirty="0">
              <a:effectLst/>
              <a:latin typeface="Agency FB" panose="020B0503020202020204" pitchFamily="34" charset="0"/>
              <a:ea typeface="Roboto" panose="02000000000000000000" pitchFamily="2" charset="0"/>
              <a:cs typeface="Roboto" panose="02000000000000000000" pitchFamily="2" charset="0"/>
            </a:endParaRPr>
          </a:p>
          <a:p>
            <a:pPr marL="0" lvl="0" indent="0" algn="ctr">
              <a:lnSpc>
                <a:spcPct val="114000"/>
              </a:lnSpc>
              <a:spcAft>
                <a:spcPts val="1500"/>
              </a:spcAft>
              <a:buClr>
                <a:srgbClr val="0D0D0D"/>
              </a:buClr>
              <a:buSzPts val="1200"/>
              <a:buNone/>
            </a:pPr>
            <a:r>
              <a:rPr lang="en-IN" sz="2000" u="none" strike="noStrike" dirty="0">
                <a:solidFill>
                  <a:srgbClr val="0D0D0D"/>
                </a:solidFill>
                <a:effectLst/>
                <a:latin typeface="Agency FB" panose="020B0503020202020204" pitchFamily="34" charset="0"/>
                <a:ea typeface="Times New Roman" panose="02020603050405020304" pitchFamily="18" charset="0"/>
                <a:cs typeface="Roboto" panose="02000000000000000000" pitchFamily="2" charset="0"/>
              </a:rPr>
              <a:t>Reflect on the project's contributions to the field of QR code technology and the broader implications for information encoding and communication.</a:t>
            </a:r>
            <a:endParaRPr lang="en-IN" sz="2000" u="none" strike="noStrike" dirty="0">
              <a:effectLst/>
              <a:latin typeface="Agency FB" panose="020B0503020202020204" pitchFamily="34" charset="0"/>
              <a:ea typeface="Roboto" panose="02000000000000000000" pitchFamily="2" charset="0"/>
              <a:cs typeface="Roboto" panose="02000000000000000000" pitchFamily="2" charset="0"/>
            </a:endParaRPr>
          </a:p>
          <a:p>
            <a:pPr algn="ctr"/>
            <a:endParaRPr lang="en-IN" sz="2000" dirty="0">
              <a:solidFill>
                <a:schemeClr val="tx1"/>
              </a:solidFill>
              <a:latin typeface="Agency FB" panose="020B0503020202020204" pitchFamily="34" charset="0"/>
            </a:endParaRPr>
          </a:p>
        </p:txBody>
      </p:sp>
    </p:spTree>
    <p:extLst>
      <p:ext uri="{BB962C8B-B14F-4D97-AF65-F5344CB8AC3E}">
        <p14:creationId xmlns:p14="http://schemas.microsoft.com/office/powerpoint/2010/main" val="583706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Premium Photo | Modern technology background generative ai">
            <a:extLst>
              <a:ext uri="{FF2B5EF4-FFF2-40B4-BE49-F238E27FC236}">
                <a16:creationId xmlns:a16="http://schemas.microsoft.com/office/drawing/2014/main" id="{6FC2BB46-53E5-440A-2C26-9D92E6F611C5}"/>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17168" b="17168"/>
          <a:stretch>
            <a:fillRect/>
          </a:stretch>
        </p:blipFill>
        <p:spPr bwMode="auto">
          <a:xfrm>
            <a:off x="15" y="0"/>
            <a:ext cx="12191985" cy="492596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FC9514B-DB04-FA12-501B-E2672C8923B0}"/>
              </a:ext>
            </a:extLst>
          </p:cNvPr>
          <p:cNvSpPr txBox="1"/>
          <p:nvPr/>
        </p:nvSpPr>
        <p:spPr>
          <a:xfrm>
            <a:off x="1976284" y="5034117"/>
            <a:ext cx="8662219" cy="1446550"/>
          </a:xfrm>
          <a:prstGeom prst="rect">
            <a:avLst/>
          </a:prstGeom>
          <a:noFill/>
        </p:spPr>
        <p:txBody>
          <a:bodyPr wrap="square" rtlCol="0">
            <a:spAutoFit/>
          </a:bodyPr>
          <a:lstStyle/>
          <a:p>
            <a:r>
              <a:rPr lang="en-US" sz="8800" b="1" dirty="0">
                <a:solidFill>
                  <a:srgbClr val="FFFF00"/>
                </a:solidFill>
                <a:latin typeface="Bauhaus 93" panose="04030905020B02020C02" pitchFamily="82" charset="0"/>
              </a:rPr>
              <a:t>T</a:t>
            </a:r>
            <a:r>
              <a:rPr lang="en-US" sz="8800" b="1" dirty="0">
                <a:solidFill>
                  <a:schemeClr val="bg1"/>
                </a:solidFill>
                <a:latin typeface="Bauhaus 93" panose="04030905020B02020C02" pitchFamily="82" charset="0"/>
              </a:rPr>
              <a:t> </a:t>
            </a:r>
            <a:r>
              <a:rPr lang="en-US" sz="8800" b="1" dirty="0">
                <a:solidFill>
                  <a:schemeClr val="accent4"/>
                </a:solidFill>
                <a:latin typeface="Bauhaus 93" panose="04030905020B02020C02" pitchFamily="82" charset="0"/>
              </a:rPr>
              <a:t>H</a:t>
            </a:r>
            <a:r>
              <a:rPr lang="en-US" sz="8800" b="1" dirty="0">
                <a:solidFill>
                  <a:schemeClr val="bg1"/>
                </a:solidFill>
                <a:latin typeface="Bauhaus 93" panose="04030905020B02020C02" pitchFamily="82" charset="0"/>
              </a:rPr>
              <a:t> </a:t>
            </a:r>
            <a:r>
              <a:rPr lang="en-US" sz="8800" b="1" dirty="0">
                <a:solidFill>
                  <a:srgbClr val="00B0F0"/>
                </a:solidFill>
                <a:latin typeface="Bauhaus 93" panose="04030905020B02020C02" pitchFamily="82" charset="0"/>
              </a:rPr>
              <a:t>A</a:t>
            </a:r>
            <a:r>
              <a:rPr lang="en-US" sz="8800" b="1" dirty="0">
                <a:solidFill>
                  <a:schemeClr val="bg1"/>
                </a:solidFill>
                <a:latin typeface="Bauhaus 93" panose="04030905020B02020C02" pitchFamily="82" charset="0"/>
              </a:rPr>
              <a:t> </a:t>
            </a:r>
            <a:r>
              <a:rPr lang="en-US" sz="8800" b="1" dirty="0">
                <a:solidFill>
                  <a:srgbClr val="7030A0"/>
                </a:solidFill>
                <a:latin typeface="Bauhaus 93" panose="04030905020B02020C02" pitchFamily="82" charset="0"/>
              </a:rPr>
              <a:t>N</a:t>
            </a:r>
            <a:r>
              <a:rPr lang="en-US" sz="8800" b="1" dirty="0">
                <a:solidFill>
                  <a:schemeClr val="bg1"/>
                </a:solidFill>
                <a:latin typeface="Bauhaus 93" panose="04030905020B02020C02" pitchFamily="82" charset="0"/>
              </a:rPr>
              <a:t> K   </a:t>
            </a:r>
            <a:r>
              <a:rPr lang="en-US" sz="8800" b="1" dirty="0">
                <a:solidFill>
                  <a:srgbClr val="0070C0"/>
                </a:solidFill>
                <a:latin typeface="Bauhaus 93" panose="04030905020B02020C02" pitchFamily="82" charset="0"/>
              </a:rPr>
              <a:t>Y</a:t>
            </a:r>
            <a:r>
              <a:rPr lang="en-US" sz="8800" b="1" dirty="0">
                <a:solidFill>
                  <a:schemeClr val="bg1"/>
                </a:solidFill>
                <a:latin typeface="Bauhaus 93" panose="04030905020B02020C02" pitchFamily="82" charset="0"/>
              </a:rPr>
              <a:t> </a:t>
            </a:r>
            <a:r>
              <a:rPr lang="en-US" sz="8800" b="1" dirty="0">
                <a:solidFill>
                  <a:srgbClr val="00B050"/>
                </a:solidFill>
                <a:latin typeface="Bauhaus 93" panose="04030905020B02020C02" pitchFamily="82" charset="0"/>
              </a:rPr>
              <a:t>O</a:t>
            </a:r>
            <a:r>
              <a:rPr lang="en-US" sz="8800" b="1" dirty="0">
                <a:solidFill>
                  <a:schemeClr val="bg1"/>
                </a:solidFill>
                <a:latin typeface="Bauhaus 93" panose="04030905020B02020C02" pitchFamily="82" charset="0"/>
              </a:rPr>
              <a:t> </a:t>
            </a:r>
            <a:r>
              <a:rPr lang="en-US" sz="8800" b="1" dirty="0">
                <a:solidFill>
                  <a:srgbClr val="FFC000"/>
                </a:solidFill>
                <a:latin typeface="Bauhaus 93" panose="04030905020B02020C02" pitchFamily="82" charset="0"/>
              </a:rPr>
              <a:t>U</a:t>
            </a:r>
            <a:r>
              <a:rPr lang="en-US" sz="8800" b="1" dirty="0">
                <a:solidFill>
                  <a:schemeClr val="bg1"/>
                </a:solidFill>
                <a:latin typeface="Bauhaus 93" panose="04030905020B02020C02" pitchFamily="82" charset="0"/>
              </a:rPr>
              <a:t> </a:t>
            </a:r>
            <a:endParaRPr lang="en-IN" sz="8800" b="1" dirty="0">
              <a:solidFill>
                <a:schemeClr val="bg1"/>
              </a:solidFill>
              <a:latin typeface="Bauhaus 93" panose="04030905020B02020C02" pitchFamily="82" charset="0"/>
            </a:endParaRPr>
          </a:p>
        </p:txBody>
      </p:sp>
    </p:spTree>
    <p:extLst>
      <p:ext uri="{BB962C8B-B14F-4D97-AF65-F5344CB8AC3E}">
        <p14:creationId xmlns:p14="http://schemas.microsoft.com/office/powerpoint/2010/main" val="2138669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BD46C-ECE3-166F-738F-127379977FA1}"/>
              </a:ext>
            </a:extLst>
          </p:cNvPr>
          <p:cNvSpPr>
            <a:spLocks noGrp="1"/>
          </p:cNvSpPr>
          <p:nvPr>
            <p:ph type="title"/>
          </p:nvPr>
        </p:nvSpPr>
        <p:spPr>
          <a:xfrm>
            <a:off x="505815" y="953729"/>
            <a:ext cx="3517567" cy="776255"/>
          </a:xfrm>
        </p:spPr>
        <p:txBody>
          <a:bodyPr>
            <a:normAutofit/>
          </a:bodyPr>
          <a:lstStyle/>
          <a:p>
            <a:r>
              <a:rPr lang="en-US" sz="4400" b="1" dirty="0"/>
              <a:t>AGENDA</a:t>
            </a:r>
            <a:endParaRPr lang="en-IN" sz="4400" b="1" dirty="0"/>
          </a:p>
        </p:txBody>
      </p:sp>
      <p:sp>
        <p:nvSpPr>
          <p:cNvPr id="4" name="Text Placeholder 3">
            <a:extLst>
              <a:ext uri="{FF2B5EF4-FFF2-40B4-BE49-F238E27FC236}">
                <a16:creationId xmlns:a16="http://schemas.microsoft.com/office/drawing/2014/main" id="{28A9B3F7-FBD6-D363-4F12-53EC049A65D0}"/>
              </a:ext>
            </a:extLst>
          </p:cNvPr>
          <p:cNvSpPr>
            <a:spLocks noGrp="1"/>
          </p:cNvSpPr>
          <p:nvPr>
            <p:ph type="body" sz="half" idx="2"/>
          </p:nvPr>
        </p:nvSpPr>
        <p:spPr>
          <a:xfrm>
            <a:off x="289504" y="2148314"/>
            <a:ext cx="4135012" cy="4311480"/>
          </a:xfrm>
        </p:spPr>
        <p:txBody>
          <a:bodyPr>
            <a:normAutofit/>
          </a:bodyPr>
          <a:lstStyle/>
          <a:p>
            <a:pPr marL="285750" indent="-285750">
              <a:buFont typeface="Arial" panose="020B0604020202020204" pitchFamily="34" charset="0"/>
              <a:buChar char="•"/>
            </a:pPr>
            <a:r>
              <a:rPr lang="en-IN" sz="1800" dirty="0">
                <a:solidFill>
                  <a:schemeClr val="bg1"/>
                </a:solidFill>
                <a:effectLst/>
                <a:latin typeface="Agency FB" panose="020B0503020202020204" pitchFamily="34" charset="0"/>
                <a:ea typeface="Times New Roman" panose="02020603050405020304" pitchFamily="18" charset="0"/>
              </a:rPr>
              <a:t>INTRODUCTION</a:t>
            </a:r>
            <a:endParaRPr lang="en-IN" sz="1800" dirty="0">
              <a:solidFill>
                <a:schemeClr val="bg1"/>
              </a:solidFill>
              <a:effectLst/>
              <a:latin typeface="Agency FB" panose="020B0503020202020204" pitchFamily="34" charset="0"/>
              <a:ea typeface="Calibri" panose="020F0502020204030204" pitchFamily="34" charset="0"/>
            </a:endParaRPr>
          </a:p>
          <a:p>
            <a:pPr marL="285750" indent="-285750">
              <a:buFont typeface="Arial" panose="020B0604020202020204" pitchFamily="34" charset="0"/>
              <a:buChar char="•"/>
            </a:pPr>
            <a:r>
              <a:rPr lang="en-IN" i="0" dirty="0">
                <a:solidFill>
                  <a:schemeClr val="bg1"/>
                </a:solidFill>
                <a:effectLst/>
                <a:latin typeface="Agency FB" panose="020B0503020202020204" pitchFamily="34" charset="0"/>
              </a:rPr>
              <a:t>Background </a:t>
            </a:r>
          </a:p>
          <a:p>
            <a:pPr marL="285750" indent="-285750">
              <a:buFont typeface="Arial" panose="020B0604020202020204" pitchFamily="34" charset="0"/>
              <a:buChar char="•"/>
            </a:pPr>
            <a:r>
              <a:rPr lang="fr-FR" i="0" dirty="0" err="1">
                <a:solidFill>
                  <a:schemeClr val="bg1"/>
                </a:solidFill>
                <a:effectLst/>
                <a:latin typeface="Agency FB" panose="020B0503020202020204" pitchFamily="34" charset="0"/>
              </a:rPr>
              <a:t>Generative</a:t>
            </a:r>
            <a:r>
              <a:rPr lang="fr-FR" i="0" dirty="0">
                <a:solidFill>
                  <a:schemeClr val="bg1"/>
                </a:solidFill>
                <a:effectLst/>
                <a:latin typeface="Agency FB" panose="020B0503020202020204" pitchFamily="34" charset="0"/>
              </a:rPr>
              <a:t> AI Techniques for QR Code </a:t>
            </a:r>
            <a:r>
              <a:rPr lang="fr-FR" i="0" dirty="0" err="1">
                <a:solidFill>
                  <a:schemeClr val="bg1"/>
                </a:solidFill>
                <a:effectLst/>
                <a:latin typeface="Agency FB" panose="020B0503020202020204" pitchFamily="34" charset="0"/>
              </a:rPr>
              <a:t>Generation</a:t>
            </a:r>
            <a:endParaRPr lang="fr-FR" i="0" dirty="0">
              <a:solidFill>
                <a:schemeClr val="bg1"/>
              </a:solidFill>
              <a:effectLst/>
              <a:latin typeface="Agency FB" panose="020B0503020202020204" pitchFamily="34" charset="0"/>
            </a:endParaRPr>
          </a:p>
          <a:p>
            <a:pPr marL="285750" indent="-285750">
              <a:buFont typeface="Arial" panose="020B0604020202020204" pitchFamily="34" charset="0"/>
              <a:buChar char="•"/>
            </a:pPr>
            <a:r>
              <a:rPr lang="en-US" i="0" dirty="0">
                <a:solidFill>
                  <a:schemeClr val="bg1"/>
                </a:solidFill>
                <a:effectLst/>
                <a:latin typeface="Agency FB" panose="020B0503020202020204" pitchFamily="34" charset="0"/>
              </a:rPr>
              <a:t>Advantages of Using Generative AI for QR Code Generation</a:t>
            </a:r>
          </a:p>
          <a:p>
            <a:pPr marL="285750" indent="-285750" algn="l">
              <a:buFont typeface="Arial" panose="020B0604020202020204" pitchFamily="34" charset="0"/>
              <a:buChar char="•"/>
            </a:pPr>
            <a:r>
              <a:rPr lang="en-IN" i="0" dirty="0">
                <a:solidFill>
                  <a:schemeClr val="bg1"/>
                </a:solidFill>
                <a:effectLst/>
                <a:latin typeface="Agency FB" panose="020B0503020202020204" pitchFamily="34" charset="0"/>
              </a:rPr>
              <a:t>Challenges and Considerations</a:t>
            </a:r>
          </a:p>
          <a:p>
            <a:pPr marL="285750" indent="-285750" algn="l">
              <a:buFont typeface="Arial" panose="020B0604020202020204" pitchFamily="34" charset="0"/>
              <a:buChar char="•"/>
            </a:pPr>
            <a:r>
              <a:rPr lang="en-US" i="0" dirty="0">
                <a:solidFill>
                  <a:schemeClr val="bg1"/>
                </a:solidFill>
                <a:effectLst/>
                <a:latin typeface="Agency FB" panose="020B0503020202020204" pitchFamily="34" charset="0"/>
              </a:rPr>
              <a:t>Future Prospects and Research Directions</a:t>
            </a:r>
          </a:p>
          <a:p>
            <a:pPr marL="285750" indent="-285750">
              <a:buFont typeface="Arial" panose="020B0604020202020204" pitchFamily="34" charset="0"/>
              <a:buChar char="•"/>
            </a:pPr>
            <a:r>
              <a:rPr lang="en-IN" i="0" dirty="0">
                <a:solidFill>
                  <a:schemeClr val="bg1"/>
                </a:solidFill>
                <a:effectLst/>
                <a:latin typeface="Agency FB" panose="020B0503020202020204" pitchFamily="34" charset="0"/>
              </a:rPr>
              <a:t>Conclusion</a:t>
            </a:r>
            <a:endParaRPr lang="en-IN" sz="1800" dirty="0">
              <a:solidFill>
                <a:schemeClr val="bg1"/>
              </a:solidFill>
              <a:effectLst/>
              <a:latin typeface="Agency FB" panose="020B0503020202020204" pitchFamily="34" charset="0"/>
              <a:ea typeface="Calibri" panose="020F0502020204030204" pitchFamily="34" charset="0"/>
            </a:endParaRPr>
          </a:p>
          <a:p>
            <a:pPr marL="285750" indent="-285750">
              <a:buFont typeface="Arial" panose="020B0604020202020204" pitchFamily="34" charset="0"/>
              <a:buChar char="•"/>
            </a:pPr>
            <a:endParaRPr lang="en-IN" dirty="0">
              <a:solidFill>
                <a:schemeClr val="bg1"/>
              </a:solidFill>
              <a:latin typeface="Agency FB" panose="020B0503020202020204" pitchFamily="34" charset="0"/>
            </a:endParaRPr>
          </a:p>
        </p:txBody>
      </p:sp>
      <p:pic>
        <p:nvPicPr>
          <p:cNvPr id="1026" name="Picture 2" descr="Make or break: becoming 'data ready' for gen AI">
            <a:extLst>
              <a:ext uri="{FF2B5EF4-FFF2-40B4-BE49-F238E27FC236}">
                <a16:creationId xmlns:a16="http://schemas.microsoft.com/office/drawing/2014/main" id="{16F33313-408B-1B0A-73F6-C76381E5BA04}"/>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1794"/>
          <a:stretch/>
        </p:blipFill>
        <p:spPr bwMode="auto">
          <a:xfrm>
            <a:off x="4640826" y="0"/>
            <a:ext cx="7551174"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774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Artistic AI QR Code Generator">
            <a:extLst>
              <a:ext uri="{FF2B5EF4-FFF2-40B4-BE49-F238E27FC236}">
                <a16:creationId xmlns:a16="http://schemas.microsoft.com/office/drawing/2014/main" id="{E185C198-EDEB-779F-3A06-F738A646787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109" r="9289"/>
          <a:stretch/>
        </p:blipFill>
        <p:spPr bwMode="auto">
          <a:xfrm>
            <a:off x="-1" y="0"/>
            <a:ext cx="5458984"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A0F8B92-EFAA-753F-3A06-07CA2ACA1684}"/>
              </a:ext>
            </a:extLst>
          </p:cNvPr>
          <p:cNvSpPr>
            <a:spLocks noGrp="1"/>
          </p:cNvSpPr>
          <p:nvPr>
            <p:ph type="title"/>
          </p:nvPr>
        </p:nvSpPr>
        <p:spPr>
          <a:xfrm>
            <a:off x="68826" y="2959510"/>
            <a:ext cx="5230761" cy="1865868"/>
          </a:xfrm>
        </p:spPr>
        <p:txBody>
          <a:bodyPr>
            <a:normAutofit/>
          </a:bodyPr>
          <a:lstStyle/>
          <a:p>
            <a:r>
              <a:rPr lang="en-US" sz="4800" b="1" dirty="0">
                <a:solidFill>
                  <a:schemeClr val="tx1"/>
                </a:solidFill>
                <a:highlight>
                  <a:srgbClr val="FFFF00"/>
                </a:highlight>
              </a:rPr>
              <a:t>INTRODUCTION</a:t>
            </a:r>
            <a:endParaRPr lang="en-IN" sz="4800" b="1" dirty="0">
              <a:solidFill>
                <a:schemeClr val="tx1"/>
              </a:solidFill>
              <a:highlight>
                <a:srgbClr val="FFFF00"/>
              </a:highlight>
            </a:endParaRPr>
          </a:p>
        </p:txBody>
      </p:sp>
      <p:sp>
        <p:nvSpPr>
          <p:cNvPr id="3" name="Content Placeholder 2">
            <a:extLst>
              <a:ext uri="{FF2B5EF4-FFF2-40B4-BE49-F238E27FC236}">
                <a16:creationId xmlns:a16="http://schemas.microsoft.com/office/drawing/2014/main" id="{6C38AB7B-ECD6-08DE-BEF3-6FF4C0B69E8B}"/>
              </a:ext>
            </a:extLst>
          </p:cNvPr>
          <p:cNvSpPr>
            <a:spLocks noGrp="1"/>
          </p:cNvSpPr>
          <p:nvPr>
            <p:ph idx="1"/>
          </p:nvPr>
        </p:nvSpPr>
        <p:spPr>
          <a:xfrm>
            <a:off x="5783448" y="1122826"/>
            <a:ext cx="6084087" cy="5005637"/>
          </a:xfrm>
        </p:spPr>
        <p:txBody>
          <a:bodyPr>
            <a:normAutofit/>
          </a:bodyPr>
          <a:lstStyle/>
          <a:p>
            <a:pPr>
              <a:lnSpc>
                <a:spcPct val="150000"/>
              </a:lnSpc>
            </a:pPr>
            <a:r>
              <a:rPr lang="en-IN" sz="1800" dirty="0">
                <a:solidFill>
                  <a:schemeClr val="tx1"/>
                </a:solidFill>
                <a:effectLst/>
                <a:latin typeface="Agency FB" panose="020B0503020202020204" pitchFamily="34" charset="0"/>
                <a:ea typeface="Times New Roman" panose="02020603050405020304" pitchFamily="18" charset="0"/>
              </a:rPr>
              <a:t>The emergence of artificial intelligence (AI) has revolutionized various domains, including  QR code generation .</a:t>
            </a:r>
          </a:p>
          <a:p>
            <a:pPr>
              <a:lnSpc>
                <a:spcPct val="150000"/>
              </a:lnSpc>
            </a:pPr>
            <a:r>
              <a:rPr lang="en-IN" sz="1800" dirty="0">
                <a:solidFill>
                  <a:schemeClr val="tx1"/>
                </a:solidFill>
                <a:effectLst/>
                <a:latin typeface="Agency FB" panose="020B0503020202020204" pitchFamily="34" charset="0"/>
                <a:ea typeface="Times New Roman" panose="02020603050405020304" pitchFamily="18" charset="0"/>
              </a:rPr>
              <a:t>QR codes have become an integral part of modern society, facilitating efficient data encoding and decoding across various industries such as marketing, logistics, and authentication. These two-dimensional barcodes offer a versatile means of transmitting information rapidly and conveniently.</a:t>
            </a:r>
          </a:p>
          <a:p>
            <a:pPr>
              <a:lnSpc>
                <a:spcPct val="150000"/>
              </a:lnSpc>
            </a:pPr>
            <a:r>
              <a:rPr lang="en-IN" sz="1800" dirty="0">
                <a:solidFill>
                  <a:schemeClr val="tx1"/>
                </a:solidFill>
                <a:effectLst/>
                <a:latin typeface="Agency FB" panose="020B0503020202020204" pitchFamily="34" charset="0"/>
                <a:ea typeface="Calibri" panose="020F0502020204030204" pitchFamily="34" charset="0"/>
              </a:rPr>
              <a:t>Generative AI techniques, such as Generative Adversarial Networks (</a:t>
            </a:r>
            <a:r>
              <a:rPr lang="en-IN" sz="1800" b="1" dirty="0">
                <a:solidFill>
                  <a:schemeClr val="tx1"/>
                </a:solidFill>
                <a:effectLst/>
                <a:latin typeface="Agency FB" panose="020B0503020202020204" pitchFamily="34" charset="0"/>
                <a:ea typeface="Calibri" panose="020F0502020204030204" pitchFamily="34" charset="0"/>
              </a:rPr>
              <a:t>GANs</a:t>
            </a:r>
            <a:r>
              <a:rPr lang="en-IN" sz="1800" dirty="0">
                <a:solidFill>
                  <a:schemeClr val="tx1"/>
                </a:solidFill>
                <a:effectLst/>
                <a:latin typeface="Agency FB" panose="020B0503020202020204" pitchFamily="34" charset="0"/>
                <a:ea typeface="Calibri" panose="020F0502020204030204" pitchFamily="34" charset="0"/>
              </a:rPr>
              <a:t>) and Variational Autoencoders (</a:t>
            </a:r>
            <a:r>
              <a:rPr lang="en-IN" sz="1800" b="1" dirty="0">
                <a:solidFill>
                  <a:schemeClr val="tx1"/>
                </a:solidFill>
                <a:effectLst/>
                <a:latin typeface="Agency FB" panose="020B0503020202020204" pitchFamily="34" charset="0"/>
                <a:ea typeface="Calibri" panose="020F0502020204030204" pitchFamily="34" charset="0"/>
              </a:rPr>
              <a:t>VAEs</a:t>
            </a:r>
            <a:r>
              <a:rPr lang="en-IN" sz="1800" dirty="0">
                <a:solidFill>
                  <a:schemeClr val="tx1"/>
                </a:solidFill>
                <a:effectLst/>
                <a:latin typeface="Agency FB" panose="020B0503020202020204" pitchFamily="34" charset="0"/>
                <a:ea typeface="Calibri" panose="020F0502020204030204" pitchFamily="34" charset="0"/>
              </a:rPr>
              <a:t>), offer promising solutions to enhance QR code generation by enabling dynamic, customizable, and visually appealing designs.</a:t>
            </a:r>
          </a:p>
          <a:p>
            <a:pPr>
              <a:lnSpc>
                <a:spcPct val="150000"/>
              </a:lnSpc>
            </a:pPr>
            <a:endParaRPr lang="en-IN" sz="1800" dirty="0">
              <a:solidFill>
                <a:schemeClr val="tx1"/>
              </a:solidFill>
              <a:latin typeface="Agency FB" panose="020B0503020202020204" pitchFamily="34" charset="0"/>
            </a:endParaRPr>
          </a:p>
        </p:txBody>
      </p:sp>
    </p:spTree>
    <p:extLst>
      <p:ext uri="{BB962C8B-B14F-4D97-AF65-F5344CB8AC3E}">
        <p14:creationId xmlns:p14="http://schemas.microsoft.com/office/powerpoint/2010/main" val="3834669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22746-EAF1-B365-C533-60B8C3FDD7DB}"/>
              </a:ext>
            </a:extLst>
          </p:cNvPr>
          <p:cNvSpPr>
            <a:spLocks noGrp="1"/>
          </p:cNvSpPr>
          <p:nvPr>
            <p:ph type="title"/>
          </p:nvPr>
        </p:nvSpPr>
        <p:spPr>
          <a:xfrm>
            <a:off x="1097280" y="816077"/>
            <a:ext cx="5165868" cy="921283"/>
          </a:xfrm>
        </p:spPr>
        <p:txBody>
          <a:bodyPr/>
          <a:lstStyle/>
          <a:p>
            <a:r>
              <a:rPr lang="en-US" b="1" dirty="0">
                <a:solidFill>
                  <a:schemeClr val="tx1"/>
                </a:solidFill>
              </a:rPr>
              <a:t>BACKGROUND</a:t>
            </a:r>
            <a:endParaRPr lang="en-IN" b="1" dirty="0">
              <a:solidFill>
                <a:schemeClr val="tx1"/>
              </a:solidFill>
            </a:endParaRPr>
          </a:p>
        </p:txBody>
      </p:sp>
      <p:sp>
        <p:nvSpPr>
          <p:cNvPr id="3" name="Content Placeholder 2">
            <a:extLst>
              <a:ext uri="{FF2B5EF4-FFF2-40B4-BE49-F238E27FC236}">
                <a16:creationId xmlns:a16="http://schemas.microsoft.com/office/drawing/2014/main" id="{407104F2-908C-C138-631D-DDBC69516A81}"/>
              </a:ext>
            </a:extLst>
          </p:cNvPr>
          <p:cNvSpPr>
            <a:spLocks noGrp="1"/>
          </p:cNvSpPr>
          <p:nvPr>
            <p:ph idx="1"/>
          </p:nvPr>
        </p:nvSpPr>
        <p:spPr>
          <a:xfrm>
            <a:off x="1097280" y="2108202"/>
            <a:ext cx="10058400" cy="3427360"/>
          </a:xfrm>
        </p:spPr>
        <p:txBody>
          <a:bodyPr/>
          <a:lstStyle/>
          <a:p>
            <a:pPr>
              <a:lnSpc>
                <a:spcPct val="150000"/>
              </a:lnSpc>
              <a:buFont typeface="Wingdings" panose="05000000000000000000" pitchFamily="2" charset="2"/>
              <a:buChar char="§"/>
            </a:pPr>
            <a:r>
              <a:rPr lang="en-US" dirty="0">
                <a:solidFill>
                  <a:schemeClr val="tx1"/>
                </a:solidFill>
                <a:latin typeface="Agency FB" panose="020B0503020202020204" pitchFamily="34" charset="0"/>
              </a:rPr>
              <a:t>       </a:t>
            </a:r>
            <a:r>
              <a:rPr lang="en-US" dirty="0">
                <a:solidFill>
                  <a:schemeClr val="accent5"/>
                </a:solidFill>
                <a:latin typeface="Agency FB" panose="020B0503020202020204" pitchFamily="34" charset="0"/>
              </a:rPr>
              <a:t>Traditional QR code </a:t>
            </a:r>
            <a:r>
              <a:rPr lang="en-US" dirty="0">
                <a:solidFill>
                  <a:schemeClr val="tx1"/>
                </a:solidFill>
                <a:latin typeface="Agency FB" panose="020B0503020202020204" pitchFamily="34" charset="0"/>
              </a:rPr>
              <a:t>generation methods involve encoding data into a grid of black and white squares, resulting in static, monochromatic patterns.</a:t>
            </a:r>
          </a:p>
          <a:p>
            <a:pPr>
              <a:lnSpc>
                <a:spcPct val="150000"/>
              </a:lnSpc>
              <a:buFont typeface="Wingdings" panose="05000000000000000000" pitchFamily="2" charset="2"/>
              <a:buChar char="§"/>
            </a:pPr>
            <a:r>
              <a:rPr lang="en-US" dirty="0">
                <a:solidFill>
                  <a:schemeClr val="tx1"/>
                </a:solidFill>
                <a:latin typeface="Agency FB" panose="020B0503020202020204" pitchFamily="34" charset="0"/>
              </a:rPr>
              <a:t>      </a:t>
            </a:r>
            <a:r>
              <a:rPr lang="en-US" dirty="0">
                <a:solidFill>
                  <a:schemeClr val="accent5"/>
                </a:solidFill>
                <a:latin typeface="Agency FB" panose="020B0503020202020204" pitchFamily="34" charset="0"/>
              </a:rPr>
              <a:t>Static QR codes </a:t>
            </a:r>
            <a:r>
              <a:rPr lang="en-US" dirty="0">
                <a:solidFill>
                  <a:schemeClr val="tx1"/>
                </a:solidFill>
                <a:latin typeface="Agency FB" panose="020B0503020202020204" pitchFamily="34" charset="0"/>
              </a:rPr>
              <a:t>have limitations in terms of design flexibility, customization, and visual appeal, which may hinder user engagement and adoption.</a:t>
            </a:r>
          </a:p>
          <a:p>
            <a:pPr>
              <a:lnSpc>
                <a:spcPct val="150000"/>
              </a:lnSpc>
              <a:buFont typeface="Wingdings" panose="05000000000000000000" pitchFamily="2" charset="2"/>
              <a:buChar char="§"/>
            </a:pPr>
            <a:r>
              <a:rPr lang="en-US" dirty="0">
                <a:solidFill>
                  <a:schemeClr val="tx1"/>
                </a:solidFill>
                <a:latin typeface="Agency FB" panose="020B0503020202020204" pitchFamily="34" charset="0"/>
              </a:rPr>
              <a:t>     </a:t>
            </a:r>
            <a:r>
              <a:rPr lang="en-US" b="1" dirty="0">
                <a:solidFill>
                  <a:schemeClr val="accent5"/>
                </a:solidFill>
                <a:latin typeface="Agency FB" panose="020B0503020202020204" pitchFamily="34" charset="0"/>
              </a:rPr>
              <a:t>Generative AI</a:t>
            </a:r>
            <a:r>
              <a:rPr lang="en-US" dirty="0">
                <a:solidFill>
                  <a:schemeClr val="tx1"/>
                </a:solidFill>
                <a:latin typeface="Agency FB" panose="020B0503020202020204" pitchFamily="34" charset="0"/>
              </a:rPr>
              <a:t>, a subset of artificial intelligence, focuses on generating new data that mimics existing data distributions, offering potential solutions to overcome the limitations of traditional QR code generation.</a:t>
            </a:r>
            <a:endParaRPr lang="en-IN" dirty="0">
              <a:solidFill>
                <a:schemeClr val="tx1"/>
              </a:solidFill>
              <a:latin typeface="Agency FB" panose="020B0503020202020204" pitchFamily="34" charset="0"/>
            </a:endParaRPr>
          </a:p>
        </p:txBody>
      </p:sp>
    </p:spTree>
    <p:extLst>
      <p:ext uri="{BB962C8B-B14F-4D97-AF65-F5344CB8AC3E}">
        <p14:creationId xmlns:p14="http://schemas.microsoft.com/office/powerpoint/2010/main" val="2277114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afe Gen AI">
            <a:extLst>
              <a:ext uri="{FF2B5EF4-FFF2-40B4-BE49-F238E27FC236}">
                <a16:creationId xmlns:a16="http://schemas.microsoft.com/office/drawing/2014/main" id="{8599D386-77C1-C72F-F7B8-1897EEB4803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4743"/>
          <a:stretch/>
        </p:blipFill>
        <p:spPr bwMode="auto">
          <a:xfrm>
            <a:off x="0" y="-14272"/>
            <a:ext cx="4650658" cy="687227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79112F0-EE27-294A-07EE-15E788A26E9A}"/>
              </a:ext>
            </a:extLst>
          </p:cNvPr>
          <p:cNvSpPr>
            <a:spLocks noGrp="1"/>
          </p:cNvSpPr>
          <p:nvPr>
            <p:ph type="title"/>
          </p:nvPr>
        </p:nvSpPr>
        <p:spPr>
          <a:xfrm>
            <a:off x="113928" y="2045029"/>
            <a:ext cx="4536730" cy="2767942"/>
          </a:xfrm>
        </p:spPr>
        <p:txBody>
          <a:bodyPr>
            <a:normAutofit fontScale="90000"/>
          </a:bodyPr>
          <a:lstStyle/>
          <a:p>
            <a:r>
              <a:rPr lang="fr-FR" sz="5400" b="1" i="0" dirty="0" err="1">
                <a:solidFill>
                  <a:schemeClr val="bg1"/>
                </a:solidFill>
                <a:effectLst/>
              </a:rPr>
              <a:t>Generative</a:t>
            </a:r>
            <a:r>
              <a:rPr lang="fr-FR" sz="5400" b="1" i="0" dirty="0">
                <a:solidFill>
                  <a:schemeClr val="bg1"/>
                </a:solidFill>
                <a:effectLst/>
              </a:rPr>
              <a:t> AI Techniques</a:t>
            </a:r>
            <a:br>
              <a:rPr lang="fr-FR" sz="5400" b="1" i="0" dirty="0">
                <a:solidFill>
                  <a:schemeClr val="bg1"/>
                </a:solidFill>
                <a:effectLst/>
              </a:rPr>
            </a:br>
            <a:endParaRPr lang="en-IN" sz="5400" b="1" dirty="0"/>
          </a:p>
        </p:txBody>
      </p:sp>
      <p:sp>
        <p:nvSpPr>
          <p:cNvPr id="3" name="Content Placeholder 2">
            <a:extLst>
              <a:ext uri="{FF2B5EF4-FFF2-40B4-BE49-F238E27FC236}">
                <a16:creationId xmlns:a16="http://schemas.microsoft.com/office/drawing/2014/main" id="{41A7F74D-7ECF-770F-6B62-3D633A8BBEC9}"/>
              </a:ext>
            </a:extLst>
          </p:cNvPr>
          <p:cNvSpPr>
            <a:spLocks noGrp="1"/>
          </p:cNvSpPr>
          <p:nvPr>
            <p:ph idx="1"/>
          </p:nvPr>
        </p:nvSpPr>
        <p:spPr>
          <a:xfrm>
            <a:off x="5316964" y="1206090"/>
            <a:ext cx="6369222" cy="4122994"/>
          </a:xfrm>
        </p:spPr>
        <p:txBody>
          <a:bodyPr>
            <a:normAutofit fontScale="92500" lnSpcReduction="10000"/>
          </a:bodyPr>
          <a:lstStyle/>
          <a:p>
            <a:pPr>
              <a:lnSpc>
                <a:spcPct val="150000"/>
              </a:lnSpc>
              <a:buFont typeface="Wingdings" panose="05000000000000000000" pitchFamily="2" charset="2"/>
              <a:buChar char="Ø"/>
            </a:pPr>
            <a:r>
              <a:rPr lang="en-US" sz="2400" b="1" dirty="0">
                <a:solidFill>
                  <a:schemeClr val="accent4"/>
                </a:solidFill>
                <a:latin typeface="Agency FB" panose="020B0503020202020204" pitchFamily="34" charset="0"/>
              </a:rPr>
              <a:t>GANs </a:t>
            </a:r>
            <a:r>
              <a:rPr lang="en-US" dirty="0">
                <a:latin typeface="Agency FB" panose="020B0503020202020204" pitchFamily="34" charset="0"/>
              </a:rPr>
              <a:t>are deep learning models consisting of two neural networks: a generator and a discriminator. The generator generates new data samples, while the discriminator distinguishes between real and generated samples. Through adversarial training, GANs learn to generate realistic and diverse data.</a:t>
            </a:r>
          </a:p>
          <a:p>
            <a:pPr marL="0" indent="0">
              <a:lnSpc>
                <a:spcPct val="150000"/>
              </a:lnSpc>
              <a:buNone/>
            </a:pPr>
            <a:endParaRPr lang="en-US" dirty="0">
              <a:latin typeface="Agency FB" panose="020B0503020202020204" pitchFamily="34" charset="0"/>
            </a:endParaRPr>
          </a:p>
          <a:p>
            <a:pPr>
              <a:lnSpc>
                <a:spcPct val="150000"/>
              </a:lnSpc>
              <a:buFont typeface="Wingdings" panose="05000000000000000000" pitchFamily="2" charset="2"/>
              <a:buChar char="Ø"/>
            </a:pPr>
            <a:r>
              <a:rPr lang="en-US" sz="2600" b="1" dirty="0">
                <a:solidFill>
                  <a:schemeClr val="accent4"/>
                </a:solidFill>
                <a:latin typeface="Agency FB" panose="020B0503020202020204" pitchFamily="34" charset="0"/>
              </a:rPr>
              <a:t>VAEs </a:t>
            </a:r>
            <a:r>
              <a:rPr lang="en-US" dirty="0">
                <a:latin typeface="Agency FB" panose="020B0503020202020204" pitchFamily="34" charset="0"/>
              </a:rPr>
              <a:t>are probabilistic models that learn to encode and decode data into a latent space. By sampling from the latent space, VAEs can generate new data samples that resemble the original data distribution while allowing for interpolation and exploration of latent features.</a:t>
            </a:r>
            <a:endParaRPr lang="en-IN" dirty="0">
              <a:latin typeface="Agency FB" panose="020B0503020202020204" pitchFamily="34" charset="0"/>
            </a:endParaRPr>
          </a:p>
        </p:txBody>
      </p:sp>
      <p:sp>
        <p:nvSpPr>
          <p:cNvPr id="4" name="Text Placeholder 3">
            <a:extLst>
              <a:ext uri="{FF2B5EF4-FFF2-40B4-BE49-F238E27FC236}">
                <a16:creationId xmlns:a16="http://schemas.microsoft.com/office/drawing/2014/main" id="{F0FBEAE8-4917-931C-0900-7B7A48ACF875}"/>
              </a:ext>
            </a:extLst>
          </p:cNvPr>
          <p:cNvSpPr>
            <a:spLocks noGrp="1"/>
          </p:cNvSpPr>
          <p:nvPr>
            <p:ph type="body" sz="half" idx="2"/>
          </p:nvPr>
        </p:nvSpPr>
        <p:spPr>
          <a:xfrm>
            <a:off x="304846" y="4341767"/>
            <a:ext cx="3895366" cy="987317"/>
          </a:xfrm>
        </p:spPr>
        <p:txBody>
          <a:bodyPr>
            <a:normAutofit fontScale="92500" lnSpcReduction="20000"/>
          </a:bodyPr>
          <a:lstStyle/>
          <a:p>
            <a:r>
              <a:rPr lang="fr-FR" sz="3200" i="0" dirty="0">
                <a:solidFill>
                  <a:schemeClr val="tx1"/>
                </a:solidFill>
                <a:effectLst/>
                <a:highlight>
                  <a:srgbClr val="FFFF00"/>
                </a:highlight>
                <a:latin typeface="Arial Black" panose="020B0A04020102020204" pitchFamily="34" charset="0"/>
              </a:rPr>
              <a:t>QR CODE GENERATION</a:t>
            </a:r>
            <a:endParaRPr lang="en-IN" sz="3200" dirty="0">
              <a:solidFill>
                <a:schemeClr val="tx1"/>
              </a:solidFill>
              <a:highlight>
                <a:srgbClr val="FFFF00"/>
              </a:highlight>
              <a:latin typeface="Arial Black" panose="020B0A04020102020204" pitchFamily="34" charset="0"/>
            </a:endParaRPr>
          </a:p>
        </p:txBody>
      </p:sp>
    </p:spTree>
    <p:extLst>
      <p:ext uri="{BB962C8B-B14F-4D97-AF65-F5344CB8AC3E}">
        <p14:creationId xmlns:p14="http://schemas.microsoft.com/office/powerpoint/2010/main" val="2548373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61552-BC8C-5F5F-E08B-487585E2FB04}"/>
              </a:ext>
            </a:extLst>
          </p:cNvPr>
          <p:cNvSpPr>
            <a:spLocks noGrp="1"/>
          </p:cNvSpPr>
          <p:nvPr>
            <p:ph type="title"/>
          </p:nvPr>
        </p:nvSpPr>
        <p:spPr>
          <a:xfrm>
            <a:off x="1156274" y="493081"/>
            <a:ext cx="10396630" cy="2082971"/>
          </a:xfrm>
        </p:spPr>
        <p:txBody>
          <a:bodyPr>
            <a:normAutofit/>
          </a:bodyPr>
          <a:lstStyle/>
          <a:p>
            <a:r>
              <a:rPr lang="en-US" b="1" dirty="0">
                <a:solidFill>
                  <a:schemeClr val="tx1"/>
                </a:solidFill>
              </a:rPr>
              <a:t>Advantages of Using Gen- AI </a:t>
            </a:r>
            <a:r>
              <a:rPr lang="en-US" sz="2800" dirty="0">
                <a:solidFill>
                  <a:schemeClr val="tx1"/>
                </a:solidFill>
              </a:rPr>
              <a:t>for</a:t>
            </a:r>
            <a:r>
              <a:rPr lang="en-US" b="1" dirty="0">
                <a:solidFill>
                  <a:schemeClr val="tx1"/>
                </a:solidFill>
              </a:rPr>
              <a:t> QR Code Generation</a:t>
            </a:r>
            <a:br>
              <a:rPr lang="en-US" b="1" dirty="0">
                <a:solidFill>
                  <a:schemeClr val="tx1"/>
                </a:solidFill>
              </a:rPr>
            </a:br>
            <a:endParaRPr lang="en-IN" b="1" dirty="0">
              <a:solidFill>
                <a:schemeClr val="tx1"/>
              </a:solidFill>
            </a:endParaRPr>
          </a:p>
        </p:txBody>
      </p:sp>
      <p:sp>
        <p:nvSpPr>
          <p:cNvPr id="3" name="TextBox 2">
            <a:extLst>
              <a:ext uri="{FF2B5EF4-FFF2-40B4-BE49-F238E27FC236}">
                <a16:creationId xmlns:a16="http://schemas.microsoft.com/office/drawing/2014/main" id="{C7D726B5-483E-4D96-BC33-FA040C3BB06A}"/>
              </a:ext>
            </a:extLst>
          </p:cNvPr>
          <p:cNvSpPr txBox="1"/>
          <p:nvPr/>
        </p:nvSpPr>
        <p:spPr>
          <a:xfrm>
            <a:off x="953690" y="2216692"/>
            <a:ext cx="10599214" cy="3881255"/>
          </a:xfrm>
          <a:prstGeom prst="rect">
            <a:avLst/>
          </a:prstGeom>
          <a:noFill/>
        </p:spPr>
        <p:txBody>
          <a:bodyPr wrap="square" rtlCol="0">
            <a:spAutoFit/>
          </a:bodyPr>
          <a:lstStyle/>
          <a:p>
            <a:pPr algn="l">
              <a:lnSpc>
                <a:spcPct val="200000"/>
              </a:lnSpc>
              <a:buFont typeface="Arial" panose="020B0604020202020204" pitchFamily="34" charset="0"/>
              <a:buChar char="•"/>
            </a:pPr>
            <a:r>
              <a:rPr lang="en-US" b="1" i="0" dirty="0">
                <a:solidFill>
                  <a:schemeClr val="accent5"/>
                </a:solidFill>
                <a:effectLst/>
                <a:latin typeface="Agency FB" panose="020B0503020202020204" pitchFamily="34" charset="0"/>
              </a:rPr>
              <a:t>    Enhanced Visual Aesthetics    :</a:t>
            </a:r>
            <a:r>
              <a:rPr lang="en-US" b="0" i="0" dirty="0">
                <a:solidFill>
                  <a:schemeClr val="accent5"/>
                </a:solidFill>
                <a:effectLst/>
                <a:latin typeface="Agency FB" panose="020B0503020202020204" pitchFamily="34" charset="0"/>
              </a:rPr>
              <a:t> </a:t>
            </a:r>
            <a:r>
              <a:rPr lang="en-US" b="0" i="0" dirty="0">
                <a:effectLst/>
                <a:latin typeface="Agency FB" panose="020B0503020202020204" pitchFamily="34" charset="0"/>
              </a:rPr>
              <a:t>Generative AI techniques allow for the generation of visually appealing QR code designs with intricate patterns, colors, and textures, enhancing user engagement and brand recognition.</a:t>
            </a:r>
          </a:p>
          <a:p>
            <a:pPr algn="l">
              <a:lnSpc>
                <a:spcPct val="200000"/>
              </a:lnSpc>
              <a:buFont typeface="Arial" panose="020B0604020202020204" pitchFamily="34" charset="0"/>
              <a:buChar char="•"/>
            </a:pPr>
            <a:r>
              <a:rPr lang="en-US" b="1" i="0" dirty="0">
                <a:solidFill>
                  <a:schemeClr val="accent5"/>
                </a:solidFill>
                <a:effectLst/>
                <a:latin typeface="Agency FB" panose="020B0503020202020204" pitchFamily="34" charset="0"/>
              </a:rPr>
              <a:t>    Customization Options           :</a:t>
            </a:r>
            <a:r>
              <a:rPr lang="en-US" b="0" i="0" dirty="0">
                <a:solidFill>
                  <a:schemeClr val="accent5"/>
                </a:solidFill>
                <a:effectLst/>
                <a:latin typeface="Agency FB" panose="020B0503020202020204" pitchFamily="34" charset="0"/>
              </a:rPr>
              <a:t> </a:t>
            </a:r>
            <a:r>
              <a:rPr lang="en-US" b="0" i="0" dirty="0">
                <a:effectLst/>
                <a:latin typeface="Agency FB" panose="020B0503020202020204" pitchFamily="34" charset="0"/>
              </a:rPr>
              <a:t>Generative AI enables the customization of QR codes based on user preferences, allowing for personalized designs tailored to specific applications or contexts.</a:t>
            </a:r>
          </a:p>
          <a:p>
            <a:pPr algn="l">
              <a:lnSpc>
                <a:spcPct val="200000"/>
              </a:lnSpc>
              <a:buFont typeface="Arial" panose="020B0604020202020204" pitchFamily="34" charset="0"/>
              <a:buChar char="•"/>
            </a:pPr>
            <a:r>
              <a:rPr lang="en-US" b="1" i="0" dirty="0">
                <a:solidFill>
                  <a:schemeClr val="accent5"/>
                </a:solidFill>
                <a:effectLst/>
                <a:latin typeface="Agency FB" panose="020B0503020202020204" pitchFamily="34" charset="0"/>
              </a:rPr>
              <a:t>   Dynamic QR Code Generation:</a:t>
            </a:r>
            <a:r>
              <a:rPr lang="en-US" b="0" i="0" dirty="0">
                <a:solidFill>
                  <a:schemeClr val="accent5"/>
                </a:solidFill>
                <a:effectLst/>
                <a:latin typeface="Agency FB" panose="020B0503020202020204" pitchFamily="34" charset="0"/>
              </a:rPr>
              <a:t> </a:t>
            </a:r>
            <a:r>
              <a:rPr lang="en-US" b="0" i="0" dirty="0">
                <a:effectLst/>
                <a:latin typeface="Agency FB" panose="020B0503020202020204" pitchFamily="34" charset="0"/>
              </a:rPr>
              <a:t>Generative AI techniques enable the generation of dynamic QR codes that can adapt and evolve over time, providing real-time updates or interactive experiences for users.</a:t>
            </a:r>
          </a:p>
          <a:p>
            <a:pPr>
              <a:lnSpc>
                <a:spcPct val="200000"/>
              </a:lnSpc>
            </a:pPr>
            <a:endParaRPr lang="en-IN" dirty="0">
              <a:latin typeface="Agency FB" panose="020B0503020202020204" pitchFamily="34" charset="0"/>
            </a:endParaRPr>
          </a:p>
        </p:txBody>
      </p:sp>
    </p:spTree>
    <p:extLst>
      <p:ext uri="{BB962C8B-B14F-4D97-AF65-F5344CB8AC3E}">
        <p14:creationId xmlns:p14="http://schemas.microsoft.com/office/powerpoint/2010/main" val="713766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Big Data Processing: Analyzing Large-Scale Datasets with Technologies Like  Hadoop or Spark">
            <a:extLst>
              <a:ext uri="{FF2B5EF4-FFF2-40B4-BE49-F238E27FC236}">
                <a16:creationId xmlns:a16="http://schemas.microsoft.com/office/drawing/2014/main" id="{8BC232D9-5EC6-5C46-2B11-A6C342CCE58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473" r="20838"/>
          <a:stretch/>
        </p:blipFill>
        <p:spPr bwMode="auto">
          <a:xfrm>
            <a:off x="0" y="0"/>
            <a:ext cx="4650658"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79112F0-EE27-294A-07EE-15E788A26E9A}"/>
              </a:ext>
            </a:extLst>
          </p:cNvPr>
          <p:cNvSpPr>
            <a:spLocks noGrp="1"/>
          </p:cNvSpPr>
          <p:nvPr>
            <p:ph type="title"/>
          </p:nvPr>
        </p:nvSpPr>
        <p:spPr>
          <a:xfrm>
            <a:off x="113928" y="2045029"/>
            <a:ext cx="4536730" cy="2767942"/>
          </a:xfrm>
        </p:spPr>
        <p:txBody>
          <a:bodyPr>
            <a:normAutofit fontScale="90000"/>
          </a:bodyPr>
          <a:lstStyle/>
          <a:p>
            <a:r>
              <a:rPr lang="en-IN" sz="4800" b="1" i="0" u="sng" dirty="0">
                <a:solidFill>
                  <a:schemeClr val="accent2">
                    <a:lumMod val="20000"/>
                    <a:lumOff val="80000"/>
                  </a:schemeClr>
                </a:solidFill>
                <a:effectLst/>
              </a:rPr>
              <a:t>Challenges and Considerations</a:t>
            </a:r>
            <a:br>
              <a:rPr lang="fr-FR" sz="8000" b="1" i="0" dirty="0">
                <a:solidFill>
                  <a:schemeClr val="bg1"/>
                </a:solidFill>
                <a:effectLst/>
              </a:rPr>
            </a:br>
            <a:endParaRPr lang="en-IN" sz="8000" b="1" dirty="0"/>
          </a:p>
        </p:txBody>
      </p:sp>
      <p:sp>
        <p:nvSpPr>
          <p:cNvPr id="3" name="Content Placeholder 2">
            <a:extLst>
              <a:ext uri="{FF2B5EF4-FFF2-40B4-BE49-F238E27FC236}">
                <a16:creationId xmlns:a16="http://schemas.microsoft.com/office/drawing/2014/main" id="{41A7F74D-7ECF-770F-6B62-3D633A8BBEC9}"/>
              </a:ext>
            </a:extLst>
          </p:cNvPr>
          <p:cNvSpPr>
            <a:spLocks noGrp="1"/>
          </p:cNvSpPr>
          <p:nvPr>
            <p:ph idx="1"/>
          </p:nvPr>
        </p:nvSpPr>
        <p:spPr>
          <a:xfrm>
            <a:off x="5287467" y="1367503"/>
            <a:ext cx="6369222" cy="4122994"/>
          </a:xfrm>
        </p:spPr>
        <p:txBody>
          <a:bodyPr>
            <a:normAutofit/>
          </a:bodyPr>
          <a:lstStyle/>
          <a:p>
            <a:pPr algn="l">
              <a:lnSpc>
                <a:spcPct val="150000"/>
              </a:lnSpc>
              <a:buFont typeface="Arial" panose="020B0604020202020204" pitchFamily="34" charset="0"/>
              <a:buChar char="•"/>
            </a:pPr>
            <a:r>
              <a:rPr lang="en-US" sz="1800" b="1" i="0" dirty="0">
                <a:solidFill>
                  <a:schemeClr val="tx1"/>
                </a:solidFill>
                <a:effectLst/>
                <a:latin typeface="Agency FB" panose="020B0503020202020204" pitchFamily="34" charset="0"/>
              </a:rPr>
              <a:t>    </a:t>
            </a:r>
            <a:r>
              <a:rPr lang="en-US" sz="1800" b="1" i="0" dirty="0">
                <a:solidFill>
                  <a:schemeClr val="accent5"/>
                </a:solidFill>
                <a:effectLst/>
                <a:latin typeface="Agency FB" panose="020B0503020202020204" pitchFamily="34" charset="0"/>
              </a:rPr>
              <a:t>Data Quality and Availability  </a:t>
            </a:r>
            <a:r>
              <a:rPr lang="en-US" sz="1800" b="1" i="0" dirty="0">
                <a:solidFill>
                  <a:schemeClr val="tx1"/>
                </a:solidFill>
                <a:effectLst/>
                <a:latin typeface="Agency FB" panose="020B0503020202020204" pitchFamily="34" charset="0"/>
              </a:rPr>
              <a:t>:</a:t>
            </a:r>
            <a:r>
              <a:rPr lang="en-US" sz="1800" b="0" i="0" dirty="0">
                <a:solidFill>
                  <a:schemeClr val="tx1"/>
                </a:solidFill>
                <a:effectLst/>
                <a:latin typeface="Agency FB" panose="020B0503020202020204" pitchFamily="34" charset="0"/>
              </a:rPr>
              <a:t> Generative AI models require large amounts of high-quality training data to learn meaningful representations. Obtaining diverse and representative QR code datasets may pose challenges in certain domains.</a:t>
            </a:r>
          </a:p>
          <a:p>
            <a:pPr algn="l">
              <a:lnSpc>
                <a:spcPct val="150000"/>
              </a:lnSpc>
              <a:buFont typeface="Arial" panose="020B0604020202020204" pitchFamily="34" charset="0"/>
              <a:buChar char="•"/>
            </a:pPr>
            <a:r>
              <a:rPr lang="en-US" sz="1800" b="1" i="0" dirty="0">
                <a:solidFill>
                  <a:schemeClr val="tx1"/>
                </a:solidFill>
                <a:effectLst/>
                <a:latin typeface="Agency FB" panose="020B0503020202020204" pitchFamily="34" charset="0"/>
              </a:rPr>
              <a:t>    </a:t>
            </a:r>
            <a:r>
              <a:rPr lang="en-US" sz="1800" b="1" i="0" dirty="0">
                <a:solidFill>
                  <a:schemeClr val="accent5"/>
                </a:solidFill>
                <a:effectLst/>
                <a:latin typeface="Agency FB" panose="020B0503020202020204" pitchFamily="34" charset="0"/>
              </a:rPr>
              <a:t>Computational Complexity   </a:t>
            </a:r>
            <a:r>
              <a:rPr lang="en-US" sz="1800" b="1" i="0" dirty="0">
                <a:solidFill>
                  <a:schemeClr val="tx1"/>
                </a:solidFill>
                <a:effectLst/>
                <a:latin typeface="Agency FB" panose="020B0503020202020204" pitchFamily="34" charset="0"/>
              </a:rPr>
              <a:t>:</a:t>
            </a:r>
            <a:r>
              <a:rPr lang="en-US" sz="1800" b="0" i="0" dirty="0">
                <a:solidFill>
                  <a:schemeClr val="tx1"/>
                </a:solidFill>
                <a:effectLst/>
                <a:latin typeface="Agency FB" panose="020B0503020202020204" pitchFamily="34" charset="0"/>
              </a:rPr>
              <a:t> Training and deploying generative AI models can be computationally intensive, requiring significant computational resources and infrastructure.</a:t>
            </a:r>
          </a:p>
          <a:p>
            <a:pPr algn="l">
              <a:lnSpc>
                <a:spcPct val="150000"/>
              </a:lnSpc>
              <a:buFont typeface="Arial" panose="020B0604020202020204" pitchFamily="34" charset="0"/>
              <a:buChar char="•"/>
            </a:pPr>
            <a:r>
              <a:rPr lang="en-US" sz="1800" b="1" i="0" dirty="0">
                <a:solidFill>
                  <a:schemeClr val="tx1"/>
                </a:solidFill>
                <a:effectLst/>
                <a:latin typeface="Agency FB" panose="020B0503020202020204" pitchFamily="34" charset="0"/>
              </a:rPr>
              <a:t>    </a:t>
            </a:r>
            <a:r>
              <a:rPr lang="en-US" sz="1800" b="1" i="0" dirty="0">
                <a:solidFill>
                  <a:schemeClr val="accent5"/>
                </a:solidFill>
                <a:effectLst/>
                <a:latin typeface="Agency FB" panose="020B0503020202020204" pitchFamily="34" charset="0"/>
              </a:rPr>
              <a:t>QR Code </a:t>
            </a:r>
            <a:r>
              <a:rPr lang="en-US" sz="1800" b="1" i="0" dirty="0" err="1">
                <a:solidFill>
                  <a:schemeClr val="accent5"/>
                </a:solidFill>
                <a:effectLst/>
                <a:latin typeface="Agency FB" panose="020B0503020202020204" pitchFamily="34" charset="0"/>
              </a:rPr>
              <a:t>Scannability</a:t>
            </a:r>
            <a:r>
              <a:rPr lang="en-US" sz="1800" b="1" i="0" dirty="0">
                <a:solidFill>
                  <a:schemeClr val="accent5"/>
                </a:solidFill>
                <a:effectLst/>
                <a:latin typeface="Agency FB" panose="020B0503020202020204" pitchFamily="34" charset="0"/>
              </a:rPr>
              <a:t>   </a:t>
            </a:r>
            <a:r>
              <a:rPr lang="en-US" sz="1800" b="1" i="0" dirty="0">
                <a:solidFill>
                  <a:schemeClr val="tx1"/>
                </a:solidFill>
                <a:effectLst/>
                <a:latin typeface="Agency FB" panose="020B0503020202020204" pitchFamily="34" charset="0"/>
              </a:rPr>
              <a:t>:</a:t>
            </a:r>
            <a:r>
              <a:rPr lang="en-US" sz="1800" b="0" i="0" dirty="0">
                <a:solidFill>
                  <a:schemeClr val="tx1"/>
                </a:solidFill>
                <a:effectLst/>
                <a:latin typeface="Agency FB" panose="020B0503020202020204" pitchFamily="34" charset="0"/>
              </a:rPr>
              <a:t> While visually appealing designs are desirable, it is essential to ensure that generated QR codes remain scannable and reliable across different scanning devices and environments.</a:t>
            </a:r>
          </a:p>
        </p:txBody>
      </p:sp>
      <p:sp>
        <p:nvSpPr>
          <p:cNvPr id="4" name="Text Placeholder 3">
            <a:extLst>
              <a:ext uri="{FF2B5EF4-FFF2-40B4-BE49-F238E27FC236}">
                <a16:creationId xmlns:a16="http://schemas.microsoft.com/office/drawing/2014/main" id="{F0FBEAE8-4917-931C-0900-7B7A48ACF875}"/>
              </a:ext>
            </a:extLst>
          </p:cNvPr>
          <p:cNvSpPr>
            <a:spLocks noGrp="1"/>
          </p:cNvSpPr>
          <p:nvPr>
            <p:ph type="body" sz="half" idx="2"/>
          </p:nvPr>
        </p:nvSpPr>
        <p:spPr>
          <a:xfrm>
            <a:off x="304846" y="4341767"/>
            <a:ext cx="3895366" cy="987317"/>
          </a:xfrm>
        </p:spPr>
        <p:txBody>
          <a:bodyPr>
            <a:normAutofit fontScale="92500" lnSpcReduction="20000"/>
          </a:bodyPr>
          <a:lstStyle/>
          <a:p>
            <a:r>
              <a:rPr lang="fr-FR" sz="3200" i="0" dirty="0">
                <a:solidFill>
                  <a:schemeClr val="tx1"/>
                </a:solidFill>
                <a:effectLst/>
                <a:highlight>
                  <a:srgbClr val="FFFF00"/>
                </a:highlight>
                <a:latin typeface="Arial Black" panose="020B0A04020102020204" pitchFamily="34" charset="0"/>
              </a:rPr>
              <a:t>QR CODE GENERATION</a:t>
            </a:r>
            <a:endParaRPr lang="en-IN" sz="3200" dirty="0">
              <a:solidFill>
                <a:schemeClr val="tx1"/>
              </a:solidFill>
              <a:highlight>
                <a:srgbClr val="FFFF00"/>
              </a:highlight>
              <a:latin typeface="Arial Black" panose="020B0A04020102020204" pitchFamily="34" charset="0"/>
            </a:endParaRPr>
          </a:p>
        </p:txBody>
      </p:sp>
    </p:spTree>
    <p:extLst>
      <p:ext uri="{BB962C8B-B14F-4D97-AF65-F5344CB8AC3E}">
        <p14:creationId xmlns:p14="http://schemas.microsoft.com/office/powerpoint/2010/main" val="299538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C316F-24E1-8BDC-9802-C0264E99C253}"/>
              </a:ext>
            </a:extLst>
          </p:cNvPr>
          <p:cNvSpPr>
            <a:spLocks noGrp="1"/>
          </p:cNvSpPr>
          <p:nvPr>
            <p:ph type="title"/>
          </p:nvPr>
        </p:nvSpPr>
        <p:spPr>
          <a:xfrm>
            <a:off x="299337" y="2563062"/>
            <a:ext cx="4439812" cy="3544494"/>
          </a:xfrm>
        </p:spPr>
        <p:txBody>
          <a:bodyPr>
            <a:normAutofit/>
          </a:bodyPr>
          <a:lstStyle/>
          <a:p>
            <a:pPr>
              <a:lnSpc>
                <a:spcPct val="100000"/>
              </a:lnSpc>
            </a:pPr>
            <a:r>
              <a:rPr lang="en-US" sz="4800" b="1" i="0" dirty="0">
                <a:solidFill>
                  <a:schemeClr val="bg1"/>
                </a:solidFill>
                <a:effectLst/>
                <a:latin typeface="Agency FB" panose="020B0503020202020204" pitchFamily="34" charset="0"/>
              </a:rPr>
              <a:t>Future Prospects 		    </a:t>
            </a:r>
            <a:r>
              <a:rPr lang="en-US" sz="2800" b="1" i="0" dirty="0">
                <a:solidFill>
                  <a:schemeClr val="bg1"/>
                </a:solidFill>
                <a:effectLst/>
                <a:latin typeface="Agency FB" panose="020B0503020202020204" pitchFamily="34" charset="0"/>
              </a:rPr>
              <a:t>and </a:t>
            </a:r>
            <a:br>
              <a:rPr lang="en-US" sz="4800" b="1" i="0" dirty="0">
                <a:solidFill>
                  <a:schemeClr val="bg1"/>
                </a:solidFill>
                <a:effectLst/>
                <a:latin typeface="Agency FB" panose="020B0503020202020204" pitchFamily="34" charset="0"/>
              </a:rPr>
            </a:br>
            <a:r>
              <a:rPr lang="en-US" sz="4800" b="1" i="0" dirty="0">
                <a:solidFill>
                  <a:schemeClr val="bg1"/>
                </a:solidFill>
                <a:effectLst/>
                <a:latin typeface="Agency FB" panose="020B0503020202020204" pitchFamily="34" charset="0"/>
              </a:rPr>
              <a:t>Research Directions</a:t>
            </a:r>
            <a:br>
              <a:rPr lang="en-US" sz="4000" i="0" dirty="0">
                <a:solidFill>
                  <a:schemeClr val="bg1"/>
                </a:solidFill>
                <a:effectLst/>
                <a:latin typeface="Agency FB" panose="020B0503020202020204" pitchFamily="34" charset="0"/>
              </a:rPr>
            </a:br>
            <a:endParaRPr lang="en-IN" sz="4000" dirty="0"/>
          </a:p>
        </p:txBody>
      </p:sp>
      <p:sp>
        <p:nvSpPr>
          <p:cNvPr id="3" name="Content Placeholder 2">
            <a:extLst>
              <a:ext uri="{FF2B5EF4-FFF2-40B4-BE49-F238E27FC236}">
                <a16:creationId xmlns:a16="http://schemas.microsoft.com/office/drawing/2014/main" id="{40AF93B0-937A-9B22-20FD-ECAEAD864C35}"/>
              </a:ext>
            </a:extLst>
          </p:cNvPr>
          <p:cNvSpPr>
            <a:spLocks noGrp="1"/>
          </p:cNvSpPr>
          <p:nvPr>
            <p:ph idx="1"/>
          </p:nvPr>
        </p:nvSpPr>
        <p:spPr/>
        <p:txBody>
          <a:bodyPr>
            <a:normAutofit lnSpcReduction="10000"/>
          </a:bodyPr>
          <a:lstStyle/>
          <a:p>
            <a:pPr algn="ctr">
              <a:lnSpc>
                <a:spcPct val="150000"/>
              </a:lnSpc>
            </a:pPr>
            <a:r>
              <a:rPr lang="en-US" sz="2400" b="1" i="0" u="sng" dirty="0">
                <a:solidFill>
                  <a:srgbClr val="FFC000"/>
                </a:solidFill>
                <a:effectLst/>
                <a:latin typeface="Agency FB" panose="020B0503020202020204" pitchFamily="34" charset="0"/>
              </a:rPr>
              <a:t>RESEARCH   DIRECTIONS</a:t>
            </a:r>
          </a:p>
          <a:p>
            <a:pPr>
              <a:lnSpc>
                <a:spcPct val="150000"/>
              </a:lnSpc>
            </a:pPr>
            <a:r>
              <a:rPr lang="en-US" sz="1700" b="0" i="0" dirty="0">
                <a:solidFill>
                  <a:schemeClr val="tx1"/>
                </a:solidFill>
                <a:effectLst/>
                <a:latin typeface="Agency FB" panose="020B0503020202020204" pitchFamily="34" charset="0"/>
              </a:rPr>
              <a:t>         Future research in the field of QR code generation using generative AI may focus on addressing several key challenges and exploring new avenues for advancement.</a:t>
            </a:r>
          </a:p>
          <a:p>
            <a:pPr>
              <a:lnSpc>
                <a:spcPct val="150000"/>
              </a:lnSpc>
            </a:pPr>
            <a:r>
              <a:rPr lang="en-US" sz="1700" dirty="0">
                <a:solidFill>
                  <a:schemeClr val="tx1"/>
                </a:solidFill>
                <a:latin typeface="Agency FB" panose="020B0503020202020204" pitchFamily="34" charset="0"/>
              </a:rPr>
              <a:t>        </a:t>
            </a:r>
            <a:r>
              <a:rPr lang="en-US" sz="1700" b="0" i="0" dirty="0">
                <a:solidFill>
                  <a:schemeClr val="tx1"/>
                </a:solidFill>
                <a:effectLst/>
                <a:latin typeface="Agency FB" panose="020B0503020202020204" pitchFamily="34" charset="0"/>
              </a:rPr>
              <a:t> One research direction involves improving the quality of training data to ensure that generative AI models can effectively learn diverse QR code patterns and designs. </a:t>
            </a:r>
          </a:p>
          <a:p>
            <a:pPr>
              <a:lnSpc>
                <a:spcPct val="150000"/>
              </a:lnSpc>
            </a:pPr>
            <a:r>
              <a:rPr lang="en-US" sz="1700" dirty="0">
                <a:solidFill>
                  <a:schemeClr val="tx1"/>
                </a:solidFill>
                <a:latin typeface="Agency FB" panose="020B0503020202020204" pitchFamily="34" charset="0"/>
              </a:rPr>
              <a:t>         </a:t>
            </a:r>
            <a:r>
              <a:rPr lang="en-US" sz="1700" b="0" i="0" dirty="0">
                <a:solidFill>
                  <a:schemeClr val="tx1"/>
                </a:solidFill>
                <a:effectLst/>
                <a:latin typeface="Agency FB" panose="020B0503020202020204" pitchFamily="34" charset="0"/>
              </a:rPr>
              <a:t>Additionally, optimizing model performance and scalability is essential for deploying generative AI algorithms in real-world applications, particularly in scenarios requiring rapid QR code generation at scale.</a:t>
            </a:r>
          </a:p>
          <a:p>
            <a:pPr>
              <a:lnSpc>
                <a:spcPct val="150000"/>
              </a:lnSpc>
            </a:pPr>
            <a:r>
              <a:rPr lang="en-US" sz="1700" b="0" i="0" dirty="0">
                <a:solidFill>
                  <a:schemeClr val="tx1"/>
                </a:solidFill>
                <a:effectLst/>
                <a:latin typeface="Agency FB" panose="020B0503020202020204" pitchFamily="34" charset="0"/>
              </a:rPr>
              <a:t>        Furthermore, exploring novel generative AI architectures tailored specifically to QR code generation could lead to breakthroughs in design creativity, </a:t>
            </a:r>
            <a:r>
              <a:rPr lang="en-US" sz="1700" b="0" i="0" dirty="0" err="1">
                <a:solidFill>
                  <a:schemeClr val="tx1"/>
                </a:solidFill>
                <a:effectLst/>
                <a:latin typeface="Agency FB" panose="020B0503020202020204" pitchFamily="34" charset="0"/>
              </a:rPr>
              <a:t>scanability</a:t>
            </a:r>
            <a:r>
              <a:rPr lang="en-US" sz="1700" b="0" i="0" dirty="0">
                <a:solidFill>
                  <a:schemeClr val="tx1"/>
                </a:solidFill>
                <a:effectLst/>
                <a:latin typeface="Agency FB" panose="020B0503020202020204" pitchFamily="34" charset="0"/>
              </a:rPr>
              <a:t>, and usability.</a:t>
            </a:r>
            <a:endParaRPr lang="en-IN" sz="1700" dirty="0">
              <a:solidFill>
                <a:schemeClr val="tx1"/>
              </a:solidFill>
              <a:latin typeface="Agency FB" panose="020B0503020202020204" pitchFamily="34" charset="0"/>
            </a:endParaRPr>
          </a:p>
        </p:txBody>
      </p:sp>
    </p:spTree>
    <p:extLst>
      <p:ext uri="{BB962C8B-B14F-4D97-AF65-F5344CB8AC3E}">
        <p14:creationId xmlns:p14="http://schemas.microsoft.com/office/powerpoint/2010/main" val="212101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C316F-24E1-8BDC-9802-C0264E99C253}"/>
              </a:ext>
            </a:extLst>
          </p:cNvPr>
          <p:cNvSpPr>
            <a:spLocks noGrp="1"/>
          </p:cNvSpPr>
          <p:nvPr>
            <p:ph type="title"/>
          </p:nvPr>
        </p:nvSpPr>
        <p:spPr>
          <a:xfrm>
            <a:off x="299337" y="2563062"/>
            <a:ext cx="4439812" cy="3544494"/>
          </a:xfrm>
        </p:spPr>
        <p:txBody>
          <a:bodyPr>
            <a:normAutofit/>
          </a:bodyPr>
          <a:lstStyle/>
          <a:p>
            <a:pPr>
              <a:lnSpc>
                <a:spcPct val="100000"/>
              </a:lnSpc>
            </a:pPr>
            <a:r>
              <a:rPr lang="en-US" sz="4800" b="1" i="0" dirty="0">
                <a:solidFill>
                  <a:schemeClr val="bg1"/>
                </a:solidFill>
                <a:effectLst/>
                <a:latin typeface="Agency FB" panose="020B0503020202020204" pitchFamily="34" charset="0"/>
              </a:rPr>
              <a:t>Future Prospects 		    </a:t>
            </a:r>
            <a:r>
              <a:rPr lang="en-US" sz="2800" b="1" i="0" dirty="0">
                <a:solidFill>
                  <a:schemeClr val="bg1"/>
                </a:solidFill>
                <a:effectLst/>
                <a:latin typeface="Agency FB" panose="020B0503020202020204" pitchFamily="34" charset="0"/>
              </a:rPr>
              <a:t>and </a:t>
            </a:r>
            <a:br>
              <a:rPr lang="en-US" sz="4800" b="1" i="0" dirty="0">
                <a:solidFill>
                  <a:schemeClr val="bg1"/>
                </a:solidFill>
                <a:effectLst/>
                <a:latin typeface="Agency FB" panose="020B0503020202020204" pitchFamily="34" charset="0"/>
              </a:rPr>
            </a:br>
            <a:r>
              <a:rPr lang="en-US" sz="4800" b="1" i="0" dirty="0">
                <a:solidFill>
                  <a:schemeClr val="bg1"/>
                </a:solidFill>
                <a:effectLst/>
                <a:latin typeface="Agency FB" panose="020B0503020202020204" pitchFamily="34" charset="0"/>
              </a:rPr>
              <a:t>Research Directions</a:t>
            </a:r>
            <a:br>
              <a:rPr lang="en-US" sz="4000" i="0" dirty="0">
                <a:solidFill>
                  <a:schemeClr val="bg1"/>
                </a:solidFill>
                <a:effectLst/>
                <a:latin typeface="Agency FB" panose="020B0503020202020204" pitchFamily="34" charset="0"/>
              </a:rPr>
            </a:br>
            <a:endParaRPr lang="en-IN" sz="4000" dirty="0"/>
          </a:p>
        </p:txBody>
      </p:sp>
      <p:sp>
        <p:nvSpPr>
          <p:cNvPr id="3" name="Content Placeholder 2">
            <a:extLst>
              <a:ext uri="{FF2B5EF4-FFF2-40B4-BE49-F238E27FC236}">
                <a16:creationId xmlns:a16="http://schemas.microsoft.com/office/drawing/2014/main" id="{40AF93B0-937A-9B22-20FD-ECAEAD864C35}"/>
              </a:ext>
            </a:extLst>
          </p:cNvPr>
          <p:cNvSpPr>
            <a:spLocks noGrp="1"/>
          </p:cNvSpPr>
          <p:nvPr>
            <p:ph idx="1"/>
          </p:nvPr>
        </p:nvSpPr>
        <p:spPr>
          <a:xfrm>
            <a:off x="5458984" y="812799"/>
            <a:ext cx="6270900" cy="5745317"/>
          </a:xfrm>
        </p:spPr>
        <p:txBody>
          <a:bodyPr>
            <a:normAutofit lnSpcReduction="10000"/>
          </a:bodyPr>
          <a:lstStyle/>
          <a:p>
            <a:pPr algn="ctr">
              <a:lnSpc>
                <a:spcPct val="150000"/>
              </a:lnSpc>
            </a:pPr>
            <a:r>
              <a:rPr lang="en-IN" sz="2800" b="1" i="0" u="sng" dirty="0">
                <a:solidFill>
                  <a:srgbClr val="FFC000"/>
                </a:solidFill>
                <a:effectLst/>
                <a:latin typeface="Agency FB" panose="020B0503020202020204" pitchFamily="34" charset="0"/>
              </a:rPr>
              <a:t>INTERDISCIPLINARY COLLABORATION</a:t>
            </a:r>
          </a:p>
          <a:p>
            <a:pPr>
              <a:lnSpc>
                <a:spcPct val="150000"/>
              </a:lnSpc>
            </a:pPr>
            <a:r>
              <a:rPr lang="en-US" sz="1700" b="0" i="0" dirty="0">
                <a:solidFill>
                  <a:schemeClr val="tx1"/>
                </a:solidFill>
                <a:effectLst/>
                <a:latin typeface="Agency FB" panose="020B0503020202020204" pitchFamily="34" charset="0"/>
              </a:rPr>
              <a:t>Interdisciplinary collaboration between researchers in computer vision, machine learning, and graphic design fields is crucial for driving innovation in QR code </a:t>
            </a:r>
            <a:r>
              <a:rPr lang="en-US" sz="1700" b="0" i="0" dirty="0" err="1">
                <a:solidFill>
                  <a:schemeClr val="tx1"/>
                </a:solidFill>
                <a:effectLst/>
                <a:latin typeface="Agency FB" panose="020B0503020202020204" pitchFamily="34" charset="0"/>
              </a:rPr>
              <a:t>generation.By</a:t>
            </a:r>
            <a:r>
              <a:rPr lang="en-US" sz="1700" b="0" i="0" dirty="0">
                <a:solidFill>
                  <a:schemeClr val="tx1"/>
                </a:solidFill>
                <a:effectLst/>
                <a:latin typeface="Agency FB" panose="020B0503020202020204" pitchFamily="34" charset="0"/>
              </a:rPr>
              <a:t> leveraging expertise from diverse domains, interdisciplinary teams can develop holistic approaches to address complex challenges and unlock new possibilities for QR code technology. </a:t>
            </a:r>
          </a:p>
          <a:p>
            <a:pPr>
              <a:lnSpc>
                <a:spcPct val="150000"/>
              </a:lnSpc>
            </a:pPr>
            <a:r>
              <a:rPr lang="en-US" sz="1700" b="0" i="0" dirty="0">
                <a:solidFill>
                  <a:schemeClr val="tx1"/>
                </a:solidFill>
                <a:effectLst/>
                <a:latin typeface="Agency FB" panose="020B0503020202020204" pitchFamily="34" charset="0"/>
              </a:rPr>
              <a:t>For example, collaboration between computer vision researchers and graphic designers can lead to the development of novel techniques for generating QR codes with optimized visual aesthetics and </a:t>
            </a:r>
            <a:r>
              <a:rPr lang="en-US" sz="1700" b="0" i="0" dirty="0" err="1">
                <a:solidFill>
                  <a:schemeClr val="tx1"/>
                </a:solidFill>
                <a:effectLst/>
                <a:latin typeface="Agency FB" panose="020B0503020202020204" pitchFamily="34" charset="0"/>
              </a:rPr>
              <a:t>scanability</a:t>
            </a:r>
            <a:r>
              <a:rPr lang="en-US" sz="1700" b="0" i="0" dirty="0">
                <a:solidFill>
                  <a:schemeClr val="tx1"/>
                </a:solidFill>
                <a:effectLst/>
                <a:latin typeface="Agency FB" panose="020B0503020202020204" pitchFamily="34" charset="0"/>
              </a:rPr>
              <a:t>. 	</a:t>
            </a:r>
          </a:p>
          <a:p>
            <a:pPr>
              <a:lnSpc>
                <a:spcPct val="150000"/>
              </a:lnSpc>
            </a:pPr>
            <a:r>
              <a:rPr lang="en-US" sz="1700" b="0" i="0" dirty="0">
                <a:solidFill>
                  <a:schemeClr val="tx1"/>
                </a:solidFill>
                <a:effectLst/>
                <a:latin typeface="Agency FB" panose="020B0503020202020204" pitchFamily="34" charset="0"/>
              </a:rPr>
              <a:t>Similarly, partnerships between machine learning experts and marketing professionals can enable the creation of QR code generation platforms tailored to specific marketing objectives and target audiences. Overall, interdisciplinary collaboration fosters innovation and accelerates the advancement of QR code technology.</a:t>
            </a:r>
            <a:endParaRPr lang="en-IN" sz="1700" dirty="0">
              <a:solidFill>
                <a:schemeClr val="tx1"/>
              </a:solidFill>
              <a:latin typeface="Agency FB" panose="020B0503020202020204" pitchFamily="34" charset="0"/>
            </a:endParaRPr>
          </a:p>
        </p:txBody>
      </p:sp>
    </p:spTree>
    <p:extLst>
      <p:ext uri="{BB962C8B-B14F-4D97-AF65-F5344CB8AC3E}">
        <p14:creationId xmlns:p14="http://schemas.microsoft.com/office/powerpoint/2010/main" val="1771878576"/>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{B3AFC0E4-3E2F-478F-8CFD-68101B9BFD6D}tf33845126_win32</Template>
  <TotalTime>87</TotalTime>
  <Words>917</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Agency FB</vt:lpstr>
      <vt:lpstr>Arial</vt:lpstr>
      <vt:lpstr>Arial Black</vt:lpstr>
      <vt:lpstr>Bauhaus 93</vt:lpstr>
      <vt:lpstr>Bookman Old Style</vt:lpstr>
      <vt:lpstr>Calibri</vt:lpstr>
      <vt:lpstr>Franklin Gothic Book</vt:lpstr>
      <vt:lpstr>Wingdings</vt:lpstr>
      <vt:lpstr>1_RetrospectVTI</vt:lpstr>
      <vt:lpstr>QR-CODE GENERATION</vt:lpstr>
      <vt:lpstr>AGENDA</vt:lpstr>
      <vt:lpstr>INTRODUCTION</vt:lpstr>
      <vt:lpstr>BACKGROUND</vt:lpstr>
      <vt:lpstr>Generative AI Techniques </vt:lpstr>
      <vt:lpstr>Advantages of Using Gen- AI for QR Code Generation </vt:lpstr>
      <vt:lpstr>Challenges and Considerations </vt:lpstr>
      <vt:lpstr>Future Prospects       and  Research Directions </vt:lpstr>
      <vt:lpstr>Future Prospects       and  Research Directions </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QR-CODE GENERATION</dc:title>
  <dc:creator>Swetha P</dc:creator>
  <cp:lastModifiedBy>Swetha P</cp:lastModifiedBy>
  <cp:revision>1</cp:revision>
  <dcterms:created xsi:type="dcterms:W3CDTF">2024-04-01T16:18:18Z</dcterms:created>
  <dcterms:modified xsi:type="dcterms:W3CDTF">2024-04-01T17:45:23Z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