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258" r:id="rId3"/>
    <p:sldId id="259" r:id="rId4"/>
    <p:sldId id="260" r:id="rId5"/>
    <p:sldId id="288" r:id="rId6"/>
    <p:sldId id="261" r:id="rId7"/>
    <p:sldId id="262" r:id="rId8"/>
    <p:sldId id="263" r:id="rId9"/>
    <p:sldId id="269" r:id="rId10"/>
    <p:sldId id="283" r:id="rId11"/>
    <p:sldId id="284" r:id="rId12"/>
    <p:sldId id="271" r:id="rId13"/>
    <p:sldId id="272" r:id="rId14"/>
    <p:sldId id="276" r:id="rId15"/>
    <p:sldId id="278" r:id="rId16"/>
    <p:sldId id="279" r:id="rId17"/>
    <p:sldId id="285" r:id="rId18"/>
    <p:sldId id="286" r:id="rId19"/>
    <p:sldId id="287" r:id="rId20"/>
    <p:sldId id="289" r:id="rId21"/>
    <p:sldId id="290" r:id="rId22"/>
    <p:sldId id="291"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097A"/>
    <a:srgbClr val="0F6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0381" autoAdjust="0"/>
  </p:normalViewPr>
  <p:slideViewPr>
    <p:cSldViewPr showGuides="1">
      <p:cViewPr varScale="1">
        <p:scale>
          <a:sx n="60" d="100"/>
          <a:sy n="60" d="100"/>
        </p:scale>
        <p:origin x="1484" y="32"/>
      </p:cViewPr>
      <p:guideLst>
        <p:guide orient="horz" pos="2160"/>
        <p:guide pos="2880"/>
      </p:guideLst>
    </p:cSldViewPr>
  </p:slideViewPr>
  <p:outlineViewPr>
    <p:cViewPr>
      <p:scale>
        <a:sx n="33" d="100"/>
        <a:sy n="33" d="100"/>
      </p:scale>
      <p:origin x="216"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9"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1048780"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2B52D-869D-4B88-8C00-D5423062A6F3}" type="datetimeFigureOut">
              <a:rPr lang="en-IN" smtClean="0"/>
              <a:t>22-04-2024</a:t>
            </a:fld>
            <a:endParaRPr lang="en-IN" dirty="0"/>
          </a:p>
        </p:txBody>
      </p:sp>
      <p:sp>
        <p:nvSpPr>
          <p:cNvPr id="1048781"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1048782"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3"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1048784"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BFE3BB-70F2-41B7-A4C0-9C96A0128D2C}"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Image Placeholder 1"/>
          <p:cNvSpPr>
            <a:spLocks noGrp="1" noRot="1" noChangeAspect="1"/>
          </p:cNvSpPr>
          <p:nvPr>
            <p:ph type="sldImg"/>
          </p:nvPr>
        </p:nvSpPr>
        <p:spPr/>
      </p:sp>
      <p:sp>
        <p:nvSpPr>
          <p:cNvPr id="1048603" name="Notes Placeholder 2"/>
          <p:cNvSpPr>
            <a:spLocks noGrp="1"/>
          </p:cNvSpPr>
          <p:nvPr>
            <p:ph type="body" idx="1"/>
          </p:nvPr>
        </p:nvSpPr>
        <p:spPr/>
        <p:txBody>
          <a:bodyPr/>
          <a:lstStyle/>
          <a:p>
            <a:endParaRPr lang="en-IN" dirty="0"/>
          </a:p>
        </p:txBody>
      </p:sp>
      <p:sp>
        <p:nvSpPr>
          <p:cNvPr id="1048604" name="Slide Number Placeholder 3"/>
          <p:cNvSpPr>
            <a:spLocks noGrp="1"/>
          </p:cNvSpPr>
          <p:nvPr>
            <p:ph type="sldNum" sz="quarter" idx="10"/>
          </p:nvPr>
        </p:nvSpPr>
        <p:spPr/>
        <p:txBody>
          <a:bodyPr/>
          <a:lstStyle/>
          <a:p>
            <a:fld id="{11BFE3BB-70F2-41B7-A4C0-9C96A0128D2C}" type="slidenum">
              <a:rPr lang="en-IN" smtClean="0"/>
              <a:t>1</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BFE3BB-70F2-41B7-A4C0-9C96A0128D2C}" type="slidenum">
              <a:rPr lang="en-IN" smtClean="0"/>
              <a:t>15</a:t>
            </a:fld>
            <a:endParaRPr lang="en-IN" dirty="0"/>
          </a:p>
        </p:txBody>
      </p:sp>
    </p:spTree>
    <p:extLst>
      <p:ext uri="{BB962C8B-B14F-4D97-AF65-F5344CB8AC3E}">
        <p14:creationId xmlns:p14="http://schemas.microsoft.com/office/powerpoint/2010/main" val="4086694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6" name="Title 13"/>
          <p:cNvSpPr>
            <a:spLocks noGrp="1"/>
          </p:cNvSpPr>
          <p:nvPr>
            <p:ph type="ctrTitle"/>
          </p:nvPr>
        </p:nvSpPr>
        <p:spPr>
          <a:xfrm>
            <a:off x="1432560" y="359898"/>
            <a:ext cx="7406640" cy="1472184"/>
          </a:xfrm>
        </p:spPr>
        <p:txBody>
          <a:bodyPr anchor="b"/>
          <a:lstStyle>
            <a:lvl1pPr algn="l"/>
          </a:lstStyle>
          <a:p>
            <a:r>
              <a:rPr kumimoji="0" lang="en-US"/>
              <a:t>Click to edit Master title style</a:t>
            </a:r>
          </a:p>
        </p:txBody>
      </p:sp>
      <p:sp>
        <p:nvSpPr>
          <p:cNvPr id="1048587"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88" name="Date Placeholder 6"/>
          <p:cNvSpPr>
            <a:spLocks noGrp="1"/>
          </p:cNvSpPr>
          <p:nvPr>
            <p:ph type="dt" sz="half" idx="10"/>
          </p:nvPr>
        </p:nvSpPr>
        <p:spPr/>
        <p:txBody>
          <a:bodyPr/>
          <a:lstStyle/>
          <a:p>
            <a:fld id="{890E42EC-F40E-4489-BAB6-DF836DB05482}" type="datetime1">
              <a:rPr lang="en-US" smtClean="0"/>
              <a:t>4/22/2024</a:t>
            </a:fld>
            <a:endParaRPr lang="en-IN" dirty="0"/>
          </a:p>
        </p:txBody>
      </p:sp>
      <p:sp>
        <p:nvSpPr>
          <p:cNvPr id="1048589" name="Footer Placeholder 19"/>
          <p:cNvSpPr>
            <a:spLocks noGrp="1"/>
          </p:cNvSpPr>
          <p:nvPr>
            <p:ph type="ftr" sz="quarter" idx="11"/>
          </p:nvPr>
        </p:nvSpPr>
        <p:spPr/>
        <p:txBody>
          <a:bodyPr/>
          <a:lstStyle/>
          <a:p>
            <a:r>
              <a:rPr lang="en-IN" dirty="0"/>
              <a:t>P. A. College of Engineering and Technology</a:t>
            </a:r>
          </a:p>
        </p:txBody>
      </p:sp>
      <p:sp>
        <p:nvSpPr>
          <p:cNvPr id="1048590" name="Slide Number Placeholder 9"/>
          <p:cNvSpPr>
            <a:spLocks noGrp="1"/>
          </p:cNvSpPr>
          <p:nvPr>
            <p:ph type="sldNum" sz="quarter" idx="12"/>
          </p:nvPr>
        </p:nvSpPr>
        <p:spPr/>
        <p:txBody>
          <a:bodyPr/>
          <a:lstStyle/>
          <a:p>
            <a:fld id="{AAD46BCD-4541-4A48-8964-2EE77EFA51DC}" type="slidenum">
              <a:rPr lang="en-IN" smtClean="0"/>
              <a:t>‹#›</a:t>
            </a:fld>
            <a:endParaRPr lang="en-IN" dirty="0"/>
          </a:p>
        </p:txBody>
      </p:sp>
      <p:sp>
        <p:nvSpPr>
          <p:cNvPr id="1048591"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1048592"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45" name="Title 1"/>
          <p:cNvSpPr>
            <a:spLocks noGrp="1"/>
          </p:cNvSpPr>
          <p:nvPr>
            <p:ph type="title"/>
          </p:nvPr>
        </p:nvSpPr>
        <p:spPr/>
        <p:txBody>
          <a:bodyPr/>
          <a:lstStyle/>
          <a:p>
            <a:r>
              <a:rPr kumimoji="0" lang="en-US"/>
              <a:t>Click to edit Master title style</a:t>
            </a:r>
          </a:p>
        </p:txBody>
      </p:sp>
      <p:sp>
        <p:nvSpPr>
          <p:cNvPr id="1048746"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47" name="Date Placeholder 3"/>
          <p:cNvSpPr>
            <a:spLocks noGrp="1"/>
          </p:cNvSpPr>
          <p:nvPr>
            <p:ph type="dt" sz="half" idx="10"/>
          </p:nvPr>
        </p:nvSpPr>
        <p:spPr/>
        <p:txBody>
          <a:bodyPr/>
          <a:lstStyle/>
          <a:p>
            <a:fld id="{517022DE-1788-4A15-87DC-FD366EDF7340}" type="datetime1">
              <a:rPr lang="en-US" smtClean="0"/>
              <a:t>4/22/2024</a:t>
            </a:fld>
            <a:endParaRPr lang="en-IN" dirty="0"/>
          </a:p>
        </p:txBody>
      </p:sp>
      <p:sp>
        <p:nvSpPr>
          <p:cNvPr id="1048748" name="Footer Placeholder 4"/>
          <p:cNvSpPr>
            <a:spLocks noGrp="1"/>
          </p:cNvSpPr>
          <p:nvPr>
            <p:ph type="ftr" sz="quarter" idx="11"/>
          </p:nvPr>
        </p:nvSpPr>
        <p:spPr/>
        <p:txBody>
          <a:bodyPr/>
          <a:lstStyle/>
          <a:p>
            <a:r>
              <a:rPr lang="en-IN" dirty="0"/>
              <a:t>P. A. College of Engineering and Technology</a:t>
            </a:r>
          </a:p>
        </p:txBody>
      </p:sp>
      <p:sp>
        <p:nvSpPr>
          <p:cNvPr id="1048749" name="Slide Number Placeholder 5"/>
          <p:cNvSpPr>
            <a:spLocks noGrp="1"/>
          </p:cNvSpPr>
          <p:nvPr>
            <p:ph type="sldNum" sz="quarter" idx="12"/>
          </p:nvPr>
        </p:nvSpPr>
        <p:spPr/>
        <p:txBody>
          <a:bodyPr/>
          <a:lstStyle/>
          <a:p>
            <a:fld id="{AAD46BCD-4541-4A48-8964-2EE77EFA51DC}"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31"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1048732"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33" name="Date Placeholder 3"/>
          <p:cNvSpPr>
            <a:spLocks noGrp="1"/>
          </p:cNvSpPr>
          <p:nvPr>
            <p:ph type="dt" sz="half" idx="10"/>
          </p:nvPr>
        </p:nvSpPr>
        <p:spPr/>
        <p:txBody>
          <a:bodyPr/>
          <a:lstStyle/>
          <a:p>
            <a:fld id="{851EA1A2-3BBC-41B4-AD16-DD2545998813}" type="datetime1">
              <a:rPr lang="en-US" smtClean="0"/>
              <a:t>4/22/2024</a:t>
            </a:fld>
            <a:endParaRPr lang="en-IN" dirty="0"/>
          </a:p>
        </p:txBody>
      </p:sp>
      <p:sp>
        <p:nvSpPr>
          <p:cNvPr id="1048734" name="Footer Placeholder 4"/>
          <p:cNvSpPr>
            <a:spLocks noGrp="1"/>
          </p:cNvSpPr>
          <p:nvPr>
            <p:ph type="ftr" sz="quarter" idx="11"/>
          </p:nvPr>
        </p:nvSpPr>
        <p:spPr/>
        <p:txBody>
          <a:bodyPr/>
          <a:lstStyle/>
          <a:p>
            <a:r>
              <a:rPr lang="en-IN" dirty="0"/>
              <a:t>P. A. College of Engineering and Technology</a:t>
            </a:r>
          </a:p>
        </p:txBody>
      </p:sp>
      <p:sp>
        <p:nvSpPr>
          <p:cNvPr id="1048735" name="Slide Number Placeholder 5"/>
          <p:cNvSpPr>
            <a:spLocks noGrp="1"/>
          </p:cNvSpPr>
          <p:nvPr>
            <p:ph type="sldNum" sz="quarter" idx="12"/>
          </p:nvPr>
        </p:nvSpPr>
        <p:spPr/>
        <p:txBody>
          <a:bodyPr/>
          <a:lstStyle/>
          <a:p>
            <a:fld id="{AAD46BCD-4541-4A48-8964-2EE77EFA51DC}"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kumimoji="0" lang="en-US"/>
              <a:t>Click to edit Master title style</a:t>
            </a:r>
          </a:p>
        </p:txBody>
      </p:sp>
      <p:sp>
        <p:nvSpPr>
          <p:cNvPr id="1048621"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2" name="Date Placeholder 3"/>
          <p:cNvSpPr>
            <a:spLocks noGrp="1"/>
          </p:cNvSpPr>
          <p:nvPr>
            <p:ph type="dt" sz="half" idx="10"/>
          </p:nvPr>
        </p:nvSpPr>
        <p:spPr/>
        <p:txBody>
          <a:bodyPr/>
          <a:lstStyle/>
          <a:p>
            <a:fld id="{627BB67F-9AE4-4DAF-BE90-F25A66AF5DE3}" type="datetime1">
              <a:rPr lang="en-US" smtClean="0"/>
              <a:t>4/22/2024</a:t>
            </a:fld>
            <a:endParaRPr lang="en-IN" dirty="0"/>
          </a:p>
        </p:txBody>
      </p:sp>
      <p:sp>
        <p:nvSpPr>
          <p:cNvPr id="1048623" name="Footer Placeholder 4"/>
          <p:cNvSpPr>
            <a:spLocks noGrp="1"/>
          </p:cNvSpPr>
          <p:nvPr>
            <p:ph type="ftr" sz="quarter" idx="11"/>
          </p:nvPr>
        </p:nvSpPr>
        <p:spPr/>
        <p:txBody>
          <a:bodyPr/>
          <a:lstStyle/>
          <a:p>
            <a:r>
              <a:rPr lang="en-IN" dirty="0"/>
              <a:t>P. A. College of Engineering and Technology</a:t>
            </a:r>
          </a:p>
        </p:txBody>
      </p:sp>
      <p:sp>
        <p:nvSpPr>
          <p:cNvPr id="1048624" name="Slide Number Placeholder 5"/>
          <p:cNvSpPr>
            <a:spLocks noGrp="1"/>
          </p:cNvSpPr>
          <p:nvPr>
            <p:ph type="sldNum" sz="quarter" idx="12"/>
          </p:nvPr>
        </p:nvSpPr>
        <p:spPr/>
        <p:txBody>
          <a:bodyPr/>
          <a:lstStyle/>
          <a:p>
            <a:fld id="{AAD46BCD-4541-4A48-8964-2EE77EFA51DC}"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750"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51"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1048752"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753" name="Date Placeholder 3"/>
          <p:cNvSpPr>
            <a:spLocks noGrp="1"/>
          </p:cNvSpPr>
          <p:nvPr>
            <p:ph type="dt" sz="half" idx="10"/>
          </p:nvPr>
        </p:nvSpPr>
        <p:spPr/>
        <p:txBody>
          <a:bodyPr/>
          <a:lstStyle/>
          <a:p>
            <a:fld id="{FA67C348-25A4-4492-A61C-E08793FEE421}" type="datetime1">
              <a:rPr lang="en-US" smtClean="0"/>
              <a:t>4/22/2024</a:t>
            </a:fld>
            <a:endParaRPr lang="en-IN" dirty="0"/>
          </a:p>
        </p:txBody>
      </p:sp>
      <p:sp>
        <p:nvSpPr>
          <p:cNvPr id="1048754" name="Footer Placeholder 4"/>
          <p:cNvSpPr>
            <a:spLocks noGrp="1"/>
          </p:cNvSpPr>
          <p:nvPr>
            <p:ph type="ftr" sz="quarter" idx="11"/>
          </p:nvPr>
        </p:nvSpPr>
        <p:spPr/>
        <p:txBody>
          <a:bodyPr/>
          <a:lstStyle/>
          <a:p>
            <a:r>
              <a:rPr lang="en-IN" dirty="0"/>
              <a:t>P. A. College of Engineering and Technology</a:t>
            </a:r>
          </a:p>
        </p:txBody>
      </p:sp>
      <p:sp>
        <p:nvSpPr>
          <p:cNvPr id="1048755" name="Slide Number Placeholder 5"/>
          <p:cNvSpPr>
            <a:spLocks noGrp="1"/>
          </p:cNvSpPr>
          <p:nvPr>
            <p:ph type="sldNum" sz="quarter" idx="12"/>
          </p:nvPr>
        </p:nvSpPr>
        <p:spPr/>
        <p:txBody>
          <a:bodyPr/>
          <a:lstStyle/>
          <a:p>
            <a:fld id="{AAD46BCD-4541-4A48-8964-2EE77EFA51DC}" type="slidenum">
              <a:rPr lang="en-IN" smtClean="0"/>
              <a:t>‹#›</a:t>
            </a:fld>
            <a:endParaRPr lang="en-IN" dirty="0"/>
          </a:p>
        </p:txBody>
      </p:sp>
      <p:sp>
        <p:nvSpPr>
          <p:cNvPr id="1048756"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57"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1048758"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59"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1048760"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61"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62" name="Date Placeholder 4"/>
          <p:cNvSpPr>
            <a:spLocks noGrp="1"/>
          </p:cNvSpPr>
          <p:nvPr>
            <p:ph type="dt" sz="half" idx="10"/>
          </p:nvPr>
        </p:nvSpPr>
        <p:spPr/>
        <p:txBody>
          <a:bodyPr/>
          <a:lstStyle/>
          <a:p>
            <a:fld id="{45D16482-1317-4E3C-B275-BB768CEF9685}" type="datetime1">
              <a:rPr lang="en-US" smtClean="0"/>
              <a:t>4/22/2024</a:t>
            </a:fld>
            <a:endParaRPr lang="en-IN" dirty="0"/>
          </a:p>
        </p:txBody>
      </p:sp>
      <p:sp>
        <p:nvSpPr>
          <p:cNvPr id="1048763" name="Footer Placeholder 5"/>
          <p:cNvSpPr>
            <a:spLocks noGrp="1"/>
          </p:cNvSpPr>
          <p:nvPr>
            <p:ph type="ftr" sz="quarter" idx="11"/>
          </p:nvPr>
        </p:nvSpPr>
        <p:spPr/>
        <p:txBody>
          <a:bodyPr/>
          <a:lstStyle/>
          <a:p>
            <a:r>
              <a:rPr lang="en-IN" dirty="0"/>
              <a:t>P. A. College of Engineering and Technology</a:t>
            </a:r>
          </a:p>
        </p:txBody>
      </p:sp>
      <p:sp>
        <p:nvSpPr>
          <p:cNvPr id="1048764" name="Slide Number Placeholder 6"/>
          <p:cNvSpPr>
            <a:spLocks noGrp="1"/>
          </p:cNvSpPr>
          <p:nvPr>
            <p:ph type="sldNum" sz="quarter" idx="12"/>
          </p:nvPr>
        </p:nvSpPr>
        <p:spPr/>
        <p:txBody>
          <a:bodyPr/>
          <a:lstStyle/>
          <a:p>
            <a:fld id="{AAD46BCD-4541-4A48-8964-2EE77EFA51DC}"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765"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1048766"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767"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768"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69"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70" name="Date Placeholder 6"/>
          <p:cNvSpPr>
            <a:spLocks noGrp="1"/>
          </p:cNvSpPr>
          <p:nvPr>
            <p:ph type="dt" sz="half" idx="10"/>
          </p:nvPr>
        </p:nvSpPr>
        <p:spPr/>
        <p:txBody>
          <a:bodyPr/>
          <a:lstStyle/>
          <a:p>
            <a:fld id="{E5837CD3-3F04-4546-8F24-2FE37178F538}" type="datetime1">
              <a:rPr lang="en-US" smtClean="0"/>
              <a:t>4/22/2024</a:t>
            </a:fld>
            <a:endParaRPr lang="en-IN" dirty="0"/>
          </a:p>
        </p:txBody>
      </p:sp>
      <p:sp>
        <p:nvSpPr>
          <p:cNvPr id="1048771" name="Footer Placeholder 7"/>
          <p:cNvSpPr>
            <a:spLocks noGrp="1"/>
          </p:cNvSpPr>
          <p:nvPr>
            <p:ph type="ftr" sz="quarter" idx="11"/>
          </p:nvPr>
        </p:nvSpPr>
        <p:spPr/>
        <p:txBody>
          <a:bodyPr/>
          <a:lstStyle/>
          <a:p>
            <a:r>
              <a:rPr lang="en-IN" dirty="0"/>
              <a:t>P. A. College of Engineering and Technology</a:t>
            </a:r>
          </a:p>
        </p:txBody>
      </p:sp>
      <p:sp>
        <p:nvSpPr>
          <p:cNvPr id="1048772" name="Slide Number Placeholder 8"/>
          <p:cNvSpPr>
            <a:spLocks noGrp="1"/>
          </p:cNvSpPr>
          <p:nvPr>
            <p:ph type="sldNum" sz="quarter" idx="12"/>
          </p:nvPr>
        </p:nvSpPr>
        <p:spPr/>
        <p:txBody>
          <a:bodyPr/>
          <a:lstStyle/>
          <a:p>
            <a:fld id="{AAD46BCD-4541-4A48-8964-2EE77EFA51DC}"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1048663" name="Date Placeholder 2"/>
          <p:cNvSpPr>
            <a:spLocks noGrp="1"/>
          </p:cNvSpPr>
          <p:nvPr>
            <p:ph type="dt" sz="half" idx="10"/>
          </p:nvPr>
        </p:nvSpPr>
        <p:spPr/>
        <p:txBody>
          <a:bodyPr/>
          <a:lstStyle/>
          <a:p>
            <a:fld id="{F9F400B6-671D-49D0-811E-CF10B4D561D7}" type="datetime1">
              <a:rPr lang="en-US" smtClean="0"/>
              <a:t>4/22/2024</a:t>
            </a:fld>
            <a:endParaRPr lang="en-IN" dirty="0"/>
          </a:p>
        </p:txBody>
      </p:sp>
      <p:sp>
        <p:nvSpPr>
          <p:cNvPr id="1048664" name="Footer Placeholder 3"/>
          <p:cNvSpPr>
            <a:spLocks noGrp="1"/>
          </p:cNvSpPr>
          <p:nvPr>
            <p:ph type="ftr" sz="quarter" idx="11"/>
          </p:nvPr>
        </p:nvSpPr>
        <p:spPr/>
        <p:txBody>
          <a:bodyPr/>
          <a:lstStyle/>
          <a:p>
            <a:r>
              <a:rPr lang="en-IN" dirty="0"/>
              <a:t>P. A. College of Engineering and Technology</a:t>
            </a:r>
          </a:p>
        </p:txBody>
      </p:sp>
      <p:sp>
        <p:nvSpPr>
          <p:cNvPr id="1048665" name="Slide Number Placeholder 4"/>
          <p:cNvSpPr>
            <a:spLocks noGrp="1"/>
          </p:cNvSpPr>
          <p:nvPr>
            <p:ph type="sldNum" sz="quarter" idx="12"/>
          </p:nvPr>
        </p:nvSpPr>
        <p:spPr/>
        <p:txBody>
          <a:bodyPr/>
          <a:lstStyle/>
          <a:p>
            <a:fld id="{AAD46BCD-4541-4A48-8964-2EE77EFA51DC}"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29"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30" name="Date Placeholder 1"/>
          <p:cNvSpPr>
            <a:spLocks noGrp="1"/>
          </p:cNvSpPr>
          <p:nvPr>
            <p:ph type="dt" sz="half" idx="10"/>
          </p:nvPr>
        </p:nvSpPr>
        <p:spPr/>
        <p:txBody>
          <a:bodyPr/>
          <a:lstStyle/>
          <a:p>
            <a:fld id="{93E8B8AA-27FE-486A-B47C-442C2A199BC5}" type="datetime1">
              <a:rPr lang="en-US" smtClean="0"/>
              <a:t>4/22/2024</a:t>
            </a:fld>
            <a:endParaRPr lang="en-IN" dirty="0"/>
          </a:p>
        </p:txBody>
      </p:sp>
      <p:sp>
        <p:nvSpPr>
          <p:cNvPr id="1048631" name="Footer Placeholder 2"/>
          <p:cNvSpPr>
            <a:spLocks noGrp="1"/>
          </p:cNvSpPr>
          <p:nvPr>
            <p:ph type="ftr" sz="quarter" idx="11"/>
          </p:nvPr>
        </p:nvSpPr>
        <p:spPr/>
        <p:txBody>
          <a:bodyPr/>
          <a:lstStyle/>
          <a:p>
            <a:r>
              <a:rPr lang="en-IN" dirty="0"/>
              <a:t>P. A. College of Engineering and Technology</a:t>
            </a:r>
          </a:p>
        </p:txBody>
      </p:sp>
      <p:sp>
        <p:nvSpPr>
          <p:cNvPr id="1048632" name="Slide Number Placeholder 3"/>
          <p:cNvSpPr>
            <a:spLocks noGrp="1"/>
          </p:cNvSpPr>
          <p:nvPr>
            <p:ph type="sldNum" sz="quarter" idx="12"/>
          </p:nvPr>
        </p:nvSpPr>
        <p:spPr/>
        <p:txBody>
          <a:bodyPr/>
          <a:lstStyle/>
          <a:p>
            <a:fld id="{AAD46BCD-4541-4A48-8964-2EE77EFA51DC}" type="slidenum">
              <a:rPr lang="en-IN" smtClean="0"/>
              <a:t>‹#›</a:t>
            </a:fld>
            <a:endParaRPr lang="en-IN" dirty="0"/>
          </a:p>
        </p:txBody>
      </p:sp>
      <p:sp>
        <p:nvSpPr>
          <p:cNvPr id="1048633"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73"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1048774"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75"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76" name="Date Placeholder 4"/>
          <p:cNvSpPr>
            <a:spLocks noGrp="1"/>
          </p:cNvSpPr>
          <p:nvPr>
            <p:ph type="dt" sz="half" idx="10"/>
          </p:nvPr>
        </p:nvSpPr>
        <p:spPr/>
        <p:txBody>
          <a:bodyPr/>
          <a:lstStyle/>
          <a:p>
            <a:fld id="{1E2CD856-EC0C-41BA-8285-A34744AE304D}" type="datetime1">
              <a:rPr lang="en-US" smtClean="0"/>
              <a:t>4/22/2024</a:t>
            </a:fld>
            <a:endParaRPr lang="en-IN" dirty="0"/>
          </a:p>
        </p:txBody>
      </p:sp>
      <p:sp>
        <p:nvSpPr>
          <p:cNvPr id="1048777" name="Footer Placeholder 5"/>
          <p:cNvSpPr>
            <a:spLocks noGrp="1"/>
          </p:cNvSpPr>
          <p:nvPr>
            <p:ph type="ftr" sz="quarter" idx="11"/>
          </p:nvPr>
        </p:nvSpPr>
        <p:spPr/>
        <p:txBody>
          <a:bodyPr/>
          <a:lstStyle/>
          <a:p>
            <a:r>
              <a:rPr lang="en-IN" dirty="0"/>
              <a:t>P. A. College of Engineering and Technology</a:t>
            </a:r>
          </a:p>
        </p:txBody>
      </p:sp>
      <p:sp>
        <p:nvSpPr>
          <p:cNvPr id="1048778" name="Slide Number Placeholder 6"/>
          <p:cNvSpPr>
            <a:spLocks noGrp="1"/>
          </p:cNvSpPr>
          <p:nvPr>
            <p:ph type="sldNum" sz="quarter" idx="12"/>
          </p:nvPr>
        </p:nvSpPr>
        <p:spPr/>
        <p:txBody>
          <a:bodyPr/>
          <a:lstStyle/>
          <a:p>
            <a:fld id="{AAD46BCD-4541-4A48-8964-2EE77EFA51DC}"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736"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1048737" name="Date Placeholder 4"/>
          <p:cNvSpPr>
            <a:spLocks noGrp="1"/>
          </p:cNvSpPr>
          <p:nvPr>
            <p:ph type="dt" sz="half" idx="10"/>
          </p:nvPr>
        </p:nvSpPr>
        <p:spPr/>
        <p:txBody>
          <a:bodyPr/>
          <a:lstStyle/>
          <a:p>
            <a:fld id="{2C636D58-F41A-4F6C-95DA-230F78D7C321}" type="datetime1">
              <a:rPr lang="en-US" smtClean="0"/>
              <a:t>4/22/2024</a:t>
            </a:fld>
            <a:endParaRPr lang="en-IN" dirty="0"/>
          </a:p>
        </p:txBody>
      </p:sp>
      <p:sp>
        <p:nvSpPr>
          <p:cNvPr id="1048738" name="Footer Placeholder 5"/>
          <p:cNvSpPr>
            <a:spLocks noGrp="1"/>
          </p:cNvSpPr>
          <p:nvPr>
            <p:ph type="ftr" sz="quarter" idx="11"/>
          </p:nvPr>
        </p:nvSpPr>
        <p:spPr/>
        <p:txBody>
          <a:bodyPr/>
          <a:lstStyle/>
          <a:p>
            <a:r>
              <a:rPr lang="en-IN" dirty="0"/>
              <a:t>P. A. College of Engineering and Technology</a:t>
            </a:r>
          </a:p>
        </p:txBody>
      </p:sp>
      <p:sp>
        <p:nvSpPr>
          <p:cNvPr id="1048739" name="Slide Number Placeholder 6"/>
          <p:cNvSpPr>
            <a:spLocks noGrp="1"/>
          </p:cNvSpPr>
          <p:nvPr>
            <p:ph type="sldNum" sz="quarter" idx="12"/>
          </p:nvPr>
        </p:nvSpPr>
        <p:spPr/>
        <p:txBody>
          <a:bodyPr/>
          <a:lstStyle/>
          <a:p>
            <a:fld id="{AAD46BCD-4541-4A48-8964-2EE77EFA51DC}" type="slidenum">
              <a:rPr lang="en-IN" smtClean="0"/>
              <a:t>‹#›</a:t>
            </a:fld>
            <a:endParaRPr lang="en-IN" dirty="0"/>
          </a:p>
        </p:txBody>
      </p:sp>
      <p:sp>
        <p:nvSpPr>
          <p:cNvPr id="1048740"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dirty="0">
              <a:solidFill>
                <a:schemeClr val="tx1"/>
              </a:solidFill>
              <a:latin typeface="+mn-lt"/>
              <a:ea typeface="+mn-ea"/>
              <a:cs typeface="+mn-cs"/>
            </a:endParaRPr>
          </a:p>
        </p:txBody>
      </p:sp>
      <p:sp>
        <p:nvSpPr>
          <p:cNvPr id="1048741"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dirty="0"/>
              <a:t>Click icon to add picture</a:t>
            </a:r>
          </a:p>
        </p:txBody>
      </p:sp>
      <p:sp>
        <p:nvSpPr>
          <p:cNvPr id="1048742"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43"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4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77"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78"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79"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0"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1048581"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2"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0F8780F9-A8AC-4CDB-B1AD-43278D0CB96C}" type="datetime1">
              <a:rPr lang="en-US" smtClean="0"/>
              <a:t>4/22/2024</a:t>
            </a:fld>
            <a:endParaRPr lang="en-IN" dirty="0"/>
          </a:p>
        </p:txBody>
      </p:sp>
      <p:sp>
        <p:nvSpPr>
          <p:cNvPr id="1048583"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r>
              <a:rPr lang="en-IN" dirty="0"/>
              <a:t>P. A. College of Engineering and Technology</a:t>
            </a:r>
          </a:p>
        </p:txBody>
      </p:sp>
      <p:sp>
        <p:nvSpPr>
          <p:cNvPr id="1048584"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AAD46BCD-4541-4A48-8964-2EE77EFA51DC}" type="slidenum">
              <a:rPr lang="en-IN" smtClean="0"/>
              <a:t>‹#›</a:t>
            </a:fld>
            <a:endParaRPr lang="en-IN" dirty="0"/>
          </a:p>
        </p:txBody>
      </p:sp>
      <p:sp>
        <p:nvSpPr>
          <p:cNvPr id="104858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ctrTitle"/>
          </p:nvPr>
        </p:nvSpPr>
        <p:spPr>
          <a:xfrm>
            <a:off x="992875" y="157723"/>
            <a:ext cx="8382000" cy="1213877"/>
          </a:xfrm>
        </p:spPr>
        <p:txBody>
          <a:bodyPr>
            <a:noAutofit/>
          </a:bodyPr>
          <a:lstStyle/>
          <a:p>
            <a:pPr algn="ct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048594" name="Subtitle 2"/>
          <p:cNvSpPr>
            <a:spLocks noGrp="1"/>
          </p:cNvSpPr>
          <p:nvPr>
            <p:ph type="subTitle" idx="1"/>
          </p:nvPr>
        </p:nvSpPr>
        <p:spPr>
          <a:xfrm>
            <a:off x="941513" y="1938442"/>
            <a:ext cx="8050087" cy="4367108"/>
          </a:xfrm>
        </p:spPr>
        <p:txBody>
          <a:bodyPr>
            <a:normAutofit/>
          </a:bodyPr>
          <a:lstStyle/>
          <a:p>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a:p>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a:p>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a:p>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a:p>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a:p>
            <a:endParaRPr lang="en-US" sz="2400" dirty="0">
              <a:solidFill>
                <a:srgbClr val="7030A0"/>
              </a:solidFill>
              <a:latin typeface="Times New Roman" panose="02020603050405020304" pitchFamily="18" charset="0"/>
              <a:cs typeface="Times New Roman" panose="02020603050405020304" pitchFamily="18" charset="0"/>
            </a:endParaRPr>
          </a:p>
          <a:p>
            <a:r>
              <a:rPr lang="en-US" sz="2200" dirty="0">
                <a:solidFill>
                  <a:srgbClr val="7030A0"/>
                </a:solidFill>
                <a:latin typeface="Times New Roman" panose="02020603050405020304" pitchFamily="18" charset="0"/>
                <a:cs typeface="Times New Roman" panose="02020603050405020304" pitchFamily="18" charset="0"/>
              </a:rPr>
              <a:t> PRESENTED BY,                                     GUIDED BY,</a:t>
            </a:r>
            <a:endParaRPr lang="zh-CN" altLang="en-US" dirty="0"/>
          </a:p>
          <a:p>
            <a:pPr algn="just"/>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 SELVAKUMAR(721720104057)</a:t>
            </a:r>
            <a:endParaRPr lang="zh-CN" altLang="en-US" dirty="0"/>
          </a:p>
          <a:p>
            <a:pPr algn="just"/>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 VASANTHA KUMAR(721720104348)</a:t>
            </a:r>
            <a:endParaRPr lang="zh-CN" altLang="en-US" dirty="0"/>
          </a:p>
          <a:p>
            <a:pPr algn="just"/>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 VIGNESHKUMAR(721720104349)</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048595" name="Date Placeholder 3"/>
          <p:cNvSpPr txBox="1"/>
          <p:nvPr/>
        </p:nvSpPr>
        <p:spPr>
          <a:xfrm>
            <a:off x="2895600" y="6324600"/>
            <a:ext cx="3810000" cy="476250"/>
          </a:xfrm>
          <a:prstGeom prst="rect">
            <a:avLst/>
          </a:prstGeom>
        </p:spPr>
        <p:txBody>
          <a:bodyPr anchor="b"/>
          <a:lstStyle>
            <a:defPPr>
              <a:defRPr lang="en-US"/>
            </a:defPPr>
            <a:lvl1pPr marL="0" algn="r" defTabSz="914400" rtl="0" eaLnBrk="1" latinLnBrk="0" hangingPunct="1">
              <a:defRPr kumimoji="0" sz="1200" kern="1200">
                <a:solidFill>
                  <a:schemeClr val="bg2">
                    <a:shade val="50000"/>
                    <a:satMod val="20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100" dirty="0">
              <a:solidFill>
                <a:schemeClr val="tx1"/>
              </a:solidFill>
              <a:latin typeface="Times New Roman" panose="02020603050405020304" pitchFamily="18" charset="0"/>
              <a:cs typeface="Times New Roman" panose="02020603050405020304" pitchFamily="18" charset="0"/>
            </a:endParaRPr>
          </a:p>
        </p:txBody>
      </p:sp>
      <p:pic>
        <p:nvPicPr>
          <p:cNvPr id="2097152" name="Picture 6"/>
          <p:cNvPicPr/>
          <p:nvPr/>
        </p:nvPicPr>
        <p:blipFill>
          <a:blip r:embed="rId3" cstate="print"/>
          <a:srcRect l="8696" t="8492" r="6087" b="13208"/>
          <a:stretch>
            <a:fillRect/>
          </a:stretch>
        </p:blipFill>
        <p:spPr bwMode="auto">
          <a:xfrm>
            <a:off x="1059478" y="397520"/>
            <a:ext cx="1247775" cy="1047750"/>
          </a:xfrm>
          <a:prstGeom prst="rect">
            <a:avLst/>
          </a:prstGeom>
          <a:noFill/>
          <a:ln w="9525">
            <a:noFill/>
            <a:miter lim="800000"/>
            <a:headEnd/>
            <a:tailEnd/>
          </a:ln>
        </p:spPr>
      </p:pic>
      <p:sp>
        <p:nvSpPr>
          <p:cNvPr id="1048596" name="TextBox 4"/>
          <p:cNvSpPr txBox="1"/>
          <p:nvPr/>
        </p:nvSpPr>
        <p:spPr>
          <a:xfrm>
            <a:off x="2316850" y="381001"/>
            <a:ext cx="5455216" cy="1692771"/>
          </a:xfrm>
          <a:prstGeom prst="rect">
            <a:avLst/>
          </a:prstGeom>
          <a:noFill/>
        </p:spPr>
        <p:txBody>
          <a:bodyPr wrap="square" rtlCol="0">
            <a:spAutoFit/>
          </a:bodyPr>
          <a:lstStyle/>
          <a:p>
            <a:pPr algn="ctr"/>
            <a:r>
              <a:rPr lang="en-IN" sz="2400" b="1" dirty="0">
                <a:solidFill>
                  <a:srgbClr val="7030A0"/>
                </a:solidFill>
                <a:latin typeface="Times New Roman" panose="02020603050405020304" pitchFamily="18" charset="0"/>
                <a:cs typeface="Times New Roman" panose="02020603050405020304" pitchFamily="18" charset="0"/>
              </a:rPr>
              <a:t>P. A. COLLEGE OF ENGINEERING AND TECHNOLOGY</a:t>
            </a:r>
          </a:p>
          <a:p>
            <a:pPr algn="ctr"/>
            <a:r>
              <a:rPr lang="en-IN" sz="1400" b="1" dirty="0">
                <a:solidFill>
                  <a:srgbClr val="7030A0"/>
                </a:solidFill>
                <a:latin typeface="Times New Roman" panose="02020603050405020304" pitchFamily="18" charset="0"/>
                <a:cs typeface="Times New Roman" panose="02020603050405020304" pitchFamily="18" charset="0"/>
              </a:rPr>
              <a:t>(An Autonomous Institution)</a:t>
            </a:r>
          </a:p>
          <a:p>
            <a:pPr algn="ctr"/>
            <a:r>
              <a:rPr lang="en-IN" sz="1400" b="1" dirty="0">
                <a:solidFill>
                  <a:srgbClr val="7030A0"/>
                </a:solidFill>
                <a:latin typeface="Times New Roman" panose="02020603050405020304" pitchFamily="18" charset="0"/>
                <a:cs typeface="Times New Roman" panose="02020603050405020304" pitchFamily="18" charset="0"/>
              </a:rPr>
              <a:t>Approved by AICTE and Affiliated to Anna University</a:t>
            </a:r>
          </a:p>
          <a:p>
            <a:pPr algn="ctr"/>
            <a:r>
              <a:rPr lang="en-IN" sz="1400" b="1" dirty="0">
                <a:solidFill>
                  <a:srgbClr val="7030A0"/>
                </a:solidFill>
                <a:latin typeface="Times New Roman" panose="02020603050405020304" pitchFamily="18" charset="0"/>
                <a:cs typeface="Times New Roman" panose="02020603050405020304" pitchFamily="18" charset="0"/>
              </a:rPr>
              <a:t>Accredited by NBA and NAAC with ‘A’ Grade</a:t>
            </a:r>
          </a:p>
          <a:p>
            <a:pPr algn="ctr"/>
            <a:r>
              <a:rPr lang="en-IN" sz="1400" b="1" dirty="0">
                <a:solidFill>
                  <a:srgbClr val="7030A0"/>
                </a:solidFill>
                <a:latin typeface="Times New Roman" panose="02020603050405020304" pitchFamily="18" charset="0"/>
                <a:cs typeface="Times New Roman" panose="02020603050405020304" pitchFamily="18" charset="0"/>
              </a:rPr>
              <a:t>Pollachi,Coimbatore-642 002 </a:t>
            </a:r>
          </a:p>
        </p:txBody>
      </p:sp>
      <p:pic>
        <p:nvPicPr>
          <p:cNvPr id="2097153" name="Picture 10" descr="tuv_nord"/>
          <p:cNvPicPr/>
          <p:nvPr/>
        </p:nvPicPr>
        <p:blipFill>
          <a:blip r:embed="rId4" cstate="print"/>
          <a:srcRect/>
          <a:stretch>
            <a:fillRect/>
          </a:stretch>
        </p:blipFill>
        <p:spPr bwMode="auto">
          <a:xfrm>
            <a:off x="7845920" y="519217"/>
            <a:ext cx="1004570" cy="942975"/>
          </a:xfrm>
          <a:prstGeom prst="rect">
            <a:avLst/>
          </a:prstGeom>
          <a:noFill/>
          <a:ln w="9525">
            <a:noFill/>
            <a:miter lim="800000"/>
            <a:headEnd/>
            <a:tailEnd/>
          </a:ln>
        </p:spPr>
      </p:pic>
      <p:sp>
        <p:nvSpPr>
          <p:cNvPr id="1048597" name="Rectangle 11"/>
          <p:cNvSpPr/>
          <p:nvPr/>
        </p:nvSpPr>
        <p:spPr>
          <a:xfrm>
            <a:off x="1295400" y="2858869"/>
            <a:ext cx="7162800" cy="707886"/>
          </a:xfrm>
          <a:prstGeom prst="rect">
            <a:avLst/>
          </a:prstGeom>
        </p:spPr>
        <p:txBody>
          <a:bodyPr wrap="square">
            <a:spAutoFit/>
          </a:bodyPr>
          <a:lstStyle/>
          <a:p>
            <a:pPr marL="212725" marR="215900" algn="ctr">
              <a:spcBef>
                <a:spcPts val="430"/>
              </a:spcBef>
              <a:spcAft>
                <a:spcPts val="0"/>
              </a:spcAft>
            </a:pPr>
            <a:r>
              <a:rPr lang="en-US" sz="2000" b="1" dirty="0">
                <a:solidFill>
                  <a:srgbClr val="FF0000"/>
                </a:solidFill>
                <a:effectLst/>
                <a:latin typeface="Times New Roman" panose="02020603050405020304" pitchFamily="18" charset="0"/>
                <a:ea typeface="Arial MT"/>
                <a:cs typeface="Arial MT"/>
              </a:rPr>
              <a:t>MRI-BASED BRAIN TUMOR DETECTION USING CONVOLUTIONAL NEURAL NETWORK</a:t>
            </a:r>
            <a:endParaRPr lang="en-IN" sz="2000" dirty="0">
              <a:solidFill>
                <a:srgbClr val="FF0000"/>
              </a:solidFill>
              <a:effectLst/>
              <a:latin typeface="Arial MT"/>
              <a:ea typeface="Arial MT"/>
              <a:cs typeface="Arial MT"/>
            </a:endParaRPr>
          </a:p>
        </p:txBody>
      </p:sp>
      <p:sp>
        <p:nvSpPr>
          <p:cNvPr id="1048598" name="Date Placeholder 9"/>
          <p:cNvSpPr>
            <a:spLocks noGrp="1"/>
          </p:cNvSpPr>
          <p:nvPr>
            <p:ph type="dt" sz="half" idx="10"/>
          </p:nvPr>
        </p:nvSpPr>
        <p:spPr/>
        <p:txBody>
          <a:bodyPr/>
          <a:lstStyle/>
          <a:p>
            <a:r>
              <a:rPr lang="en-IN" dirty="0"/>
              <a:t>23/04/2024</a:t>
            </a:r>
          </a:p>
        </p:txBody>
      </p:sp>
      <p:sp>
        <p:nvSpPr>
          <p:cNvPr id="1048599" name="Footer Placeholder 13"/>
          <p:cNvSpPr>
            <a:spLocks noGrp="1"/>
          </p:cNvSpPr>
          <p:nvPr>
            <p:ph type="ftr" sz="quarter" idx="11"/>
          </p:nvPr>
        </p:nvSpPr>
        <p:spPr>
          <a:xfrm>
            <a:off x="5715000" y="6305550"/>
            <a:ext cx="313549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1048600" name="Slide Number Placeholder 12"/>
          <p:cNvSpPr>
            <a:spLocks noGrp="1"/>
          </p:cNvSpPr>
          <p:nvPr>
            <p:ph type="sldNum" sz="quarter" idx="12"/>
          </p:nvPr>
        </p:nvSpPr>
        <p:spPr/>
        <p:txBody>
          <a:bodyPr/>
          <a:lstStyle/>
          <a:p>
            <a:fld id="{AAD46BCD-4541-4A48-8964-2EE77EFA51DC}" type="slidenum">
              <a:rPr lang="en-IN" smtClean="0"/>
              <a:t>1</a:t>
            </a:fld>
            <a:endParaRPr lang="en-IN" dirty="0"/>
          </a:p>
        </p:txBody>
      </p:sp>
      <p:sp>
        <p:nvSpPr>
          <p:cNvPr id="1048601" name="TextBox 3"/>
          <p:cNvSpPr txBox="1"/>
          <p:nvPr/>
        </p:nvSpPr>
        <p:spPr>
          <a:xfrm>
            <a:off x="5486400" y="4648200"/>
            <a:ext cx="3962400"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Dr . A. KALIAPPAN M.E., Ph.D.,</a:t>
            </a:r>
            <a:endParaRPr lang="zh-CN" altLang="en-US" dirty="0"/>
          </a:p>
          <a:p>
            <a:r>
              <a:rPr lang="en-IN" sz="2000">
                <a:latin typeface="Times New Roman" panose="02020603050405020304" pitchFamily="18" charset="0"/>
                <a:cs typeface="Times New Roman" panose="02020603050405020304" pitchFamily="18" charset="0"/>
              </a:rPr>
              <a:t>ASSOCIATE </a:t>
            </a:r>
            <a:r>
              <a:rPr lang="en-IN" sz="2000" dirty="0">
                <a:latin typeface="Times New Roman" panose="02020603050405020304" pitchFamily="18" charset="0"/>
                <a:cs typeface="Times New Roman" panose="02020603050405020304" pitchFamily="18" charset="0"/>
              </a:rPr>
              <a:t>PROFESSOR - </a:t>
            </a:r>
            <a:r>
              <a:rPr lang="en-US" altLang="en-US" sz="2000" dirty="0">
                <a:latin typeface="Times New Roman" panose="02020603050405020304" pitchFamily="18" charset="0"/>
                <a:cs typeface="Times New Roman" panose="02020603050405020304" pitchFamily="18" charset="0"/>
              </a:rPr>
              <a:t>CSE,PACET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7030A0"/>
                </a:solidFill>
                <a:effectLst/>
                <a:latin typeface="Times New Roman" panose="02020603050405020304" pitchFamily="18" charset="0"/>
                <a:cs typeface="Times New Roman" panose="02020603050405020304" pitchFamily="18" charset="0"/>
              </a:rPr>
              <a:t>EXISTING SYSTEM</a:t>
            </a:r>
            <a:endParaRPr lang="en-IN" sz="3200" b="1" dirty="0">
              <a:solidFill>
                <a:srgbClr val="7030A0"/>
              </a:solidFill>
              <a:effectLst/>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paper presents a model which is based on Deep learning algorithms to detect brain </a:t>
            </a:r>
            <a:r>
              <a:rPr lang="en-US" sz="2000" dirty="0" err="1">
                <a:latin typeface="Times New Roman" panose="02020603050405020304" pitchFamily="18" charset="0"/>
                <a:cs typeface="Times New Roman" panose="02020603050405020304" pitchFamily="18" charset="0"/>
              </a:rPr>
              <a:t>tumours</a:t>
            </a:r>
            <a:r>
              <a:rPr lang="en-US" sz="2000" dirty="0">
                <a:latin typeface="Times New Roman" panose="02020603050405020304" pitchFamily="18" charset="0"/>
                <a:cs typeface="Times New Roman" panose="02020603050405020304" pitchFamily="18" charset="0"/>
              </a:rPr>
              <a:t> from magnetic resonance images with high accuracy. A Convolutional Neural Network (CNN) has been used as the algorithm for feature extraction, and segmentation. </a:t>
            </a:r>
          </a:p>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dataset used has been acquired from an internet website. The results show that this technique is promising and the accuracy of 98% has been achieved.</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dirty="0"/>
              <a:t>23/04/2024</a:t>
            </a:r>
          </a:p>
        </p:txBody>
      </p:sp>
      <p:sp>
        <p:nvSpPr>
          <p:cNvPr id="5" name="Footer Placeholder 4"/>
          <p:cNvSpPr>
            <a:spLocks noGrp="1"/>
          </p:cNvSpPr>
          <p:nvPr>
            <p:ph type="ftr" sz="quarter" idx="11"/>
          </p:nvPr>
        </p:nvSpPr>
        <p:spPr>
          <a:xfrm>
            <a:off x="5715000" y="6305550"/>
            <a:ext cx="30480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6" name="Slide Number Placeholder 5"/>
          <p:cNvSpPr>
            <a:spLocks noGrp="1"/>
          </p:cNvSpPr>
          <p:nvPr>
            <p:ph type="sldNum" sz="quarter" idx="12"/>
          </p:nvPr>
        </p:nvSpPr>
        <p:spPr/>
        <p:txBody>
          <a:bodyPr/>
          <a:lstStyle/>
          <a:p>
            <a:fld id="{AAD46BCD-4541-4A48-8964-2EE77EFA51DC}" type="slidenum">
              <a:rPr lang="en-IN" smtClean="0"/>
              <a:t>10</a:t>
            </a:fld>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7030A0"/>
                </a:solidFill>
                <a:effectLst/>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v"/>
            </a:pPr>
            <a:r>
              <a:rPr lang="en-US" sz="2000" dirty="0">
                <a:effectLst/>
                <a:latin typeface="Times New Roman" panose="02020603050405020304" pitchFamily="18" charset="0"/>
                <a:ea typeface="Arial MT"/>
              </a:rPr>
              <a:t>3000 brain tumor and non-tumor MRI images are input into a data augmentation algorithm, enhancing dataset accuracy. The processed data moves through convolutional layers for image filtering, followed by max pooling to reduce feature map dimensions. A flatten layer transforms images into one-dimensional arrays, serving as input for a fully connected layer.</a:t>
            </a:r>
          </a:p>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dataset used has been acquired from an internet website. The results show that this technique is promising and the accuracy of </a:t>
            </a:r>
            <a:r>
              <a:rPr lang="en-US" sz="2000" dirty="0">
                <a:effectLst/>
                <a:latin typeface="Times New Roman" panose="02020603050405020304" pitchFamily="18" charset="0"/>
                <a:ea typeface="Arial MT"/>
                <a:cs typeface="Arial MT"/>
              </a:rPr>
              <a:t>98.92%</a:t>
            </a:r>
            <a:r>
              <a:rPr lang="en-US" sz="2000" dirty="0">
                <a:latin typeface="Times New Roman" panose="02020603050405020304" pitchFamily="18" charset="0"/>
                <a:cs typeface="Times New Roman" panose="02020603050405020304" pitchFamily="18" charset="0"/>
              </a:rPr>
              <a:t> has been achieved.</a:t>
            </a:r>
            <a:endParaRPr lang="en-IN" sz="2000" dirty="0">
              <a:latin typeface="Times New Roman" panose="02020603050405020304" pitchFamily="18" charset="0"/>
              <a:cs typeface="Times New Roman" panose="02020603050405020304" pitchFamily="18" charset="0"/>
            </a:endParaRPr>
          </a:p>
          <a:p>
            <a:pPr algn="just"/>
            <a:endParaRPr lang="en-US" sz="2000" dirty="0">
              <a:effectLst/>
              <a:latin typeface="Times New Roman" panose="02020603050405020304" pitchFamily="18" charset="0"/>
              <a:ea typeface="Arial MT"/>
            </a:endParaRPr>
          </a:p>
          <a:p>
            <a:pPr algn="just"/>
            <a:endParaRPr lang="en-IN" sz="2000" dirty="0"/>
          </a:p>
        </p:txBody>
      </p:sp>
      <p:sp>
        <p:nvSpPr>
          <p:cNvPr id="4" name="Date Placeholder 3"/>
          <p:cNvSpPr>
            <a:spLocks noGrp="1"/>
          </p:cNvSpPr>
          <p:nvPr>
            <p:ph type="dt" sz="half" idx="10"/>
          </p:nvPr>
        </p:nvSpPr>
        <p:spPr/>
        <p:txBody>
          <a:bodyPr/>
          <a:lstStyle/>
          <a:p>
            <a:r>
              <a:rPr lang="en-IN" dirty="0"/>
              <a:t>23/04/2024</a:t>
            </a:r>
          </a:p>
        </p:txBody>
      </p:sp>
      <p:sp>
        <p:nvSpPr>
          <p:cNvPr id="5" name="Footer Placeholder 4"/>
          <p:cNvSpPr>
            <a:spLocks noGrp="1"/>
          </p:cNvSpPr>
          <p:nvPr>
            <p:ph type="ftr" sz="quarter" idx="11"/>
          </p:nvPr>
        </p:nvSpPr>
        <p:spPr>
          <a:xfrm>
            <a:off x="5715000" y="6305550"/>
            <a:ext cx="31242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6" name="Slide Number Placeholder 5"/>
          <p:cNvSpPr>
            <a:spLocks noGrp="1"/>
          </p:cNvSpPr>
          <p:nvPr>
            <p:ph type="sldNum" sz="quarter" idx="12"/>
          </p:nvPr>
        </p:nvSpPr>
        <p:spPr/>
        <p:txBody>
          <a:bodyPr/>
          <a:lstStyle/>
          <a:p>
            <a:fld id="{AAD46BCD-4541-4A48-8964-2EE77EFA51DC}" type="slidenum">
              <a:rPr lang="en-IN" smtClean="0"/>
              <a:t>11</a:t>
            </a:fld>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p:txBody>
          <a:bodyPr>
            <a:normAutofit/>
          </a:bodyPr>
          <a:lstStyle/>
          <a:p>
            <a:r>
              <a:rPr lang="en-US" sz="3200" b="1" dirty="0">
                <a:solidFill>
                  <a:srgbClr val="7030A0"/>
                </a:solidFill>
                <a:effectLst/>
                <a:latin typeface="Times New Roman" panose="02020603050405020304" pitchFamily="18" charset="0"/>
                <a:cs typeface="Times New Roman" panose="02020603050405020304" pitchFamily="18" charset="0"/>
              </a:rPr>
              <a:t>MODULE 1: INPUT</a:t>
            </a:r>
          </a:p>
        </p:txBody>
      </p:sp>
      <p:sp>
        <p:nvSpPr>
          <p:cNvPr id="1048672" name="Content Placeholder 2"/>
          <p:cNvSpPr>
            <a:spLocks noGrp="1"/>
          </p:cNvSpPr>
          <p:nvPr>
            <p:ph idx="1"/>
          </p:nvPr>
        </p:nvSpPr>
        <p:spPr/>
        <p:txBody>
          <a:bodyPr>
            <a:normAutofit/>
          </a:bodyPr>
          <a:lstStyle/>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Input module for brain tumor detection: Utilizing TensorFlow, create an image data generator for preprocessing and augmentation. Define training and validation data flows from a specified directory with target image size and batch settings.</a:t>
            </a:r>
          </a:p>
        </p:txBody>
      </p:sp>
      <p:sp>
        <p:nvSpPr>
          <p:cNvPr id="1048673" name="Date Placeholder 3"/>
          <p:cNvSpPr>
            <a:spLocks noGrp="1"/>
          </p:cNvSpPr>
          <p:nvPr>
            <p:ph type="dt" sz="half" idx="10"/>
          </p:nvPr>
        </p:nvSpPr>
        <p:spPr/>
        <p:txBody>
          <a:bodyPr/>
          <a:lstStyle/>
          <a:p>
            <a:r>
              <a:rPr lang="en-IN" dirty="0"/>
              <a:t>23/04/2024</a:t>
            </a:r>
          </a:p>
        </p:txBody>
      </p:sp>
      <p:sp>
        <p:nvSpPr>
          <p:cNvPr id="1048674" name="Footer Placeholder 4"/>
          <p:cNvSpPr>
            <a:spLocks noGrp="1"/>
          </p:cNvSpPr>
          <p:nvPr>
            <p:ph type="ftr" sz="quarter" idx="11"/>
          </p:nvPr>
        </p:nvSpPr>
        <p:spPr>
          <a:xfrm>
            <a:off x="5715000" y="6305550"/>
            <a:ext cx="30480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1048675" name="Slide Number Placeholder 5"/>
          <p:cNvSpPr>
            <a:spLocks noGrp="1"/>
          </p:cNvSpPr>
          <p:nvPr>
            <p:ph type="sldNum" sz="quarter" idx="12"/>
          </p:nvPr>
        </p:nvSpPr>
        <p:spPr/>
        <p:txBody>
          <a:bodyPr/>
          <a:lstStyle/>
          <a:p>
            <a:fld id="{AAD46BCD-4541-4A48-8964-2EE77EFA51DC}" type="slidenum">
              <a:rPr lang="en-IN" smtClean="0"/>
              <a:t>12</a:t>
            </a:fld>
            <a:endParaRPr lang="en-IN" dirty="0"/>
          </a:p>
        </p:txBody>
      </p:sp>
      <p:pic>
        <p:nvPicPr>
          <p:cNvPr id="2" name="image36.jpeg"/>
          <p:cNvPicPr/>
          <p:nvPr/>
        </p:nvPicPr>
        <p:blipFill>
          <a:blip r:embed="rId2" cstate="print"/>
          <a:srcRect/>
          <a:stretch>
            <a:fillRect/>
          </a:stretch>
        </p:blipFill>
        <p:spPr>
          <a:xfrm>
            <a:off x="3276600" y="3429000"/>
            <a:ext cx="2971800" cy="2654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p:txBody>
          <a:bodyPr>
            <a:normAutofit/>
          </a:bodyPr>
          <a:lstStyle/>
          <a:p>
            <a:r>
              <a:rPr lang="en-US" sz="3200" b="1" dirty="0">
                <a:solidFill>
                  <a:srgbClr val="7030A0"/>
                </a:solidFill>
                <a:effectLst/>
                <a:latin typeface="Times New Roman" panose="02020603050405020304" pitchFamily="18" charset="0"/>
                <a:cs typeface="Times New Roman" panose="02020603050405020304" pitchFamily="18" charset="0"/>
              </a:rPr>
              <a:t>MODULE 1: OUTPUT</a:t>
            </a:r>
          </a:p>
        </p:txBody>
      </p:sp>
      <p:sp>
        <p:nvSpPr>
          <p:cNvPr id="1048677" name="Content Placeholder 2"/>
          <p:cNvSpPr>
            <a:spLocks noGrp="1"/>
          </p:cNvSpPr>
          <p:nvPr>
            <p:ph idx="1"/>
          </p:nvPr>
        </p:nvSpPr>
        <p:spPr/>
        <p:txBody>
          <a:bodyPr>
            <a:normAutofit/>
          </a:bodyPr>
          <a:lstStyle/>
          <a:p>
            <a:pPr algn="just">
              <a:lnSpc>
                <a:spcPct val="150000"/>
              </a:lnSpc>
              <a:buFont typeface="Wingdings" panose="05000000000000000000" pitchFamily="2" charset="2"/>
              <a:buChar char="v"/>
            </a:pPr>
            <a:r>
              <a:rPr lang="en-US" sz="2000" spc="-5" dirty="0">
                <a:latin typeface="Times New Roman" panose="02020603050405020304" pitchFamily="18" charset="0"/>
                <a:ea typeface="Arial MT"/>
              </a:rPr>
              <a:t>R</a:t>
            </a:r>
            <a:r>
              <a:rPr lang="en-US" sz="2000" spc="-5" dirty="0">
                <a:effectLst/>
                <a:latin typeface="Times New Roman" panose="02020603050405020304" pitchFamily="18" charset="0"/>
                <a:ea typeface="Arial MT"/>
              </a:rPr>
              <a:t>epresents the </a:t>
            </a:r>
            <a:r>
              <a:rPr lang="en-US" sz="2000" dirty="0">
                <a:effectLst/>
                <a:latin typeface="Times New Roman" panose="02020603050405020304" pitchFamily="18" charset="0"/>
                <a:ea typeface="Arial MT"/>
              </a:rPr>
              <a:t>MRI image which is used as input to detect the output whether it is brain </a:t>
            </a:r>
            <a:r>
              <a:rPr lang="en-US" sz="2000" dirty="0" err="1">
                <a:effectLst/>
                <a:latin typeface="Times New Roman" panose="02020603050405020304" pitchFamily="18" charset="0"/>
                <a:ea typeface="Arial MT"/>
              </a:rPr>
              <a:t>tumour</a:t>
            </a:r>
            <a:r>
              <a:rPr lang="en-US" sz="2000" dirty="0">
                <a:effectLst/>
                <a:latin typeface="Times New Roman" panose="02020603050405020304" pitchFamily="18" charset="0"/>
                <a:ea typeface="Arial MT"/>
              </a:rPr>
              <a:t> or not a brain </a:t>
            </a:r>
            <a:r>
              <a:rPr lang="en-US" sz="2000" dirty="0" err="1">
                <a:effectLst/>
                <a:latin typeface="Times New Roman" panose="02020603050405020304" pitchFamily="18" charset="0"/>
                <a:ea typeface="Arial MT"/>
              </a:rPr>
              <a:t>tumour</a:t>
            </a:r>
            <a:r>
              <a:rPr lang="en-US" sz="2000" dirty="0">
                <a:effectLst/>
                <a:latin typeface="Times New Roman" panose="02020603050405020304" pitchFamily="18" charset="0"/>
                <a:ea typeface="Arial MT"/>
              </a:rPr>
              <a:t> image</a:t>
            </a:r>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p:txBody>
      </p:sp>
      <p:sp>
        <p:nvSpPr>
          <p:cNvPr id="1048678" name="Date Placeholder 3"/>
          <p:cNvSpPr>
            <a:spLocks noGrp="1"/>
          </p:cNvSpPr>
          <p:nvPr>
            <p:ph type="dt" sz="half" idx="10"/>
          </p:nvPr>
        </p:nvSpPr>
        <p:spPr/>
        <p:txBody>
          <a:bodyPr/>
          <a:lstStyle/>
          <a:p>
            <a:r>
              <a:rPr lang="en-IN" dirty="0"/>
              <a:t>23/04/2024</a:t>
            </a:r>
          </a:p>
        </p:txBody>
      </p:sp>
      <p:sp>
        <p:nvSpPr>
          <p:cNvPr id="1048679" name="Footer Placeholder 4"/>
          <p:cNvSpPr>
            <a:spLocks noGrp="1"/>
          </p:cNvSpPr>
          <p:nvPr>
            <p:ph type="ftr" sz="quarter" idx="11"/>
          </p:nvPr>
        </p:nvSpPr>
        <p:spPr>
          <a:xfrm>
            <a:off x="5715000" y="6305550"/>
            <a:ext cx="30480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1048680" name="Slide Number Placeholder 5"/>
          <p:cNvSpPr>
            <a:spLocks noGrp="1"/>
          </p:cNvSpPr>
          <p:nvPr>
            <p:ph type="sldNum" sz="quarter" idx="12"/>
          </p:nvPr>
        </p:nvSpPr>
        <p:spPr/>
        <p:txBody>
          <a:bodyPr/>
          <a:lstStyle/>
          <a:p>
            <a:fld id="{AAD46BCD-4541-4A48-8964-2EE77EFA51DC}" type="slidenum">
              <a:rPr lang="en-IN" smtClean="0"/>
              <a:t>13</a:t>
            </a:fld>
            <a:endParaRPr lang="en-IN" dirty="0"/>
          </a:p>
        </p:txBody>
      </p:sp>
      <p:pic>
        <p:nvPicPr>
          <p:cNvPr id="2" name="image37.png"/>
          <p:cNvPicPr/>
          <p:nvPr/>
        </p:nvPicPr>
        <p:blipFill>
          <a:blip r:embed="rId2" cstate="print"/>
          <a:srcRect/>
          <a:stretch>
            <a:fillRect/>
          </a:stretch>
        </p:blipFill>
        <p:spPr>
          <a:xfrm>
            <a:off x="2133600" y="3759518"/>
            <a:ext cx="5263007" cy="11172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Title 1"/>
          <p:cNvSpPr>
            <a:spLocks noGrp="1"/>
          </p:cNvSpPr>
          <p:nvPr>
            <p:ph type="title"/>
          </p:nvPr>
        </p:nvSpPr>
        <p:spPr/>
        <p:txBody>
          <a:bodyPr>
            <a:normAutofit/>
          </a:bodyPr>
          <a:lstStyle/>
          <a:p>
            <a:r>
              <a:rPr lang="en-US" sz="3200" b="1" dirty="0">
                <a:solidFill>
                  <a:srgbClr val="7030A0"/>
                </a:solidFill>
                <a:effectLst/>
                <a:latin typeface="Times New Roman" panose="02020603050405020304" pitchFamily="18" charset="0"/>
                <a:cs typeface="Times New Roman" panose="02020603050405020304" pitchFamily="18" charset="0"/>
              </a:rPr>
              <a:t>SYSTEM SPECIFICATION</a:t>
            </a:r>
          </a:p>
        </p:txBody>
      </p:sp>
      <p:sp>
        <p:nvSpPr>
          <p:cNvPr id="1048697" name="Content Placeholder 2"/>
          <p:cNvSpPr>
            <a:spLocks noGrp="1"/>
          </p:cNvSpPr>
          <p:nvPr>
            <p:ph idx="1"/>
          </p:nvPr>
        </p:nvSpPr>
        <p:spPr/>
        <p:txBody>
          <a:bodyPr/>
          <a:lstStyle/>
          <a:p>
            <a:pPr algn="just">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Hardware Requirements</a:t>
            </a:r>
          </a:p>
          <a:p>
            <a:pPr lvl="2" algn="just"/>
            <a:r>
              <a:rPr lang="en-US" sz="2000" dirty="0">
                <a:latin typeface="Times New Roman" panose="02020603050405020304" pitchFamily="18" charset="0"/>
                <a:cs typeface="Times New Roman" panose="02020603050405020304" pitchFamily="18" charset="0"/>
              </a:rPr>
              <a:t>Processor	: Intel i5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Gen</a:t>
            </a:r>
          </a:p>
          <a:p>
            <a:pPr lvl="2" algn="just"/>
            <a:r>
              <a:rPr lang="en-US" sz="2000" dirty="0">
                <a:latin typeface="Times New Roman" panose="02020603050405020304" pitchFamily="18" charset="0"/>
                <a:cs typeface="Times New Roman" panose="02020603050405020304" pitchFamily="18" charset="0"/>
              </a:rPr>
              <a:t> RAM	               : 8 GB	</a:t>
            </a:r>
          </a:p>
          <a:p>
            <a:pPr lvl="2" algn="just"/>
            <a:r>
              <a:rPr lang="en-US" sz="2000" dirty="0">
                <a:latin typeface="Times New Roman" panose="02020603050405020304" pitchFamily="18" charset="0"/>
                <a:cs typeface="Times New Roman" panose="02020603050405020304" pitchFamily="18" charset="0"/>
              </a:rPr>
              <a:t>Processor Speed   : 1.40GHz</a:t>
            </a:r>
          </a:p>
          <a:p>
            <a:pPr algn="just">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Software Requirements</a:t>
            </a:r>
          </a:p>
          <a:p>
            <a:pPr lvl="2" algn="just"/>
            <a:r>
              <a:rPr lang="en-US" sz="2000" dirty="0">
                <a:latin typeface="Times New Roman" panose="02020603050405020304" pitchFamily="18" charset="0"/>
                <a:cs typeface="Times New Roman" panose="02020603050405020304" pitchFamily="18" charset="0"/>
              </a:rPr>
              <a:t>IDE 	              : </a:t>
            </a:r>
            <a:r>
              <a:rPr lang="en-US" sz="2000" dirty="0">
                <a:effectLst/>
                <a:latin typeface="Times New Roman" panose="02020603050405020304" pitchFamily="18" charset="0"/>
                <a:ea typeface="Times New Roman" panose="02020603050405020304" pitchFamily="18" charset="0"/>
              </a:rPr>
              <a:t>Visual</a:t>
            </a:r>
            <a:r>
              <a:rPr lang="en-US" sz="2000" spc="-1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Studio code</a:t>
            </a:r>
          </a:p>
          <a:p>
            <a:pPr lvl="2" algn="just"/>
            <a:r>
              <a:rPr lang="en-US" sz="2000" dirty="0">
                <a:latin typeface="Times New Roman" panose="02020603050405020304" pitchFamily="18" charset="0"/>
                <a:cs typeface="Times New Roman" panose="02020603050405020304" pitchFamily="18" charset="0"/>
              </a:rPr>
              <a:t>Language	: Python </a:t>
            </a:r>
          </a:p>
          <a:p>
            <a:endParaRPr lang="en-US" dirty="0"/>
          </a:p>
        </p:txBody>
      </p:sp>
      <p:sp>
        <p:nvSpPr>
          <p:cNvPr id="1048698" name="Date Placeholder 3"/>
          <p:cNvSpPr>
            <a:spLocks noGrp="1"/>
          </p:cNvSpPr>
          <p:nvPr>
            <p:ph type="dt" sz="half" idx="10"/>
          </p:nvPr>
        </p:nvSpPr>
        <p:spPr/>
        <p:txBody>
          <a:bodyPr/>
          <a:lstStyle/>
          <a:p>
            <a:r>
              <a:rPr lang="en-IN" dirty="0"/>
              <a:t>23/04/2024</a:t>
            </a:r>
          </a:p>
        </p:txBody>
      </p:sp>
      <p:sp>
        <p:nvSpPr>
          <p:cNvPr id="1048699" name="Footer Placeholder 4"/>
          <p:cNvSpPr>
            <a:spLocks noGrp="1"/>
          </p:cNvSpPr>
          <p:nvPr>
            <p:ph type="ftr" sz="quarter" idx="11"/>
          </p:nvPr>
        </p:nvSpPr>
        <p:spPr>
          <a:xfrm>
            <a:off x="5715000" y="6305550"/>
            <a:ext cx="29718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1048700" name="Slide Number Placeholder 5"/>
          <p:cNvSpPr>
            <a:spLocks noGrp="1"/>
          </p:cNvSpPr>
          <p:nvPr>
            <p:ph type="sldNum" sz="quarter" idx="12"/>
          </p:nvPr>
        </p:nvSpPr>
        <p:spPr/>
        <p:txBody>
          <a:bodyPr/>
          <a:lstStyle/>
          <a:p>
            <a:fld id="{AAD46BCD-4541-4A48-8964-2EE77EFA51DC}" type="slidenum">
              <a:rPr lang="en-IN" smtClean="0"/>
              <a:t>14</a:t>
            </a:fld>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itle 1"/>
          <p:cNvSpPr>
            <a:spLocks noGrp="1"/>
          </p:cNvSpPr>
          <p:nvPr>
            <p:ph type="title"/>
          </p:nvPr>
        </p:nvSpPr>
        <p:spPr>
          <a:xfrm>
            <a:off x="1087120" y="259806"/>
            <a:ext cx="7498080" cy="1143000"/>
          </a:xfrm>
        </p:spPr>
        <p:txBody>
          <a:bodyPr>
            <a:normAutofit/>
          </a:bodyPr>
          <a:lstStyle/>
          <a:p>
            <a:r>
              <a:rPr lang="en-US" sz="3200" b="1" dirty="0">
                <a:solidFill>
                  <a:srgbClr val="7030A0"/>
                </a:solidFill>
                <a:latin typeface="Times New Roman" panose="02020603050405020304" pitchFamily="18" charset="0"/>
                <a:ea typeface="+mn-ea"/>
                <a:cs typeface="Times New Roman" panose="02020603050405020304" pitchFamily="18" charset="0"/>
              </a:rPr>
              <a:t>C</a:t>
            </a:r>
            <a:r>
              <a:rPr lang="en-US" sz="3200" b="1" dirty="0">
                <a:solidFill>
                  <a:srgbClr val="7030A0"/>
                </a:solidFill>
                <a:effectLst/>
                <a:latin typeface="Times New Roman" panose="02020603050405020304" pitchFamily="18" charset="0"/>
                <a:ea typeface="+mn-ea"/>
                <a:cs typeface="Times New Roman" panose="02020603050405020304" pitchFamily="18" charset="0"/>
              </a:rPr>
              <a:t>ONCLUSION</a:t>
            </a:r>
          </a:p>
        </p:txBody>
      </p:sp>
      <p:sp>
        <p:nvSpPr>
          <p:cNvPr id="1048707" name="Date Placeholder 2"/>
          <p:cNvSpPr>
            <a:spLocks noGrp="1"/>
          </p:cNvSpPr>
          <p:nvPr>
            <p:ph type="dt" sz="half" idx="10"/>
          </p:nvPr>
        </p:nvSpPr>
        <p:spPr/>
        <p:txBody>
          <a:bodyPr/>
          <a:lstStyle/>
          <a:p>
            <a:r>
              <a:rPr lang="en-IN" dirty="0"/>
              <a:t>23/04/2024</a:t>
            </a:r>
          </a:p>
        </p:txBody>
      </p:sp>
      <p:sp>
        <p:nvSpPr>
          <p:cNvPr id="1048708" name="Footer Placeholder 3"/>
          <p:cNvSpPr>
            <a:spLocks noGrp="1"/>
          </p:cNvSpPr>
          <p:nvPr>
            <p:ph type="ftr" sz="quarter" idx="11"/>
          </p:nvPr>
        </p:nvSpPr>
        <p:spPr>
          <a:xfrm>
            <a:off x="5715000" y="6305550"/>
            <a:ext cx="302768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1048709" name="Slide Number Placeholder 4"/>
          <p:cNvSpPr>
            <a:spLocks noGrp="1"/>
          </p:cNvSpPr>
          <p:nvPr>
            <p:ph type="sldNum" sz="quarter" idx="12"/>
          </p:nvPr>
        </p:nvSpPr>
        <p:spPr/>
        <p:txBody>
          <a:bodyPr/>
          <a:lstStyle/>
          <a:p>
            <a:fld id="{AAD46BCD-4541-4A48-8964-2EE77EFA51DC}" type="slidenum">
              <a:rPr lang="en-IN" smtClean="0"/>
              <a:t>15</a:t>
            </a:fld>
            <a:endParaRPr lang="en-IN" dirty="0"/>
          </a:p>
        </p:txBody>
      </p:sp>
      <p:sp>
        <p:nvSpPr>
          <p:cNvPr id="1048710" name="TextBox 5"/>
          <p:cNvSpPr txBox="1"/>
          <p:nvPr/>
        </p:nvSpPr>
        <p:spPr>
          <a:xfrm>
            <a:off x="1435608" y="1402806"/>
            <a:ext cx="717499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p>
        </p:txBody>
      </p:sp>
      <p:sp>
        <p:nvSpPr>
          <p:cNvPr id="1048711" name="Rectangle 6"/>
          <p:cNvSpPr/>
          <p:nvPr/>
        </p:nvSpPr>
        <p:spPr>
          <a:xfrm>
            <a:off x="1219200" y="1074777"/>
            <a:ext cx="7391400" cy="5478423"/>
          </a:xfrm>
          <a:prstGeom prst="rect">
            <a:avLst/>
          </a:prstGeom>
        </p:spPr>
        <p:txBody>
          <a:bodyPr wrap="square">
            <a:spAutoFit/>
          </a:bodyPr>
          <a:lstStyle/>
          <a:p>
            <a:pPr algn="just">
              <a:lnSpc>
                <a:spcPct val="150000"/>
              </a:lnSpc>
              <a:buClr>
                <a:schemeClr val="accent1"/>
              </a:buClr>
              <a:buFont typeface="Wingdings" panose="05000000000000000000" pitchFamily="2" charset="2"/>
              <a:buChar char="v"/>
            </a:pPr>
            <a:r>
              <a:rPr lang="en-US" sz="2000" dirty="0">
                <a:effectLst/>
                <a:latin typeface="Times New Roman" panose="02020603050405020304" pitchFamily="18" charset="0"/>
                <a:ea typeface="Arial MT"/>
                <a:cs typeface="Times New Roman" panose="02020603050405020304" pitchFamily="18" charset="0"/>
              </a:rPr>
              <a:t>In the study, as a processing step, used layered in CNN architecture is proposed for brain </a:t>
            </a:r>
            <a:r>
              <a:rPr lang="en-US" sz="2000" dirty="0" err="1">
                <a:effectLst/>
                <a:latin typeface="Times New Roman" panose="02020603050405020304" pitchFamily="18" charset="0"/>
                <a:ea typeface="Arial MT"/>
                <a:cs typeface="Times New Roman" panose="02020603050405020304" pitchFamily="18" charset="0"/>
              </a:rPr>
              <a:t>tumour</a:t>
            </a:r>
            <a:r>
              <a:rPr lang="en-US" sz="2000" dirty="0">
                <a:effectLst/>
                <a:latin typeface="Times New Roman" panose="02020603050405020304" pitchFamily="18" charset="0"/>
                <a:ea typeface="Arial MT"/>
                <a:cs typeface="Times New Roman" panose="02020603050405020304" pitchFamily="18" charset="0"/>
              </a:rPr>
              <a:t> segmentation and a modified architecture is used for feature extraction and trained using the transfer learning. An experimental study reveals that the proposed method obtained an enhanced performance in visual and comprehensive information extraction compared to current methods.</a:t>
            </a:r>
          </a:p>
          <a:p>
            <a:pPr algn="just">
              <a:lnSpc>
                <a:spcPct val="150000"/>
              </a:lnSpc>
              <a:buClr>
                <a:schemeClr val="accent1"/>
              </a:buClr>
              <a:buFont typeface="Wingdings" panose="05000000000000000000" pitchFamily="2" charset="2"/>
              <a:buChar char="v"/>
            </a:pPr>
            <a:r>
              <a:rPr lang="en-US" sz="2000" dirty="0">
                <a:effectLst/>
                <a:latin typeface="Times New Roman" panose="02020603050405020304" pitchFamily="18" charset="0"/>
                <a:ea typeface="Arial MT"/>
                <a:cs typeface="Times New Roman" panose="02020603050405020304" pitchFamily="18" charset="0"/>
              </a:rPr>
              <a:t>The proposed classification method for the detection of brain </a:t>
            </a:r>
            <a:r>
              <a:rPr lang="en-US" sz="2000" dirty="0" err="1">
                <a:effectLst/>
                <a:latin typeface="Times New Roman" panose="02020603050405020304" pitchFamily="18" charset="0"/>
                <a:ea typeface="Arial MT"/>
                <a:cs typeface="Times New Roman" panose="02020603050405020304" pitchFamily="18" charset="0"/>
              </a:rPr>
              <a:t>tumours</a:t>
            </a:r>
            <a:r>
              <a:rPr lang="en-US" sz="2000" dirty="0">
                <a:effectLst/>
                <a:latin typeface="Times New Roman" panose="02020603050405020304" pitchFamily="18" charset="0"/>
                <a:ea typeface="Arial MT"/>
                <a:cs typeface="Times New Roman" panose="02020603050405020304" pitchFamily="18" charset="0"/>
              </a:rPr>
              <a:t> achieves an accuracy of 98% and 98.92%. The proposed method outperforms existing methods in terms of the detection and classification of brain </a:t>
            </a:r>
            <a:r>
              <a:rPr lang="en-US" sz="2000" dirty="0" err="1">
                <a:effectLst/>
                <a:latin typeface="Times New Roman" panose="02020603050405020304" pitchFamily="18" charset="0"/>
                <a:ea typeface="Arial MT"/>
                <a:cs typeface="Times New Roman" panose="02020603050405020304" pitchFamily="18" charset="0"/>
              </a:rPr>
              <a:t>tumours</a:t>
            </a:r>
            <a:r>
              <a:rPr lang="en-US" sz="2000" dirty="0">
                <a:effectLst/>
                <a:latin typeface="Times New Roman" panose="02020603050405020304" pitchFamily="18" charset="0"/>
                <a:ea typeface="Arial MT"/>
                <a:cs typeface="Times New Roman" panose="02020603050405020304" pitchFamily="18" charset="0"/>
              </a:rPr>
              <a:t> using MRI, as well as being more aesthetically pleasing and yielding superior results.</a:t>
            </a:r>
            <a:endParaRPr lang="en-IN" sz="2000" dirty="0">
              <a:effectLst/>
              <a:latin typeface="Times New Roman" panose="02020603050405020304" pitchFamily="18" charset="0"/>
              <a:ea typeface="Arial MT"/>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Title 1"/>
          <p:cNvSpPr>
            <a:spLocks noGrp="1"/>
          </p:cNvSpPr>
          <p:nvPr>
            <p:ph type="title"/>
          </p:nvPr>
        </p:nvSpPr>
        <p:spPr/>
        <p:txBody>
          <a:bodyPr>
            <a:normAutofit/>
          </a:bodyPr>
          <a:lstStyle/>
          <a:p>
            <a:r>
              <a:rPr lang="en-US" sz="3200" b="1" dirty="0">
                <a:solidFill>
                  <a:srgbClr val="7030A0"/>
                </a:solidFill>
                <a:effectLst/>
                <a:latin typeface="Times New Roman" panose="02020603050405020304" pitchFamily="18" charset="0"/>
                <a:cs typeface="Times New Roman" panose="02020603050405020304" pitchFamily="18" charset="0"/>
              </a:rPr>
              <a:t>REFERENCES</a:t>
            </a:r>
          </a:p>
        </p:txBody>
      </p:sp>
      <p:sp>
        <p:nvSpPr>
          <p:cNvPr id="1048713" name="Content Placeholder 2"/>
          <p:cNvSpPr>
            <a:spLocks noGrp="1"/>
          </p:cNvSpPr>
          <p:nvPr>
            <p:ph idx="1"/>
          </p:nvPr>
        </p:nvSpPr>
        <p:spPr>
          <a:xfrm>
            <a:off x="1143000" y="1066800"/>
            <a:ext cx="7498080" cy="5238750"/>
          </a:xfrm>
        </p:spPr>
        <p:txBody>
          <a:bodyPr>
            <a:noAutofit/>
          </a:bodyPr>
          <a:lstStyle/>
          <a:p>
            <a:pPr algn="just">
              <a:lnSpc>
                <a:spcPct val="150000"/>
              </a:lnSpc>
              <a:buFont typeface="Wingdings" panose="05000000000000000000" pitchFamily="2" charset="2"/>
              <a:buChar char="v"/>
            </a:pPr>
            <a:r>
              <a:rPr lang="en-IN" sz="2000" dirty="0" err="1">
                <a:latin typeface="Times New Roman" panose="02020603050405020304" pitchFamily="18" charset="0"/>
                <a:cs typeface="Times New Roman" panose="02020603050405020304" pitchFamily="18" charset="0"/>
              </a:rPr>
              <a:t>Arabahmadi</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Farahbakhsh</a:t>
            </a:r>
            <a:r>
              <a:rPr lang="en-IN" sz="2000" dirty="0">
                <a:latin typeface="Times New Roman" panose="02020603050405020304" pitchFamily="18" charset="0"/>
                <a:cs typeface="Times New Roman" panose="02020603050405020304" pitchFamily="18" charset="0"/>
              </a:rPr>
              <a:t> R., Rezazadeh J. “Deep Learning for Smart healthcare—A Survey on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Detection from Medical Imaging”. Sensors. 2022;22:1960.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10.3390/s22051960.</a:t>
            </a:r>
          </a:p>
          <a:p>
            <a:pPr algn="just">
              <a:lnSpc>
                <a:spcPct val="150000"/>
              </a:lnSpc>
              <a:buFont typeface="Wingdings" panose="05000000000000000000" pitchFamily="2" charset="2"/>
              <a:buChar char="v"/>
            </a:pPr>
            <a:r>
              <a:rPr lang="en-IN" sz="2000" dirty="0" err="1">
                <a:latin typeface="Times New Roman" panose="02020603050405020304" pitchFamily="18" charset="0"/>
                <a:cs typeface="Times New Roman" panose="02020603050405020304" pitchFamily="18" charset="0"/>
              </a:rPr>
              <a:t>iwinanda</a:t>
            </a:r>
            <a:r>
              <a:rPr lang="en-IN" sz="2000" dirty="0">
                <a:latin typeface="Times New Roman" panose="02020603050405020304" pitchFamily="18" charset="0"/>
                <a:cs typeface="Times New Roman" panose="02020603050405020304" pitchFamily="18" charset="0"/>
              </a:rPr>
              <a:t> .N, M. Hanif, S. T. </a:t>
            </a:r>
            <a:r>
              <a:rPr lang="en-IN" sz="2000" dirty="0" err="1">
                <a:latin typeface="Times New Roman" panose="02020603050405020304" pitchFamily="18" charset="0"/>
                <a:cs typeface="Times New Roman" panose="02020603050405020304" pitchFamily="18" charset="0"/>
              </a:rPr>
              <a:t>Hesaputra</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Handayani</a:t>
            </a:r>
            <a:r>
              <a:rPr lang="en-IN" sz="2000" dirty="0">
                <a:latin typeface="Times New Roman" panose="02020603050405020304" pitchFamily="18" charset="0"/>
                <a:cs typeface="Times New Roman" panose="02020603050405020304" pitchFamily="18" charset="0"/>
              </a:rPr>
              <a:t> and T. R. </a:t>
            </a:r>
            <a:r>
              <a:rPr lang="en-IN" sz="2000" dirty="0" err="1">
                <a:latin typeface="Times New Roman" panose="02020603050405020304" pitchFamily="18" charset="0"/>
                <a:cs typeface="Times New Roman" panose="02020603050405020304" pitchFamily="18" charset="0"/>
              </a:rPr>
              <a:t>Mengko</a:t>
            </a:r>
            <a:r>
              <a:rPr lang="en-IN" sz="2000" dirty="0">
                <a:latin typeface="Times New Roman" panose="02020603050405020304" pitchFamily="18" charset="0"/>
                <a:cs typeface="Times New Roman" panose="02020603050405020304" pitchFamily="18" charset="0"/>
              </a:rPr>
              <a:t>, “Brain tumour classification using Convolutional Neural Network,” IFMBE Proceedings, pp.183-189, 2018.</a:t>
            </a:r>
          </a:p>
          <a:p>
            <a:pPr algn="just">
              <a:lnSpc>
                <a:spcPct val="150000"/>
              </a:lnSpc>
              <a:buFont typeface="Wingdings" panose="05000000000000000000" pitchFamily="2" charset="2"/>
              <a:buChar char="v"/>
            </a:pPr>
            <a:r>
              <a:rPr lang="en-IN" sz="2000" dirty="0" err="1">
                <a:latin typeface="Times New Roman" panose="02020603050405020304" pitchFamily="18" charset="0"/>
                <a:cs typeface="Times New Roman" panose="02020603050405020304" pitchFamily="18" charset="0"/>
              </a:rPr>
              <a:t>Aarthilakshmi.M</a:t>
            </a:r>
            <a:r>
              <a:rPr lang="en-IN" sz="2000" dirty="0">
                <a:latin typeface="Times New Roman" panose="02020603050405020304" pitchFamily="18" charset="0"/>
                <a:cs typeface="Times New Roman" panose="02020603050405020304" pitchFamily="18" charset="0"/>
              </a:rPr>
              <a:t> , S. Meenakshi, A. P. </a:t>
            </a:r>
            <a:r>
              <a:rPr lang="en-IN" sz="2000" dirty="0" err="1">
                <a:latin typeface="Times New Roman" panose="02020603050405020304" pitchFamily="18" charset="0"/>
                <a:cs typeface="Times New Roman" panose="02020603050405020304" pitchFamily="18" charset="0"/>
              </a:rPr>
              <a:t>Pushkala</a:t>
            </a:r>
            <a:r>
              <a:rPr lang="en-IN" sz="2000" dirty="0">
                <a:latin typeface="Times New Roman" panose="02020603050405020304" pitchFamily="18" charset="0"/>
                <a:cs typeface="Times New Roman" panose="02020603050405020304" pitchFamily="18" charset="0"/>
              </a:rPr>
              <a:t>, N. B. Prakash and V. </a:t>
            </a:r>
            <a:r>
              <a:rPr lang="en-IN" sz="2000" dirty="0" err="1">
                <a:latin typeface="Times New Roman" panose="02020603050405020304" pitchFamily="18" charset="0"/>
                <a:cs typeface="Times New Roman" panose="02020603050405020304" pitchFamily="18" charset="0"/>
              </a:rPr>
              <a:t>R.Ramalakshmi</a:t>
            </a:r>
            <a:r>
              <a:rPr lang="en-IN" sz="2000" dirty="0">
                <a:latin typeface="Times New Roman" panose="02020603050405020304" pitchFamily="18" charset="0"/>
                <a:cs typeface="Times New Roman" panose="02020603050405020304" pitchFamily="18" charset="0"/>
              </a:rPr>
              <a:t>,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Detection Using </a:t>
            </a:r>
            <a:r>
              <a:rPr lang="en-IN" sz="2000" dirty="0" err="1">
                <a:latin typeface="Times New Roman" panose="02020603050405020304" pitchFamily="18" charset="0"/>
                <a:cs typeface="Times New Roman" panose="02020603050405020304" pitchFamily="18" charset="0"/>
              </a:rPr>
              <a:t>Machine,”INTERNATIONAL</a:t>
            </a:r>
            <a:r>
              <a:rPr lang="en-IN" sz="2000" dirty="0">
                <a:latin typeface="Times New Roman" panose="02020603050405020304" pitchFamily="18" charset="0"/>
                <a:cs typeface="Times New Roman" panose="02020603050405020304" pitchFamily="18" charset="0"/>
              </a:rPr>
              <a:t> JOURNAL OF SCIENTIFIC &amp; TECHNOLOGY RESEARCH, pp. 1976-1979, 2020</a:t>
            </a:r>
            <a:endParaRPr lang="en-US" sz="2000" spc="-5" dirty="0">
              <a:effectLst/>
              <a:latin typeface="Times New Roman" panose="02020603050405020304" pitchFamily="18" charset="0"/>
              <a:ea typeface="Arial MT"/>
              <a:cs typeface="Times New Roman" panose="02020603050405020304" pitchFamily="18" charset="0"/>
            </a:endParaRPr>
          </a:p>
          <a:p>
            <a:pPr marL="82550" indent="0">
              <a:buNone/>
            </a:pPr>
            <a:endParaRPr lang="en-US" sz="2000" dirty="0">
              <a:latin typeface="Times New Roman" panose="02020603050405020304" pitchFamily="18" charset="0"/>
              <a:cs typeface="Times New Roman" panose="02020603050405020304" pitchFamily="18" charset="0"/>
            </a:endParaRPr>
          </a:p>
          <a:p>
            <a:pPr marL="82550" indent="0">
              <a:buNone/>
            </a:pPr>
            <a:endParaRPr lang="en-US" sz="2000" dirty="0">
              <a:latin typeface="Times New Roman" panose="02020603050405020304" pitchFamily="18" charset="0"/>
              <a:cs typeface="Times New Roman" panose="02020603050405020304" pitchFamily="18" charset="0"/>
            </a:endParaRPr>
          </a:p>
          <a:p>
            <a:pPr marL="82550" indent="0">
              <a:buNone/>
            </a:pPr>
            <a:endParaRPr lang="en-US" sz="2000" dirty="0">
              <a:latin typeface="Times New Roman" panose="02020603050405020304" pitchFamily="18" charset="0"/>
              <a:cs typeface="Times New Roman" panose="02020603050405020304" pitchFamily="18" charset="0"/>
            </a:endParaRPr>
          </a:p>
          <a:p>
            <a:pPr marL="82550" indent="0">
              <a:buNone/>
            </a:pPr>
            <a:endParaRPr lang="en-US" sz="2000" dirty="0">
              <a:latin typeface="Times New Roman" panose="02020603050405020304" pitchFamily="18" charset="0"/>
              <a:cs typeface="Times New Roman" panose="02020603050405020304" pitchFamily="18" charset="0"/>
            </a:endParaRPr>
          </a:p>
        </p:txBody>
      </p:sp>
      <p:sp>
        <p:nvSpPr>
          <p:cNvPr id="1048714" name="Date Placeholder 3"/>
          <p:cNvSpPr>
            <a:spLocks noGrp="1"/>
          </p:cNvSpPr>
          <p:nvPr>
            <p:ph type="dt" sz="half" idx="10"/>
          </p:nvPr>
        </p:nvSpPr>
        <p:spPr/>
        <p:txBody>
          <a:bodyPr/>
          <a:lstStyle/>
          <a:p>
            <a:r>
              <a:rPr lang="en-IN" dirty="0"/>
              <a:t>23/04/2024</a:t>
            </a:r>
          </a:p>
        </p:txBody>
      </p:sp>
      <p:sp>
        <p:nvSpPr>
          <p:cNvPr id="1048715" name="Footer Placeholder 4"/>
          <p:cNvSpPr>
            <a:spLocks noGrp="1"/>
          </p:cNvSpPr>
          <p:nvPr>
            <p:ph type="ftr" sz="quarter" idx="11"/>
          </p:nvPr>
        </p:nvSpPr>
        <p:spPr>
          <a:xfrm>
            <a:off x="5715000" y="6305550"/>
            <a:ext cx="30480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1048716" name="Slide Number Placeholder 5"/>
          <p:cNvSpPr>
            <a:spLocks noGrp="1"/>
          </p:cNvSpPr>
          <p:nvPr>
            <p:ph type="sldNum" sz="quarter" idx="12"/>
          </p:nvPr>
        </p:nvSpPr>
        <p:spPr/>
        <p:txBody>
          <a:bodyPr/>
          <a:lstStyle/>
          <a:p>
            <a:fld id="{AAD46BCD-4541-4A48-8964-2EE77EFA51DC}" type="slidenum">
              <a:rPr lang="en-IN" smtClean="0"/>
              <a:t>16</a:t>
            </a:fld>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A127-CFAA-35C9-7D42-6B664408C1D9}"/>
              </a:ext>
            </a:extLst>
          </p:cNvPr>
          <p:cNvSpPr>
            <a:spLocks noGrp="1"/>
          </p:cNvSpPr>
          <p:nvPr>
            <p:ph type="title"/>
          </p:nvPr>
        </p:nvSpPr>
        <p:spPr>
          <a:xfrm>
            <a:off x="1435608" y="-152400"/>
            <a:ext cx="7498080" cy="1143000"/>
          </a:xfrm>
        </p:spPr>
        <p:txBody>
          <a:bodyPr>
            <a:normAutofit/>
          </a:bodyPr>
          <a:lstStyle/>
          <a:p>
            <a:r>
              <a:rPr lang="en-US" sz="3200" b="1" dirty="0" err="1">
                <a:solidFill>
                  <a:srgbClr val="7030A0"/>
                </a:solidFill>
                <a:effectLst/>
                <a:latin typeface="Times New Roman" panose="02020603050405020304" pitchFamily="18" charset="0"/>
                <a:cs typeface="Times New Roman" panose="02020603050405020304" pitchFamily="18" charset="0"/>
              </a:rPr>
              <a:t>Cont</a:t>
            </a:r>
            <a:r>
              <a:rPr lang="en-US" sz="3200" b="1" dirty="0">
                <a:solidFill>
                  <a:srgbClr val="7030A0"/>
                </a:solidFill>
                <a:effectLst/>
                <a:latin typeface="Times New Roman" panose="02020603050405020304" pitchFamily="18" charset="0"/>
                <a:cs typeface="Times New Roman" panose="02020603050405020304" pitchFamily="18" charset="0"/>
              </a:rPr>
              <a:t>…</a:t>
            </a:r>
            <a:endParaRPr lang="en-IN" sz="3200" dirty="0">
              <a:solidFill>
                <a:srgbClr val="7030A0"/>
              </a:solidFill>
            </a:endParaRPr>
          </a:p>
        </p:txBody>
      </p:sp>
      <p:sp>
        <p:nvSpPr>
          <p:cNvPr id="3" name="Content Placeholder 2">
            <a:extLst>
              <a:ext uri="{FF2B5EF4-FFF2-40B4-BE49-F238E27FC236}">
                <a16:creationId xmlns:a16="http://schemas.microsoft.com/office/drawing/2014/main" id="{DB5AC9A2-CD5E-1313-D6A3-FFFB3DFED86F}"/>
              </a:ext>
            </a:extLst>
          </p:cNvPr>
          <p:cNvSpPr>
            <a:spLocks noGrp="1"/>
          </p:cNvSpPr>
          <p:nvPr>
            <p:ph idx="1"/>
          </p:nvPr>
        </p:nvSpPr>
        <p:spPr>
          <a:xfrm>
            <a:off x="1066800" y="666750"/>
            <a:ext cx="8077200" cy="5276850"/>
          </a:xfrm>
        </p:spPr>
        <p:txBody>
          <a:bodyPr>
            <a:noAutofit/>
          </a:bodyPr>
          <a:lstStyle/>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Deepa , Singh Akansha. (2016). - Review of Brain Tumor Detection from tomography. International Conference on Computing for Sustainable Global Development (</a:t>
            </a:r>
            <a:r>
              <a:rPr lang="en-US" sz="2000" dirty="0" err="1">
                <a:latin typeface="Times New Roman" panose="02020603050405020304" pitchFamily="18" charset="0"/>
                <a:cs typeface="Times New Roman" panose="02020603050405020304" pitchFamily="18" charset="0"/>
              </a:rPr>
              <a:t>INDIACom</a:t>
            </a:r>
            <a:r>
              <a:rPr lang="en-US" sz="20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IN" sz="2000" dirty="0" err="1">
                <a:latin typeface="Times New Roman" panose="02020603050405020304" pitchFamily="18" charset="0"/>
                <a:cs typeface="Times New Roman" panose="02020603050405020304" pitchFamily="18" charset="0"/>
              </a:rPr>
              <a:t>Fatih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Özyurt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Eser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Sert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Engin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Avci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Esin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Dogantekin</a:t>
            </a:r>
            <a:r>
              <a:rPr lang="en-IN" sz="2000" dirty="0">
                <a:latin typeface="Times New Roman" panose="02020603050405020304" pitchFamily="18" charset="0"/>
                <a:cs typeface="Times New Roman" panose="02020603050405020304" pitchFamily="18" charset="0"/>
              </a:rPr>
              <a:t> 2019 Brain tumour detection based on Convolution Neural Network with </a:t>
            </a:r>
            <a:r>
              <a:rPr lang="en-IN" sz="2000" dirty="0" err="1">
                <a:latin typeface="Times New Roman" panose="02020603050405020304" pitchFamily="18" charset="0"/>
                <a:cs typeface="Times New Roman" panose="02020603050405020304" pitchFamily="18" charset="0"/>
              </a:rPr>
              <a:t>neutr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osophic</a:t>
            </a:r>
            <a:r>
              <a:rPr lang="en-IN" sz="2000" dirty="0">
                <a:latin typeface="Times New Roman" panose="02020603050405020304" pitchFamily="18" charset="0"/>
                <a:cs typeface="Times New Roman" panose="02020603050405020304" pitchFamily="18" charset="0"/>
              </a:rPr>
              <a:t> expert maximum fuzzy sure entropyElsevierLtd147.</a:t>
            </a:r>
          </a:p>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Fausto </a:t>
            </a:r>
            <a:r>
              <a:rPr lang="en-IN" sz="2000" dirty="0" err="1">
                <a:latin typeface="Times New Roman" panose="02020603050405020304" pitchFamily="18" charset="0"/>
                <a:cs typeface="Times New Roman" panose="02020603050405020304" pitchFamily="18" charset="0"/>
              </a:rPr>
              <a:t>Milletari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Seyed</a:t>
            </a:r>
            <a:r>
              <a:rPr lang="en-IN" sz="2000" dirty="0">
                <a:latin typeface="Times New Roman" panose="02020603050405020304" pitchFamily="18" charset="0"/>
                <a:cs typeface="Times New Roman" panose="02020603050405020304" pitchFamily="18" charset="0"/>
              </a:rPr>
              <a:t>-Ahmad Ahmadi Christine Kroll Annika Plate Verena </a:t>
            </a:r>
            <a:r>
              <a:rPr lang="en-IN" sz="2000" dirty="0" err="1">
                <a:latin typeface="Times New Roman" panose="02020603050405020304" pitchFamily="18" charset="0"/>
                <a:cs typeface="Times New Roman" panose="02020603050405020304" pitchFamily="18" charset="0"/>
              </a:rPr>
              <a:t>RozanskiJuliana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Maiostre</a:t>
            </a:r>
            <a:r>
              <a:rPr lang="en-IN" sz="2000" dirty="0">
                <a:latin typeface="Times New Roman" panose="02020603050405020304" pitchFamily="18" charset="0"/>
                <a:cs typeface="Times New Roman" panose="02020603050405020304" pitchFamily="18" charset="0"/>
              </a:rPr>
              <a:t> Johannes Levin Olaf Dietrich Birgit </a:t>
            </a:r>
            <a:r>
              <a:rPr lang="en-IN" sz="2000" dirty="0" err="1">
                <a:latin typeface="Times New Roman" panose="02020603050405020304" pitchFamily="18" charset="0"/>
                <a:cs typeface="Times New Roman" panose="02020603050405020304" pitchFamily="18" charset="0"/>
              </a:rPr>
              <a:t>Ertl</a:t>
            </a:r>
            <a:r>
              <a:rPr lang="en-IN" sz="2000" dirty="0">
                <a:latin typeface="Times New Roman" panose="02020603050405020304" pitchFamily="18" charset="0"/>
                <a:cs typeface="Times New Roman" panose="02020603050405020304" pitchFamily="18" charset="0"/>
              </a:rPr>
              <a:t>-Wagner Kai </a:t>
            </a:r>
            <a:r>
              <a:rPr lang="en-IN" sz="2000" dirty="0" err="1">
                <a:latin typeface="Times New Roman" panose="02020603050405020304" pitchFamily="18" charset="0"/>
                <a:cs typeface="Times New Roman" panose="02020603050405020304" pitchFamily="18" charset="0"/>
              </a:rPr>
              <a:t>Bötzel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NassirNavab</a:t>
            </a:r>
            <a:r>
              <a:rPr lang="en-IN" sz="2000" dirty="0">
                <a:latin typeface="Times New Roman" panose="02020603050405020304" pitchFamily="18" charset="0"/>
                <a:cs typeface="Times New Roman" panose="02020603050405020304" pitchFamily="18" charset="0"/>
              </a:rPr>
              <a:t> 2016 Hough-CNN: Deep learning for segmentation of deep brain regions in MRI and ultrasound </a:t>
            </a:r>
            <a:r>
              <a:rPr lang="en-IN" sz="2000" dirty="0" err="1">
                <a:latin typeface="Times New Roman" panose="02020603050405020304" pitchFamily="18" charset="0"/>
                <a:cs typeface="Times New Roman" panose="02020603050405020304" pitchFamily="18" charset="0"/>
              </a:rPr>
              <a:t>ElsevierInc</a:t>
            </a:r>
            <a:r>
              <a:rPr lang="en-IN" sz="2000" dirty="0">
                <a:latin typeface="Times New Roman" panose="02020603050405020304" pitchFamily="18" charset="0"/>
                <a:cs typeface="Times New Roman" panose="02020603050405020304" pitchFamily="18" charset="0"/>
              </a:rPr>
              <a:t> 164 92-102.</a:t>
            </a:r>
            <a:endParaRPr lang="en-US" sz="2000" spc="-5" dirty="0">
              <a:effectLst/>
              <a:latin typeface="Times New Roman" panose="02020603050405020304" pitchFamily="18" charset="0"/>
              <a:ea typeface="Arial MT"/>
              <a:cs typeface="Times New Roman" panose="02020603050405020304" pitchFamily="18" charset="0"/>
            </a:endParaRPr>
          </a:p>
          <a:p>
            <a:pPr algn="just">
              <a:lnSpc>
                <a:spcPct val="150000"/>
              </a:lnSpc>
              <a:buFont typeface="Wingdings" panose="05000000000000000000" pitchFamily="2" charset="2"/>
              <a:buChar char="v"/>
            </a:pPr>
            <a:endParaRPr lang="en-IN" sz="2000" spc="-5" dirty="0">
              <a:effectLst/>
              <a:latin typeface="Times New Roman" panose="02020603050405020304" pitchFamily="18" charset="0"/>
              <a:ea typeface="Arial MT"/>
              <a:cs typeface="Arial MT"/>
            </a:endParaRPr>
          </a:p>
          <a:p>
            <a:pPr algn="just">
              <a:lnSpc>
                <a:spcPct val="150000"/>
              </a:lnSpc>
              <a:buFont typeface="Wingdings" panose="05000000000000000000" pitchFamily="2" charset="2"/>
              <a:buChar char="v"/>
            </a:pPr>
            <a:endParaRPr lang="en-IN" sz="2000" spc="-5" dirty="0">
              <a:effectLst/>
              <a:latin typeface="Times New Roman" panose="02020603050405020304" pitchFamily="18" charset="0"/>
              <a:ea typeface="Arial MT"/>
              <a:cs typeface="Arial MT"/>
            </a:endParaRPr>
          </a:p>
          <a:p>
            <a:pPr algn="just">
              <a:buFont typeface="Wingdings" panose="05000000000000000000" pitchFamily="2" charset="2"/>
              <a:buChar char="v"/>
            </a:pPr>
            <a:endParaRPr lang="en-IN" sz="2000" dirty="0"/>
          </a:p>
        </p:txBody>
      </p:sp>
      <p:sp>
        <p:nvSpPr>
          <p:cNvPr id="4" name="Date Placeholder 3">
            <a:extLst>
              <a:ext uri="{FF2B5EF4-FFF2-40B4-BE49-F238E27FC236}">
                <a16:creationId xmlns:a16="http://schemas.microsoft.com/office/drawing/2014/main" id="{214AD16A-35C0-FE58-349D-5E0B0DF1FDEC}"/>
              </a:ext>
            </a:extLst>
          </p:cNvPr>
          <p:cNvSpPr>
            <a:spLocks noGrp="1"/>
          </p:cNvSpPr>
          <p:nvPr>
            <p:ph type="dt" sz="half" idx="10"/>
          </p:nvPr>
        </p:nvSpPr>
        <p:spPr/>
        <p:txBody>
          <a:bodyPr/>
          <a:lstStyle/>
          <a:p>
            <a:r>
              <a:rPr lang="en-IN" dirty="0"/>
              <a:t>23/04/2024</a:t>
            </a:r>
          </a:p>
        </p:txBody>
      </p:sp>
      <p:sp>
        <p:nvSpPr>
          <p:cNvPr id="5" name="Footer Placeholder 4">
            <a:extLst>
              <a:ext uri="{FF2B5EF4-FFF2-40B4-BE49-F238E27FC236}">
                <a16:creationId xmlns:a16="http://schemas.microsoft.com/office/drawing/2014/main" id="{8531B301-9E9E-9121-9A69-90B433821B0A}"/>
              </a:ext>
            </a:extLst>
          </p:cNvPr>
          <p:cNvSpPr>
            <a:spLocks noGrp="1"/>
          </p:cNvSpPr>
          <p:nvPr>
            <p:ph type="ftr" sz="quarter" idx="11"/>
          </p:nvPr>
        </p:nvSpPr>
        <p:spPr>
          <a:xfrm>
            <a:off x="5715000" y="6305550"/>
            <a:ext cx="30480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6" name="Slide Number Placeholder 5">
            <a:extLst>
              <a:ext uri="{FF2B5EF4-FFF2-40B4-BE49-F238E27FC236}">
                <a16:creationId xmlns:a16="http://schemas.microsoft.com/office/drawing/2014/main" id="{1EE9B8D8-8814-A020-022E-8E8ED68DCFBD}"/>
              </a:ext>
            </a:extLst>
          </p:cNvPr>
          <p:cNvSpPr>
            <a:spLocks noGrp="1"/>
          </p:cNvSpPr>
          <p:nvPr>
            <p:ph type="sldNum" sz="quarter" idx="12"/>
          </p:nvPr>
        </p:nvSpPr>
        <p:spPr/>
        <p:txBody>
          <a:bodyPr/>
          <a:lstStyle/>
          <a:p>
            <a:fld id="{AAD46BCD-4541-4A48-8964-2EE77EFA51DC}" type="slidenum">
              <a:rPr lang="en-IN" smtClean="0"/>
              <a:t>17</a:t>
            </a:fld>
            <a:endParaRPr lang="en-IN" dirty="0"/>
          </a:p>
        </p:txBody>
      </p:sp>
    </p:spTree>
    <p:extLst>
      <p:ext uri="{BB962C8B-B14F-4D97-AF65-F5344CB8AC3E}">
        <p14:creationId xmlns:p14="http://schemas.microsoft.com/office/powerpoint/2010/main" val="1888216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6F93-7292-1C31-669C-75FB82DCC37C}"/>
              </a:ext>
            </a:extLst>
          </p:cNvPr>
          <p:cNvSpPr>
            <a:spLocks noGrp="1"/>
          </p:cNvSpPr>
          <p:nvPr>
            <p:ph type="title"/>
          </p:nvPr>
        </p:nvSpPr>
        <p:spPr>
          <a:xfrm>
            <a:off x="1289304" y="0"/>
            <a:ext cx="7498080" cy="1143000"/>
          </a:xfrm>
        </p:spPr>
        <p:txBody>
          <a:bodyPr>
            <a:normAutofit/>
          </a:bodyPr>
          <a:lstStyle/>
          <a:p>
            <a:r>
              <a:rPr lang="en-US" sz="3200" b="1" dirty="0" err="1">
                <a:solidFill>
                  <a:srgbClr val="7030A0"/>
                </a:solidFill>
                <a:effectLst/>
                <a:latin typeface="Times New Roman" panose="02020603050405020304" pitchFamily="18" charset="0"/>
                <a:cs typeface="Times New Roman" panose="02020603050405020304" pitchFamily="18" charset="0"/>
              </a:rPr>
              <a:t>Cont</a:t>
            </a:r>
            <a:r>
              <a:rPr lang="en-US" sz="3200" b="1" dirty="0">
                <a:solidFill>
                  <a:srgbClr val="7030A0"/>
                </a:solidFill>
                <a:effectLst/>
                <a:latin typeface="Times New Roman" panose="02020603050405020304" pitchFamily="18" charset="0"/>
                <a:cs typeface="Times New Roman" panose="02020603050405020304" pitchFamily="18" charset="0"/>
              </a:rPr>
              <a:t>…</a:t>
            </a:r>
            <a:endParaRPr lang="en-IN" sz="3200" b="1"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4D6585-E494-F06A-AB13-3936ACF1B7A5}"/>
              </a:ext>
            </a:extLst>
          </p:cNvPr>
          <p:cNvSpPr>
            <a:spLocks noGrp="1"/>
          </p:cNvSpPr>
          <p:nvPr>
            <p:ph idx="1"/>
          </p:nvPr>
        </p:nvSpPr>
        <p:spPr>
          <a:xfrm>
            <a:off x="1143000" y="838200"/>
            <a:ext cx="7790688" cy="4800600"/>
          </a:xfrm>
        </p:spPr>
        <p:txBody>
          <a:bodyPr>
            <a:noAutofit/>
          </a:bodyPr>
          <a:lstStyle/>
          <a:p>
            <a:pPr algn="just">
              <a:lnSpc>
                <a:spcPct val="150000"/>
              </a:lnSpc>
              <a:buFont typeface="Wingdings" panose="05000000000000000000" pitchFamily="2" charset="2"/>
              <a:buChar char="v"/>
            </a:pPr>
            <a:r>
              <a:rPr lang="en-IN" sz="2000" dirty="0" err="1">
                <a:latin typeface="Times New Roman" panose="02020603050405020304" pitchFamily="18" charset="0"/>
                <a:cs typeface="Times New Roman" panose="02020603050405020304" pitchFamily="18" charset="0"/>
              </a:rPr>
              <a:t>Fatih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Özyurt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Eser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Sert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Engin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Avci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Esin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Dogantekin</a:t>
            </a:r>
            <a:r>
              <a:rPr lang="en-IN" sz="2000" dirty="0">
                <a:latin typeface="Times New Roman" panose="02020603050405020304" pitchFamily="18" charset="0"/>
                <a:cs typeface="Times New Roman" panose="02020603050405020304" pitchFamily="18" charset="0"/>
              </a:rPr>
              <a:t> 2019 Brain tumour detection based on Convolution Neural Network with </a:t>
            </a:r>
            <a:r>
              <a:rPr lang="en-IN" sz="2000" dirty="0" err="1">
                <a:latin typeface="Times New Roman" panose="02020603050405020304" pitchFamily="18" charset="0"/>
                <a:cs typeface="Times New Roman" panose="02020603050405020304" pitchFamily="18" charset="0"/>
              </a:rPr>
              <a:t>neutr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osophic</a:t>
            </a:r>
            <a:r>
              <a:rPr lang="en-IN" sz="2000" dirty="0">
                <a:latin typeface="Times New Roman" panose="02020603050405020304" pitchFamily="18" charset="0"/>
                <a:cs typeface="Times New Roman" panose="02020603050405020304" pitchFamily="18" charset="0"/>
              </a:rPr>
              <a:t> expert maximum fuzzy sure entropyElsevierLtd147.</a:t>
            </a:r>
          </a:p>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Fausto </a:t>
            </a:r>
            <a:r>
              <a:rPr lang="en-IN" sz="2000" dirty="0" err="1">
                <a:latin typeface="Times New Roman" panose="02020603050405020304" pitchFamily="18" charset="0"/>
                <a:cs typeface="Times New Roman" panose="02020603050405020304" pitchFamily="18" charset="0"/>
              </a:rPr>
              <a:t>Milletari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Seyed</a:t>
            </a:r>
            <a:r>
              <a:rPr lang="en-IN" sz="2000" dirty="0">
                <a:latin typeface="Times New Roman" panose="02020603050405020304" pitchFamily="18" charset="0"/>
                <a:cs typeface="Times New Roman" panose="02020603050405020304" pitchFamily="18" charset="0"/>
              </a:rPr>
              <a:t>-Ahmad Ahmadi Christine Kroll Annika Plate Verena 38 </a:t>
            </a:r>
            <a:r>
              <a:rPr lang="en-IN" sz="2000" dirty="0" err="1">
                <a:latin typeface="Times New Roman" panose="02020603050405020304" pitchFamily="18" charset="0"/>
                <a:cs typeface="Times New Roman" panose="02020603050405020304" pitchFamily="18" charset="0"/>
              </a:rPr>
              <a:t>RozanskiJuliana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Maiostre</a:t>
            </a:r>
            <a:r>
              <a:rPr lang="en-IN" sz="2000" dirty="0">
                <a:latin typeface="Times New Roman" panose="02020603050405020304" pitchFamily="18" charset="0"/>
                <a:cs typeface="Times New Roman" panose="02020603050405020304" pitchFamily="18" charset="0"/>
              </a:rPr>
              <a:t> Johannes Levin Olaf Dietrich Birgit </a:t>
            </a:r>
            <a:r>
              <a:rPr lang="en-IN" sz="2000" dirty="0" err="1">
                <a:latin typeface="Times New Roman" panose="02020603050405020304" pitchFamily="18" charset="0"/>
                <a:cs typeface="Times New Roman" panose="02020603050405020304" pitchFamily="18" charset="0"/>
              </a:rPr>
              <a:t>Ertl</a:t>
            </a:r>
            <a:r>
              <a:rPr lang="en-IN" sz="2000" dirty="0">
                <a:latin typeface="Times New Roman" panose="02020603050405020304" pitchFamily="18" charset="0"/>
                <a:cs typeface="Times New Roman" panose="02020603050405020304" pitchFamily="18" charset="0"/>
              </a:rPr>
              <a:t>-Wagner Kai </a:t>
            </a:r>
            <a:r>
              <a:rPr lang="en-IN" sz="2000" dirty="0" err="1">
                <a:latin typeface="Times New Roman" panose="02020603050405020304" pitchFamily="18" charset="0"/>
                <a:cs typeface="Times New Roman" panose="02020603050405020304" pitchFamily="18" charset="0"/>
              </a:rPr>
              <a:t>Bötzel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NassirNavab</a:t>
            </a:r>
            <a:r>
              <a:rPr lang="en-IN" sz="2000" dirty="0">
                <a:latin typeface="Times New Roman" panose="02020603050405020304" pitchFamily="18" charset="0"/>
                <a:cs typeface="Times New Roman" panose="02020603050405020304" pitchFamily="18" charset="0"/>
              </a:rPr>
              <a:t> 2016 Hough-CNN: Deep learning for segmentation of deep brain regions in MRI and ultrasound </a:t>
            </a:r>
            <a:r>
              <a:rPr lang="en-IN" sz="2000" dirty="0" err="1">
                <a:latin typeface="Times New Roman" panose="02020603050405020304" pitchFamily="18" charset="0"/>
                <a:cs typeface="Times New Roman" panose="02020603050405020304" pitchFamily="18" charset="0"/>
              </a:rPr>
              <a:t>ElsevierInc</a:t>
            </a:r>
            <a:r>
              <a:rPr lang="en-IN" sz="2000" dirty="0">
                <a:latin typeface="Times New Roman" panose="02020603050405020304" pitchFamily="18" charset="0"/>
                <a:cs typeface="Times New Roman" panose="02020603050405020304" pitchFamily="18" charset="0"/>
              </a:rPr>
              <a:t> 164 92-102</a:t>
            </a:r>
          </a:p>
          <a:p>
            <a:pPr algn="just">
              <a:lnSpc>
                <a:spcPct val="150000"/>
              </a:lnSpc>
              <a:buFont typeface="Wingdings" panose="05000000000000000000" pitchFamily="2" charset="2"/>
              <a:buChar char="v"/>
            </a:pPr>
            <a:r>
              <a:rPr lang="en-IN" sz="2000" dirty="0" err="1">
                <a:latin typeface="Times New Roman" panose="02020603050405020304" pitchFamily="18" charset="0"/>
                <a:cs typeface="Times New Roman" panose="02020603050405020304" pitchFamily="18" charset="0"/>
              </a:rPr>
              <a:t>Gokila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Brindha</a:t>
            </a:r>
            <a:r>
              <a:rPr lang="en-IN" sz="2000" dirty="0">
                <a:latin typeface="Times New Roman" panose="02020603050405020304" pitchFamily="18" charset="0"/>
                <a:cs typeface="Times New Roman" panose="02020603050405020304" pitchFamily="18" charset="0"/>
              </a:rPr>
              <a:t> .P, M. </a:t>
            </a:r>
            <a:r>
              <a:rPr lang="en-IN" sz="2000" dirty="0" err="1">
                <a:latin typeface="Times New Roman" panose="02020603050405020304" pitchFamily="18" charset="0"/>
                <a:cs typeface="Times New Roman" panose="02020603050405020304" pitchFamily="18" charset="0"/>
              </a:rPr>
              <a:t>Kavinraj</a:t>
            </a:r>
            <a:r>
              <a:rPr lang="en-IN" sz="2000" dirty="0">
                <a:latin typeface="Times New Roman" panose="02020603050405020304" pitchFamily="18" charset="0"/>
                <a:cs typeface="Times New Roman" panose="02020603050405020304" pitchFamily="18" charset="0"/>
              </a:rPr>
              <a:t>, P. </a:t>
            </a:r>
            <a:r>
              <a:rPr lang="en-IN" sz="2000" dirty="0" err="1">
                <a:latin typeface="Times New Roman" panose="02020603050405020304" pitchFamily="18" charset="0"/>
                <a:cs typeface="Times New Roman" panose="02020603050405020304" pitchFamily="18" charset="0"/>
              </a:rPr>
              <a:t>Manivasakam</a:t>
            </a:r>
            <a:r>
              <a:rPr lang="en-IN" sz="2000" dirty="0">
                <a:latin typeface="Times New Roman" panose="02020603050405020304" pitchFamily="18" charset="0"/>
                <a:cs typeface="Times New Roman" panose="02020603050405020304" pitchFamily="18" charset="0"/>
              </a:rPr>
              <a:t> and P. Prasanth,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detection from MRI images using Deep Learning Techniques,” IOP Conference Series: Materials Science and Engineering, p. 012115, 2021.</a:t>
            </a:r>
          </a:p>
        </p:txBody>
      </p:sp>
      <p:sp>
        <p:nvSpPr>
          <p:cNvPr id="4" name="Date Placeholder 3">
            <a:extLst>
              <a:ext uri="{FF2B5EF4-FFF2-40B4-BE49-F238E27FC236}">
                <a16:creationId xmlns:a16="http://schemas.microsoft.com/office/drawing/2014/main" id="{EADF3A22-2E16-1783-BF96-44F1BE2AB504}"/>
              </a:ext>
            </a:extLst>
          </p:cNvPr>
          <p:cNvSpPr>
            <a:spLocks noGrp="1"/>
          </p:cNvSpPr>
          <p:nvPr>
            <p:ph type="dt" sz="half" idx="10"/>
          </p:nvPr>
        </p:nvSpPr>
        <p:spPr/>
        <p:txBody>
          <a:bodyPr/>
          <a:lstStyle/>
          <a:p>
            <a:r>
              <a:rPr lang="en-IN" dirty="0"/>
              <a:t>23/04/2024</a:t>
            </a:r>
          </a:p>
        </p:txBody>
      </p:sp>
      <p:sp>
        <p:nvSpPr>
          <p:cNvPr id="5" name="Footer Placeholder 4">
            <a:extLst>
              <a:ext uri="{FF2B5EF4-FFF2-40B4-BE49-F238E27FC236}">
                <a16:creationId xmlns:a16="http://schemas.microsoft.com/office/drawing/2014/main" id="{99C8C4C0-4F22-EE36-2AD6-D6D216205BF7}"/>
              </a:ext>
            </a:extLst>
          </p:cNvPr>
          <p:cNvSpPr>
            <a:spLocks noGrp="1"/>
          </p:cNvSpPr>
          <p:nvPr>
            <p:ph type="ftr" sz="quarter" idx="11"/>
          </p:nvPr>
        </p:nvSpPr>
        <p:spPr>
          <a:xfrm>
            <a:off x="5715000" y="6305550"/>
            <a:ext cx="3218688"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6" name="Slide Number Placeholder 5">
            <a:extLst>
              <a:ext uri="{FF2B5EF4-FFF2-40B4-BE49-F238E27FC236}">
                <a16:creationId xmlns:a16="http://schemas.microsoft.com/office/drawing/2014/main" id="{0E65DC6E-ACE7-575D-4964-8511AF06F3A5}"/>
              </a:ext>
            </a:extLst>
          </p:cNvPr>
          <p:cNvSpPr>
            <a:spLocks noGrp="1"/>
          </p:cNvSpPr>
          <p:nvPr>
            <p:ph type="sldNum" sz="quarter" idx="12"/>
          </p:nvPr>
        </p:nvSpPr>
        <p:spPr/>
        <p:txBody>
          <a:bodyPr/>
          <a:lstStyle/>
          <a:p>
            <a:fld id="{AAD46BCD-4541-4A48-8964-2EE77EFA51DC}" type="slidenum">
              <a:rPr lang="en-IN" smtClean="0"/>
              <a:t>18</a:t>
            </a:fld>
            <a:endParaRPr lang="en-IN" dirty="0"/>
          </a:p>
        </p:txBody>
      </p:sp>
    </p:spTree>
    <p:extLst>
      <p:ext uri="{BB962C8B-B14F-4D97-AF65-F5344CB8AC3E}">
        <p14:creationId xmlns:p14="http://schemas.microsoft.com/office/powerpoint/2010/main" val="3470064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14A9-AAA6-ED6A-D694-CD89A32DE218}"/>
              </a:ext>
            </a:extLst>
          </p:cNvPr>
          <p:cNvSpPr>
            <a:spLocks noGrp="1"/>
          </p:cNvSpPr>
          <p:nvPr>
            <p:ph type="title"/>
          </p:nvPr>
        </p:nvSpPr>
        <p:spPr>
          <a:xfrm>
            <a:off x="1435608" y="76200"/>
            <a:ext cx="7498080" cy="1143000"/>
          </a:xfrm>
        </p:spPr>
        <p:txBody>
          <a:bodyPr>
            <a:normAutofit/>
          </a:bodyPr>
          <a:lstStyle/>
          <a:p>
            <a:r>
              <a:rPr lang="en-US" sz="3200" b="1" dirty="0" err="1">
                <a:solidFill>
                  <a:srgbClr val="7030A0"/>
                </a:solidFill>
                <a:effectLst/>
                <a:latin typeface="Times New Roman" panose="02020603050405020304" pitchFamily="18" charset="0"/>
                <a:cs typeface="Times New Roman" panose="02020603050405020304" pitchFamily="18" charset="0"/>
              </a:rPr>
              <a:t>Cont</a:t>
            </a:r>
            <a:r>
              <a:rPr lang="en-US" sz="3200" b="1" dirty="0">
                <a:solidFill>
                  <a:srgbClr val="7030A0"/>
                </a:solidFill>
                <a:effectLst/>
                <a:latin typeface="Times New Roman" panose="02020603050405020304" pitchFamily="18" charset="0"/>
                <a:cs typeface="Times New Roman" panose="02020603050405020304" pitchFamily="18" charset="0"/>
              </a:rPr>
              <a:t>…</a:t>
            </a:r>
            <a:endParaRPr lang="en-IN" sz="3200" b="1" dirty="0">
              <a:effectLst/>
            </a:endParaRPr>
          </a:p>
        </p:txBody>
      </p:sp>
      <p:sp>
        <p:nvSpPr>
          <p:cNvPr id="3" name="Content Placeholder 2">
            <a:extLst>
              <a:ext uri="{FF2B5EF4-FFF2-40B4-BE49-F238E27FC236}">
                <a16:creationId xmlns:a16="http://schemas.microsoft.com/office/drawing/2014/main" id="{B05632F7-598B-03C8-E0EB-EA884400B5DA}"/>
              </a:ext>
            </a:extLst>
          </p:cNvPr>
          <p:cNvSpPr>
            <a:spLocks noGrp="1"/>
          </p:cNvSpPr>
          <p:nvPr>
            <p:ph idx="1"/>
          </p:nvPr>
        </p:nvSpPr>
        <p:spPr>
          <a:xfrm>
            <a:off x="1435608" y="914400"/>
            <a:ext cx="7498080" cy="4800600"/>
          </a:xfrm>
        </p:spPr>
        <p:txBody>
          <a:bodyPr>
            <a:noAutofit/>
          </a:bodyPr>
          <a:lstStyle/>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 </a:t>
            </a:r>
            <a:r>
              <a:rPr lang="en-IN" sz="2000" dirty="0" err="1">
                <a:latin typeface="Times New Roman" panose="02020603050405020304" pitchFamily="18" charset="0"/>
                <a:cs typeface="Times New Roman" panose="02020603050405020304" pitchFamily="18" charset="0"/>
              </a:rPr>
              <a:t>Gokila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Brindha</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Kavinraj</a:t>
            </a:r>
            <a:r>
              <a:rPr lang="en-IN" sz="2000" dirty="0">
                <a:latin typeface="Times New Roman" panose="02020603050405020304" pitchFamily="18" charset="0"/>
                <a:cs typeface="Times New Roman" panose="02020603050405020304" pitchFamily="18" charset="0"/>
              </a:rPr>
              <a:t>, P. </a:t>
            </a:r>
            <a:r>
              <a:rPr lang="en-IN" sz="2000" dirty="0" err="1">
                <a:latin typeface="Times New Roman" panose="02020603050405020304" pitchFamily="18" charset="0"/>
                <a:cs typeface="Times New Roman" panose="02020603050405020304" pitchFamily="18" charset="0"/>
              </a:rPr>
              <a:t>Manivasakam</a:t>
            </a:r>
            <a:r>
              <a:rPr lang="en-IN" sz="2000" dirty="0">
                <a:latin typeface="Times New Roman" panose="02020603050405020304" pitchFamily="18" charset="0"/>
                <a:cs typeface="Times New Roman" panose="02020603050405020304" pitchFamily="18" charset="0"/>
              </a:rPr>
              <a:t> and P. Prasanth,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detection from MRI images using Deep Learning Techniques,” IOP Conference Series: Materials Science and Engineering, p. 012115, 2021.</a:t>
            </a:r>
          </a:p>
          <a:p>
            <a:pPr algn="just">
              <a:lnSpc>
                <a:spcPct val="150000"/>
              </a:lnSpc>
              <a:buFont typeface="Wingdings" panose="05000000000000000000" pitchFamily="2" charset="2"/>
              <a:buChar char="v"/>
            </a:pPr>
            <a:r>
              <a:rPr lang="en-IN" sz="2000" dirty="0" err="1">
                <a:latin typeface="Times New Roman" panose="02020603050405020304" pitchFamily="18" charset="0"/>
                <a:cs typeface="Times New Roman" panose="02020603050405020304" pitchFamily="18" charset="0"/>
              </a:rPr>
              <a:t>asnain</a:t>
            </a:r>
            <a:r>
              <a:rPr lang="en-IN" sz="2000" dirty="0">
                <a:latin typeface="Times New Roman" panose="02020603050405020304" pitchFamily="18" charset="0"/>
                <a:cs typeface="Times New Roman" panose="02020603050405020304" pitchFamily="18" charset="0"/>
              </a:rPr>
              <a:t> Ali Shah, Faisal Saeed, </a:t>
            </a:r>
            <a:r>
              <a:rPr lang="en-IN" sz="2000" dirty="0" err="1">
                <a:latin typeface="Times New Roman" panose="02020603050405020304" pitchFamily="18" charset="0"/>
                <a:cs typeface="Times New Roman" panose="02020603050405020304" pitchFamily="18" charset="0"/>
              </a:rPr>
              <a:t>Sangseok</a:t>
            </a:r>
            <a:r>
              <a:rPr lang="en-IN" sz="2000" dirty="0">
                <a:latin typeface="Times New Roman" panose="02020603050405020304" pitchFamily="18" charset="0"/>
                <a:cs typeface="Times New Roman" panose="02020603050405020304" pitchFamily="18" charset="0"/>
              </a:rPr>
              <a:t> Yun, Jun-Hyun Park, Anand Paul, Jae- Mo Kang, "A Robust Approach for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Detection in Magnetic Resonance Images Using Finetuned </a:t>
            </a:r>
            <a:r>
              <a:rPr lang="en-IN" sz="2000" dirty="0" err="1">
                <a:latin typeface="Times New Roman" panose="02020603050405020304" pitchFamily="18" charset="0"/>
                <a:cs typeface="Times New Roman" panose="02020603050405020304" pitchFamily="18" charset="0"/>
              </a:rPr>
              <a:t>EfficientNet</a:t>
            </a:r>
            <a:r>
              <a:rPr lang="en-IN" sz="2000" dirty="0">
                <a:latin typeface="Times New Roman" panose="02020603050405020304" pitchFamily="18" charset="0"/>
                <a:cs typeface="Times New Roman" panose="02020603050405020304" pitchFamily="18" charset="0"/>
              </a:rPr>
              <a:t>" Digital Object Identifier 10.1109/ACCESS.2022.3184113.</a:t>
            </a:r>
          </a:p>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Javeria Amin Muhammad Sharif </a:t>
            </a:r>
            <a:r>
              <a:rPr lang="en-IN" sz="2000" dirty="0" err="1">
                <a:latin typeface="Times New Roman" panose="02020603050405020304" pitchFamily="18" charset="0"/>
                <a:cs typeface="Times New Roman" panose="02020603050405020304" pitchFamily="18" charset="0"/>
              </a:rPr>
              <a:t>MudassarRaza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Mussarat</a:t>
            </a:r>
            <a:r>
              <a:rPr lang="en-IN" sz="2000" dirty="0">
                <a:latin typeface="Times New Roman" panose="02020603050405020304" pitchFamily="18" charset="0"/>
                <a:cs typeface="Times New Roman" panose="02020603050405020304" pitchFamily="18" charset="0"/>
              </a:rPr>
              <a:t> Yasmin 2018 Detection of Brain Tumour based on Features Fusion</a:t>
            </a:r>
          </a:p>
        </p:txBody>
      </p:sp>
      <p:sp>
        <p:nvSpPr>
          <p:cNvPr id="4" name="Date Placeholder 3">
            <a:extLst>
              <a:ext uri="{FF2B5EF4-FFF2-40B4-BE49-F238E27FC236}">
                <a16:creationId xmlns:a16="http://schemas.microsoft.com/office/drawing/2014/main" id="{A702C1C3-0A64-65DE-5EFB-1BBF78773E14}"/>
              </a:ext>
            </a:extLst>
          </p:cNvPr>
          <p:cNvSpPr>
            <a:spLocks noGrp="1"/>
          </p:cNvSpPr>
          <p:nvPr>
            <p:ph type="dt" sz="half" idx="10"/>
          </p:nvPr>
        </p:nvSpPr>
        <p:spPr/>
        <p:txBody>
          <a:bodyPr/>
          <a:lstStyle/>
          <a:p>
            <a:r>
              <a:rPr lang="en-IN" dirty="0"/>
              <a:t>23/04/2024</a:t>
            </a:r>
          </a:p>
        </p:txBody>
      </p:sp>
      <p:sp>
        <p:nvSpPr>
          <p:cNvPr id="5" name="Footer Placeholder 4">
            <a:extLst>
              <a:ext uri="{FF2B5EF4-FFF2-40B4-BE49-F238E27FC236}">
                <a16:creationId xmlns:a16="http://schemas.microsoft.com/office/drawing/2014/main" id="{F61218BF-A369-BA9E-BBE7-EF0DB4B0D30B}"/>
              </a:ext>
            </a:extLst>
          </p:cNvPr>
          <p:cNvSpPr>
            <a:spLocks noGrp="1"/>
          </p:cNvSpPr>
          <p:nvPr>
            <p:ph type="ftr" sz="quarter" idx="11"/>
          </p:nvPr>
        </p:nvSpPr>
        <p:spPr>
          <a:xfrm>
            <a:off x="5715000" y="6305550"/>
            <a:ext cx="29718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6" name="Slide Number Placeholder 5">
            <a:extLst>
              <a:ext uri="{FF2B5EF4-FFF2-40B4-BE49-F238E27FC236}">
                <a16:creationId xmlns:a16="http://schemas.microsoft.com/office/drawing/2014/main" id="{500AE99F-C83C-FA14-5CDE-36209C7DA15B}"/>
              </a:ext>
            </a:extLst>
          </p:cNvPr>
          <p:cNvSpPr>
            <a:spLocks noGrp="1"/>
          </p:cNvSpPr>
          <p:nvPr>
            <p:ph type="sldNum" sz="quarter" idx="12"/>
          </p:nvPr>
        </p:nvSpPr>
        <p:spPr/>
        <p:txBody>
          <a:bodyPr/>
          <a:lstStyle/>
          <a:p>
            <a:fld id="{AAD46BCD-4541-4A48-8964-2EE77EFA51DC}" type="slidenum">
              <a:rPr lang="en-IN" smtClean="0"/>
              <a:t>19</a:t>
            </a:fld>
            <a:endParaRPr lang="en-IN" dirty="0"/>
          </a:p>
        </p:txBody>
      </p:sp>
    </p:spTree>
    <p:extLst>
      <p:ext uri="{BB962C8B-B14F-4D97-AF65-F5344CB8AC3E}">
        <p14:creationId xmlns:p14="http://schemas.microsoft.com/office/powerpoint/2010/main" val="155169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ctrTitle"/>
          </p:nvPr>
        </p:nvSpPr>
        <p:spPr>
          <a:xfrm>
            <a:off x="1066800" y="304800"/>
            <a:ext cx="7406640" cy="765282"/>
          </a:xfrm>
        </p:spPr>
        <p:txBody>
          <a:bodyPr>
            <a:normAutofit/>
          </a:bodyPr>
          <a:lstStyle/>
          <a:p>
            <a:r>
              <a:rPr lang="en-IN" sz="3200" b="1" dirty="0">
                <a:solidFill>
                  <a:srgbClr val="7030A0"/>
                </a:solidFill>
                <a:effectLst/>
                <a:latin typeface="Times New Roman" panose="02020603050405020304" pitchFamily="18" charset="0"/>
                <a:ea typeface="+mn-ea"/>
                <a:cs typeface="Times New Roman" panose="02020603050405020304" pitchFamily="18" charset="0"/>
              </a:rPr>
              <a:t>AGENDA</a:t>
            </a:r>
          </a:p>
        </p:txBody>
      </p:sp>
      <p:sp>
        <p:nvSpPr>
          <p:cNvPr id="1048606" name="Subtitle 2"/>
          <p:cNvSpPr>
            <a:spLocks noGrp="1"/>
          </p:cNvSpPr>
          <p:nvPr>
            <p:ph type="subTitle" idx="1"/>
          </p:nvPr>
        </p:nvSpPr>
        <p:spPr>
          <a:xfrm>
            <a:off x="1432560" y="1447800"/>
            <a:ext cx="7406640" cy="4724400"/>
          </a:xfrm>
        </p:spPr>
        <p:txBody>
          <a:bodyPr>
            <a:noAutofit/>
          </a:bodyPr>
          <a:lstStyle/>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system</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system</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Modules</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System specification</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Conclusion</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endParaRPr lang="en-US" sz="2000" dirty="0">
              <a:latin typeface="Times New Roman" panose="02020603050405020304" pitchFamily="18" charset="0"/>
              <a:cs typeface="Times New Roman" panose="02020603050405020304" pitchFamily="18" charset="0"/>
            </a:endParaRPr>
          </a:p>
          <a:p>
            <a:pPr marL="484505" indent="-457200">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048607" name="Date Placeholder 3"/>
          <p:cNvSpPr>
            <a:spLocks noGrp="1"/>
          </p:cNvSpPr>
          <p:nvPr>
            <p:ph type="dt" sz="half" idx="10"/>
          </p:nvPr>
        </p:nvSpPr>
        <p:spPr/>
        <p:txBody>
          <a:bodyPr/>
          <a:lstStyle/>
          <a:p>
            <a:r>
              <a:rPr lang="en-IN" dirty="0"/>
              <a:t>23/04/2024</a:t>
            </a:r>
          </a:p>
        </p:txBody>
      </p:sp>
      <p:sp>
        <p:nvSpPr>
          <p:cNvPr id="1048608" name="Footer Placeholder 4"/>
          <p:cNvSpPr>
            <a:spLocks noGrp="1"/>
          </p:cNvSpPr>
          <p:nvPr>
            <p:ph type="ftr" sz="quarter" idx="11"/>
          </p:nvPr>
        </p:nvSpPr>
        <p:spPr>
          <a:xfrm>
            <a:off x="5715000" y="6305550"/>
            <a:ext cx="31242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1048609" name="Slide Number Placeholder 5"/>
          <p:cNvSpPr>
            <a:spLocks noGrp="1"/>
          </p:cNvSpPr>
          <p:nvPr>
            <p:ph type="sldNum" sz="quarter" idx="12"/>
          </p:nvPr>
        </p:nvSpPr>
        <p:spPr/>
        <p:txBody>
          <a:bodyPr/>
          <a:lstStyle/>
          <a:p>
            <a:fld id="{AAD46BCD-4541-4A48-8964-2EE77EFA51DC}" type="slidenum">
              <a:rPr lang="en-IN" smtClean="0"/>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14A9-AAA6-ED6A-D694-CD89A32DE218}"/>
              </a:ext>
            </a:extLst>
          </p:cNvPr>
          <p:cNvSpPr>
            <a:spLocks noGrp="1"/>
          </p:cNvSpPr>
          <p:nvPr>
            <p:ph type="title"/>
          </p:nvPr>
        </p:nvSpPr>
        <p:spPr>
          <a:xfrm>
            <a:off x="1435608" y="-76200"/>
            <a:ext cx="7498080" cy="1143000"/>
          </a:xfrm>
        </p:spPr>
        <p:txBody>
          <a:bodyPr>
            <a:normAutofit/>
          </a:bodyPr>
          <a:lstStyle/>
          <a:p>
            <a:r>
              <a:rPr lang="en-US" sz="3200" b="1" dirty="0" err="1">
                <a:solidFill>
                  <a:srgbClr val="7030A0"/>
                </a:solidFill>
                <a:effectLst/>
                <a:latin typeface="Times New Roman" panose="02020603050405020304" pitchFamily="18" charset="0"/>
                <a:cs typeface="Times New Roman" panose="02020603050405020304" pitchFamily="18" charset="0"/>
              </a:rPr>
              <a:t>Cont</a:t>
            </a:r>
            <a:r>
              <a:rPr lang="en-US" sz="3200" b="1" dirty="0">
                <a:solidFill>
                  <a:srgbClr val="7030A0"/>
                </a:solidFill>
                <a:effectLst/>
                <a:latin typeface="Times New Roman" panose="02020603050405020304" pitchFamily="18" charset="0"/>
                <a:cs typeface="Times New Roman" panose="02020603050405020304" pitchFamily="18" charset="0"/>
              </a:rPr>
              <a:t>…</a:t>
            </a:r>
            <a:endParaRPr lang="en-IN" sz="3200" b="1" dirty="0">
              <a:effectLst/>
            </a:endParaRPr>
          </a:p>
        </p:txBody>
      </p:sp>
      <p:sp>
        <p:nvSpPr>
          <p:cNvPr id="3" name="Content Placeholder 2">
            <a:extLst>
              <a:ext uri="{FF2B5EF4-FFF2-40B4-BE49-F238E27FC236}">
                <a16:creationId xmlns:a16="http://schemas.microsoft.com/office/drawing/2014/main" id="{B05632F7-598B-03C8-E0EB-EA884400B5DA}"/>
              </a:ext>
            </a:extLst>
          </p:cNvPr>
          <p:cNvSpPr>
            <a:spLocks noGrp="1"/>
          </p:cNvSpPr>
          <p:nvPr>
            <p:ph idx="1"/>
          </p:nvPr>
        </p:nvSpPr>
        <p:spPr>
          <a:xfrm>
            <a:off x="1435608" y="990600"/>
            <a:ext cx="7498080" cy="4800600"/>
          </a:xfrm>
        </p:spPr>
        <p:txBody>
          <a:bodyPr>
            <a:noAutofit/>
          </a:bodyPr>
          <a:lstStyle/>
          <a:p>
            <a:pPr marL="82550" indent="0" algn="just">
              <a:lnSpc>
                <a:spcPct val="150000"/>
              </a:lnSpc>
              <a:buNone/>
            </a:pPr>
            <a:r>
              <a:rPr lang="en-IN" sz="2000" dirty="0">
                <a:latin typeface="Times New Roman" panose="02020603050405020304" pitchFamily="18" charset="0"/>
                <a:cs typeface="Times New Roman" panose="02020603050405020304" pitchFamily="18" charset="0"/>
              </a:rPr>
              <a:t>and Machine Learning Journal of Ambient Intelligence and Humanized Computing Online Publication. </a:t>
            </a:r>
          </a:p>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Javeria Amin Muhammad Sharif </a:t>
            </a:r>
            <a:r>
              <a:rPr lang="en-IN" sz="2000" dirty="0" err="1">
                <a:latin typeface="Times New Roman" panose="02020603050405020304" pitchFamily="18" charset="0"/>
                <a:cs typeface="Times New Roman" panose="02020603050405020304" pitchFamily="18" charset="0"/>
              </a:rPr>
              <a:t>MudassarRaza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Mussarat</a:t>
            </a:r>
            <a:r>
              <a:rPr lang="en-IN" sz="2000" dirty="0">
                <a:latin typeface="Times New Roman" panose="02020603050405020304" pitchFamily="18" charset="0"/>
                <a:cs typeface="Times New Roman" panose="02020603050405020304" pitchFamily="18" charset="0"/>
              </a:rPr>
              <a:t> Yasmin 2018 Detection of Brain Tumour based on Features Fusion and Machine Learning Journal of Ambient Intelligence and </a:t>
            </a:r>
            <a:r>
              <a:rPr lang="en-IN" sz="2000" dirty="0" err="1">
                <a:latin typeface="Times New Roman" panose="02020603050405020304" pitchFamily="18" charset="0"/>
                <a:cs typeface="Times New Roman" panose="02020603050405020304" pitchFamily="18" charset="0"/>
              </a:rPr>
              <a:t>HumanizedComputing</a:t>
            </a:r>
            <a:r>
              <a:rPr lang="en-IN" sz="2000" dirty="0">
                <a:latin typeface="Times New Roman" panose="02020603050405020304" pitchFamily="18" charset="0"/>
                <a:cs typeface="Times New Roman" panose="02020603050405020304" pitchFamily="18" charset="0"/>
              </a:rPr>
              <a:t> Online Publication. </a:t>
            </a:r>
          </a:p>
          <a:p>
            <a:pPr algn="just">
              <a:lnSpc>
                <a:spcPct val="150000"/>
              </a:lnSpc>
              <a:buFont typeface="Wingdings" panose="05000000000000000000" pitchFamily="2" charset="2"/>
              <a:buChar char="v"/>
            </a:pPr>
            <a:r>
              <a:rPr lang="en-IN" sz="2000" dirty="0" err="1">
                <a:latin typeface="Times New Roman" panose="02020603050405020304" pitchFamily="18" charset="0"/>
                <a:cs typeface="Times New Roman" panose="02020603050405020304" pitchFamily="18" charset="0"/>
              </a:rPr>
              <a:t>H.Mohsen</a:t>
            </a:r>
            <a:r>
              <a:rPr lang="en-IN" sz="2000" dirty="0">
                <a:latin typeface="Times New Roman" panose="02020603050405020304" pitchFamily="18" charset="0"/>
                <a:cs typeface="Times New Roman" panose="02020603050405020304" pitchFamily="18" charset="0"/>
              </a:rPr>
              <a:t>, E.-S. A. El-</a:t>
            </a:r>
            <a:r>
              <a:rPr lang="en-IN" sz="2000" dirty="0" err="1">
                <a:latin typeface="Times New Roman" panose="02020603050405020304" pitchFamily="18" charset="0"/>
                <a:cs typeface="Times New Roman" panose="02020603050405020304" pitchFamily="18" charset="0"/>
              </a:rPr>
              <a:t>Dahshan</a:t>
            </a:r>
            <a:r>
              <a:rPr lang="en-IN" sz="2000" dirty="0">
                <a:latin typeface="Times New Roman" panose="02020603050405020304" pitchFamily="18" charset="0"/>
                <a:cs typeface="Times New Roman" panose="02020603050405020304" pitchFamily="18" charset="0"/>
              </a:rPr>
              <a:t>, E.-S. M. El-</a:t>
            </a:r>
            <a:r>
              <a:rPr lang="en-IN" sz="2000" dirty="0" err="1">
                <a:latin typeface="Times New Roman" panose="02020603050405020304" pitchFamily="18" charset="0"/>
                <a:cs typeface="Times New Roman" panose="02020603050405020304" pitchFamily="18" charset="0"/>
              </a:rPr>
              <a:t>Horbaty</a:t>
            </a:r>
            <a:r>
              <a:rPr lang="en-IN" sz="2000" dirty="0">
                <a:latin typeface="Times New Roman" panose="02020603050405020304" pitchFamily="18" charset="0"/>
                <a:cs typeface="Times New Roman" panose="02020603050405020304" pitchFamily="18" charset="0"/>
              </a:rPr>
              <a:t> and A.-B. M. Salem, “Classification using deep learning neural networks for brain </a:t>
            </a:r>
            <a:r>
              <a:rPr lang="en-IN" sz="2000" dirty="0" err="1">
                <a:latin typeface="Times New Roman" panose="02020603050405020304" pitchFamily="18" charset="0"/>
                <a:cs typeface="Times New Roman" panose="02020603050405020304" pitchFamily="18" charset="0"/>
              </a:rPr>
              <a:t>tumors</a:t>
            </a:r>
            <a:r>
              <a:rPr lang="en-IN" sz="2000" dirty="0">
                <a:latin typeface="Times New Roman" panose="02020603050405020304" pitchFamily="18" charset="0"/>
                <a:cs typeface="Times New Roman" panose="02020603050405020304" pitchFamily="18" charset="0"/>
              </a:rPr>
              <a:t>,” Future Computing and Informatics Journal, pp. 68-71, 2018</a:t>
            </a:r>
          </a:p>
        </p:txBody>
      </p:sp>
      <p:sp>
        <p:nvSpPr>
          <p:cNvPr id="4" name="Date Placeholder 3">
            <a:extLst>
              <a:ext uri="{FF2B5EF4-FFF2-40B4-BE49-F238E27FC236}">
                <a16:creationId xmlns:a16="http://schemas.microsoft.com/office/drawing/2014/main" id="{A702C1C3-0A64-65DE-5EFB-1BBF78773E14}"/>
              </a:ext>
            </a:extLst>
          </p:cNvPr>
          <p:cNvSpPr>
            <a:spLocks noGrp="1"/>
          </p:cNvSpPr>
          <p:nvPr>
            <p:ph type="dt" sz="half" idx="10"/>
          </p:nvPr>
        </p:nvSpPr>
        <p:spPr/>
        <p:txBody>
          <a:bodyPr/>
          <a:lstStyle/>
          <a:p>
            <a:r>
              <a:rPr lang="en-IN" dirty="0"/>
              <a:t>23/04/2024</a:t>
            </a:r>
          </a:p>
        </p:txBody>
      </p:sp>
      <p:sp>
        <p:nvSpPr>
          <p:cNvPr id="5" name="Footer Placeholder 4">
            <a:extLst>
              <a:ext uri="{FF2B5EF4-FFF2-40B4-BE49-F238E27FC236}">
                <a16:creationId xmlns:a16="http://schemas.microsoft.com/office/drawing/2014/main" id="{F61218BF-A369-BA9E-BBE7-EF0DB4B0D30B}"/>
              </a:ext>
            </a:extLst>
          </p:cNvPr>
          <p:cNvSpPr>
            <a:spLocks noGrp="1"/>
          </p:cNvSpPr>
          <p:nvPr>
            <p:ph type="ftr" sz="quarter" idx="11"/>
          </p:nvPr>
        </p:nvSpPr>
        <p:spPr>
          <a:xfrm>
            <a:off x="5715000" y="6305550"/>
            <a:ext cx="29718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6" name="Slide Number Placeholder 5">
            <a:extLst>
              <a:ext uri="{FF2B5EF4-FFF2-40B4-BE49-F238E27FC236}">
                <a16:creationId xmlns:a16="http://schemas.microsoft.com/office/drawing/2014/main" id="{500AE99F-C83C-FA14-5CDE-36209C7DA15B}"/>
              </a:ext>
            </a:extLst>
          </p:cNvPr>
          <p:cNvSpPr>
            <a:spLocks noGrp="1"/>
          </p:cNvSpPr>
          <p:nvPr>
            <p:ph type="sldNum" sz="quarter" idx="12"/>
          </p:nvPr>
        </p:nvSpPr>
        <p:spPr/>
        <p:txBody>
          <a:bodyPr/>
          <a:lstStyle/>
          <a:p>
            <a:fld id="{AAD46BCD-4541-4A48-8964-2EE77EFA51DC}" type="slidenum">
              <a:rPr lang="en-IN" smtClean="0"/>
              <a:t>20</a:t>
            </a:fld>
            <a:endParaRPr lang="en-IN" dirty="0"/>
          </a:p>
        </p:txBody>
      </p:sp>
    </p:spTree>
    <p:extLst>
      <p:ext uri="{BB962C8B-B14F-4D97-AF65-F5344CB8AC3E}">
        <p14:creationId xmlns:p14="http://schemas.microsoft.com/office/powerpoint/2010/main" val="2616199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14A9-AAA6-ED6A-D694-CD89A32DE218}"/>
              </a:ext>
            </a:extLst>
          </p:cNvPr>
          <p:cNvSpPr>
            <a:spLocks noGrp="1"/>
          </p:cNvSpPr>
          <p:nvPr>
            <p:ph type="title"/>
          </p:nvPr>
        </p:nvSpPr>
        <p:spPr>
          <a:xfrm>
            <a:off x="1435608" y="-76200"/>
            <a:ext cx="7498080" cy="1143000"/>
          </a:xfrm>
        </p:spPr>
        <p:txBody>
          <a:bodyPr>
            <a:normAutofit/>
          </a:bodyPr>
          <a:lstStyle/>
          <a:p>
            <a:r>
              <a:rPr lang="en-US" sz="3200" b="1" dirty="0" err="1">
                <a:solidFill>
                  <a:srgbClr val="7030A0"/>
                </a:solidFill>
                <a:effectLst/>
                <a:latin typeface="Times New Roman" panose="02020603050405020304" pitchFamily="18" charset="0"/>
                <a:cs typeface="Times New Roman" panose="02020603050405020304" pitchFamily="18" charset="0"/>
              </a:rPr>
              <a:t>Cont</a:t>
            </a:r>
            <a:r>
              <a:rPr lang="en-US" sz="3200" b="1" dirty="0">
                <a:solidFill>
                  <a:srgbClr val="7030A0"/>
                </a:solidFill>
                <a:effectLst/>
                <a:latin typeface="Times New Roman" panose="02020603050405020304" pitchFamily="18" charset="0"/>
                <a:cs typeface="Times New Roman" panose="02020603050405020304" pitchFamily="18" charset="0"/>
              </a:rPr>
              <a:t>…</a:t>
            </a:r>
            <a:endParaRPr lang="en-IN" sz="3200" b="1" dirty="0">
              <a:effectLst/>
            </a:endParaRPr>
          </a:p>
        </p:txBody>
      </p:sp>
      <p:sp>
        <p:nvSpPr>
          <p:cNvPr id="3" name="Content Placeholder 2">
            <a:extLst>
              <a:ext uri="{FF2B5EF4-FFF2-40B4-BE49-F238E27FC236}">
                <a16:creationId xmlns:a16="http://schemas.microsoft.com/office/drawing/2014/main" id="{B05632F7-598B-03C8-E0EB-EA884400B5DA}"/>
              </a:ext>
            </a:extLst>
          </p:cNvPr>
          <p:cNvSpPr>
            <a:spLocks noGrp="1"/>
          </p:cNvSpPr>
          <p:nvPr>
            <p:ph idx="1"/>
          </p:nvPr>
        </p:nvSpPr>
        <p:spPr>
          <a:xfrm>
            <a:off x="1435608" y="990600"/>
            <a:ext cx="7498080" cy="4800600"/>
          </a:xfrm>
        </p:spPr>
        <p:txBody>
          <a:bodyPr>
            <a:noAutofit/>
          </a:bodyPr>
          <a:lstStyle/>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Muhammad Rizwan, Aysha Shabbir, Abdul Rehman Javed , Maryam </a:t>
            </a:r>
            <a:r>
              <a:rPr lang="en-IN" sz="2000" dirty="0" err="1">
                <a:latin typeface="Times New Roman" panose="02020603050405020304" pitchFamily="18" charset="0"/>
                <a:cs typeface="Times New Roman" panose="02020603050405020304" pitchFamily="18" charset="0"/>
              </a:rPr>
              <a:t>Shabbir,Thar</a:t>
            </a:r>
            <a:r>
              <a:rPr lang="en-IN" sz="2000" dirty="0">
                <a:latin typeface="Times New Roman" panose="02020603050405020304" pitchFamily="18" charset="0"/>
                <a:cs typeface="Times New Roman" panose="02020603050405020304" pitchFamily="18" charset="0"/>
              </a:rPr>
              <a:t> Baker, And </a:t>
            </a:r>
            <a:r>
              <a:rPr lang="en-IN" sz="2000" dirty="0" err="1">
                <a:latin typeface="Times New Roman" panose="02020603050405020304" pitchFamily="18" charset="0"/>
                <a:cs typeface="Times New Roman" panose="02020603050405020304" pitchFamily="18" charset="0"/>
              </a:rPr>
              <a:t>Dhiya</a:t>
            </a:r>
            <a:r>
              <a:rPr lang="en-IN" sz="2000" dirty="0">
                <a:latin typeface="Times New Roman" panose="02020603050405020304" pitchFamily="18" charset="0"/>
                <a:cs typeface="Times New Roman" panose="02020603050405020304" pitchFamily="18" charset="0"/>
              </a:rPr>
              <a:t> Al-</a:t>
            </a:r>
            <a:r>
              <a:rPr lang="en-IN" sz="2000" dirty="0" err="1">
                <a:latin typeface="Times New Roman" panose="02020603050405020304" pitchFamily="18" charset="0"/>
                <a:cs typeface="Times New Roman" panose="02020603050405020304" pitchFamily="18" charset="0"/>
              </a:rPr>
              <a:t>Jumeily</a:t>
            </a:r>
            <a:r>
              <a:rPr lang="en-IN" sz="2000" dirty="0">
                <a:latin typeface="Times New Roman" panose="02020603050405020304" pitchFamily="18" charset="0"/>
                <a:cs typeface="Times New Roman" panose="02020603050405020304" pitchFamily="18" charset="0"/>
              </a:rPr>
              <a:t> Obe,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and Glioma Grade Classification Using Gaussian Convolutional Neural Network" Digital Object Identifier 10.1109/ACCESS.2022.3153108.</a:t>
            </a:r>
          </a:p>
          <a:p>
            <a:pPr algn="just">
              <a:lnSpc>
                <a:spcPct val="150000"/>
              </a:lnSpc>
              <a:buFont typeface="Wingdings" panose="05000000000000000000" pitchFamily="2" charset="2"/>
              <a:buChar char="v"/>
            </a:pPr>
            <a:r>
              <a:rPr lang="en-IN" sz="2000" dirty="0" err="1">
                <a:latin typeface="Times New Roman" panose="02020603050405020304" pitchFamily="18" charset="0"/>
                <a:cs typeface="Times New Roman" panose="02020603050405020304" pitchFamily="18" charset="0"/>
              </a:rPr>
              <a:t>Rajeshwar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Nalbalwar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Umakant</a:t>
            </a:r>
            <a:r>
              <a:rPr lang="en-IN" sz="2000" dirty="0">
                <a:latin typeface="Times New Roman" panose="02020603050405020304" pitchFamily="18" charset="0"/>
                <a:cs typeface="Times New Roman" panose="02020603050405020304" pitchFamily="18" charset="0"/>
              </a:rPr>
              <a:t> Majhi, Raj Patil, </a:t>
            </a:r>
            <a:r>
              <a:rPr lang="en-IN" sz="2000" dirty="0" err="1">
                <a:latin typeface="Times New Roman" panose="02020603050405020304" pitchFamily="18" charset="0"/>
                <a:cs typeface="Times New Roman" panose="02020603050405020304" pitchFamily="18" charset="0"/>
              </a:rPr>
              <a:t>Prof.Sudhanshu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Gonge</a:t>
            </a:r>
            <a:r>
              <a:rPr lang="en-IN" sz="2000" dirty="0">
                <a:latin typeface="Times New Roman" panose="02020603050405020304" pitchFamily="18" charset="0"/>
                <a:cs typeface="Times New Roman" panose="02020603050405020304" pitchFamily="18" charset="0"/>
              </a:rPr>
              <a:t>, 2014 “Detection of Brain Tumour using ANN”, </a:t>
            </a:r>
            <a:r>
              <a:rPr lang="en-IN" sz="2000" dirty="0" err="1">
                <a:latin typeface="Times New Roman" panose="02020603050405020304" pitchFamily="18" charset="0"/>
                <a:cs typeface="Times New Roman" panose="02020603050405020304" pitchFamily="18" charset="0"/>
              </a:rPr>
              <a:t>InternationalJournal</a:t>
            </a:r>
            <a:r>
              <a:rPr lang="en-IN" sz="2000" dirty="0">
                <a:latin typeface="Times New Roman" panose="02020603050405020304" pitchFamily="18" charset="0"/>
                <a:cs typeface="Times New Roman" panose="02020603050405020304" pitchFamily="18" charset="0"/>
              </a:rPr>
              <a:t> of Research in Advent Technology.</a:t>
            </a:r>
          </a:p>
          <a:p>
            <a:pPr marL="8255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702C1C3-0A64-65DE-5EFB-1BBF78773E14}"/>
              </a:ext>
            </a:extLst>
          </p:cNvPr>
          <p:cNvSpPr>
            <a:spLocks noGrp="1"/>
          </p:cNvSpPr>
          <p:nvPr>
            <p:ph type="dt" sz="half" idx="10"/>
          </p:nvPr>
        </p:nvSpPr>
        <p:spPr/>
        <p:txBody>
          <a:bodyPr/>
          <a:lstStyle/>
          <a:p>
            <a:r>
              <a:rPr lang="en-IN" dirty="0"/>
              <a:t>23/04/2024</a:t>
            </a:r>
          </a:p>
        </p:txBody>
      </p:sp>
      <p:sp>
        <p:nvSpPr>
          <p:cNvPr id="5" name="Footer Placeholder 4">
            <a:extLst>
              <a:ext uri="{FF2B5EF4-FFF2-40B4-BE49-F238E27FC236}">
                <a16:creationId xmlns:a16="http://schemas.microsoft.com/office/drawing/2014/main" id="{F61218BF-A369-BA9E-BBE7-EF0DB4B0D30B}"/>
              </a:ext>
            </a:extLst>
          </p:cNvPr>
          <p:cNvSpPr>
            <a:spLocks noGrp="1"/>
          </p:cNvSpPr>
          <p:nvPr>
            <p:ph type="ftr" sz="quarter" idx="11"/>
          </p:nvPr>
        </p:nvSpPr>
        <p:spPr>
          <a:xfrm>
            <a:off x="5715000" y="6305550"/>
            <a:ext cx="29718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6" name="Slide Number Placeholder 5">
            <a:extLst>
              <a:ext uri="{FF2B5EF4-FFF2-40B4-BE49-F238E27FC236}">
                <a16:creationId xmlns:a16="http://schemas.microsoft.com/office/drawing/2014/main" id="{500AE99F-C83C-FA14-5CDE-36209C7DA15B}"/>
              </a:ext>
            </a:extLst>
          </p:cNvPr>
          <p:cNvSpPr>
            <a:spLocks noGrp="1"/>
          </p:cNvSpPr>
          <p:nvPr>
            <p:ph type="sldNum" sz="quarter" idx="12"/>
          </p:nvPr>
        </p:nvSpPr>
        <p:spPr/>
        <p:txBody>
          <a:bodyPr/>
          <a:lstStyle/>
          <a:p>
            <a:fld id="{AAD46BCD-4541-4A48-8964-2EE77EFA51DC}" type="slidenum">
              <a:rPr lang="en-IN" smtClean="0"/>
              <a:t>21</a:t>
            </a:fld>
            <a:endParaRPr lang="en-IN" dirty="0"/>
          </a:p>
        </p:txBody>
      </p:sp>
    </p:spTree>
    <p:extLst>
      <p:ext uri="{BB962C8B-B14F-4D97-AF65-F5344CB8AC3E}">
        <p14:creationId xmlns:p14="http://schemas.microsoft.com/office/powerpoint/2010/main" val="3907470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14A9-AAA6-ED6A-D694-CD89A32DE218}"/>
              </a:ext>
            </a:extLst>
          </p:cNvPr>
          <p:cNvSpPr>
            <a:spLocks noGrp="1"/>
          </p:cNvSpPr>
          <p:nvPr>
            <p:ph type="title"/>
          </p:nvPr>
        </p:nvSpPr>
        <p:spPr>
          <a:xfrm>
            <a:off x="1435608" y="-76200"/>
            <a:ext cx="7498080" cy="1143000"/>
          </a:xfrm>
        </p:spPr>
        <p:txBody>
          <a:bodyPr>
            <a:normAutofit/>
          </a:bodyPr>
          <a:lstStyle/>
          <a:p>
            <a:r>
              <a:rPr lang="en-US" sz="3200" b="1" dirty="0" err="1">
                <a:solidFill>
                  <a:srgbClr val="7030A0"/>
                </a:solidFill>
                <a:effectLst/>
                <a:latin typeface="Times New Roman" panose="02020603050405020304" pitchFamily="18" charset="0"/>
                <a:cs typeface="Times New Roman" panose="02020603050405020304" pitchFamily="18" charset="0"/>
              </a:rPr>
              <a:t>Cont</a:t>
            </a:r>
            <a:r>
              <a:rPr lang="en-US" sz="3200" b="1" dirty="0">
                <a:solidFill>
                  <a:srgbClr val="7030A0"/>
                </a:solidFill>
                <a:effectLst/>
                <a:latin typeface="Times New Roman" panose="02020603050405020304" pitchFamily="18" charset="0"/>
                <a:cs typeface="Times New Roman" panose="02020603050405020304" pitchFamily="18" charset="0"/>
              </a:rPr>
              <a:t>…</a:t>
            </a:r>
            <a:endParaRPr lang="en-IN" sz="3200" b="1" dirty="0">
              <a:effectLst/>
            </a:endParaRPr>
          </a:p>
        </p:txBody>
      </p:sp>
      <p:sp>
        <p:nvSpPr>
          <p:cNvPr id="3" name="Content Placeholder 2">
            <a:extLst>
              <a:ext uri="{FF2B5EF4-FFF2-40B4-BE49-F238E27FC236}">
                <a16:creationId xmlns:a16="http://schemas.microsoft.com/office/drawing/2014/main" id="{B05632F7-598B-03C8-E0EB-EA884400B5DA}"/>
              </a:ext>
            </a:extLst>
          </p:cNvPr>
          <p:cNvSpPr>
            <a:spLocks noGrp="1"/>
          </p:cNvSpPr>
          <p:nvPr>
            <p:ph idx="1"/>
          </p:nvPr>
        </p:nvSpPr>
        <p:spPr>
          <a:xfrm>
            <a:off x="1435608" y="990600"/>
            <a:ext cx="7498080" cy="4800600"/>
          </a:xfrm>
        </p:spPr>
        <p:txBody>
          <a:bodyPr>
            <a:noAutofit/>
          </a:bodyPr>
          <a:lstStyle/>
          <a:p>
            <a:pPr algn="just">
              <a:lnSpc>
                <a:spcPct val="150000"/>
              </a:lnSpc>
              <a:buFont typeface="Wingdings" panose="05000000000000000000" pitchFamily="2" charset="2"/>
              <a:buChar char="v"/>
            </a:pPr>
            <a:r>
              <a:rPr lang="en-IN" sz="2000" dirty="0" err="1">
                <a:latin typeface="Times New Roman" panose="02020603050405020304" pitchFamily="18" charset="0"/>
                <a:cs typeface="Times New Roman" panose="02020603050405020304" pitchFamily="18" charset="0"/>
              </a:rPr>
              <a:t>hubhangi</a:t>
            </a:r>
            <a:r>
              <a:rPr lang="en-IN" sz="2000" dirty="0">
                <a:latin typeface="Times New Roman" panose="02020603050405020304" pitchFamily="18" charset="0"/>
                <a:cs typeface="Times New Roman" panose="02020603050405020304" pitchFamily="18" charset="0"/>
              </a:rPr>
              <a:t> Solanki, Uday Pratap Singh, Siddharth Singh Chouhan, Sanjeev Jain ,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Detection and Classification Using Intelligence Techniques: An Overview", Digital Object Identifier 10.1109/ACCESS.2023.3242666</a:t>
            </a:r>
          </a:p>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Sohaib Asif, Wenhui Yi, </a:t>
            </a:r>
            <a:r>
              <a:rPr lang="en-IN" sz="2000" dirty="0" err="1">
                <a:latin typeface="Times New Roman" panose="02020603050405020304" pitchFamily="18" charset="0"/>
                <a:cs typeface="Times New Roman" panose="02020603050405020304" pitchFamily="18" charset="0"/>
              </a:rPr>
              <a:t>Qurrat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Ul</a:t>
            </a:r>
            <a:r>
              <a:rPr lang="en-IN" sz="2000" dirty="0">
                <a:latin typeface="Times New Roman" panose="02020603050405020304" pitchFamily="18" charset="0"/>
                <a:cs typeface="Times New Roman" panose="02020603050405020304" pitchFamily="18" charset="0"/>
              </a:rPr>
              <a:t> Ain, Jin Hou, Tao Yi, And Jinhai Si, "Improving Effectiveness of Different Deep Transfer Learning-Based Models for Detecting Brain </a:t>
            </a:r>
            <a:r>
              <a:rPr lang="en-IN" sz="2000" dirty="0" err="1">
                <a:latin typeface="Times New Roman" panose="02020603050405020304" pitchFamily="18" charset="0"/>
                <a:cs typeface="Times New Roman" panose="02020603050405020304" pitchFamily="18" charset="0"/>
              </a:rPr>
              <a:t>Tumors</a:t>
            </a:r>
            <a:r>
              <a:rPr lang="en-IN" sz="2000" dirty="0">
                <a:latin typeface="Times New Roman" panose="02020603050405020304" pitchFamily="18" charset="0"/>
                <a:cs typeface="Times New Roman" panose="02020603050405020304" pitchFamily="18" charset="0"/>
              </a:rPr>
              <a:t> From MR Images" Digital Object Identifier 10.1109/ACCESS.2022.3153306.</a:t>
            </a:r>
          </a:p>
        </p:txBody>
      </p:sp>
      <p:sp>
        <p:nvSpPr>
          <p:cNvPr id="4" name="Date Placeholder 3">
            <a:extLst>
              <a:ext uri="{FF2B5EF4-FFF2-40B4-BE49-F238E27FC236}">
                <a16:creationId xmlns:a16="http://schemas.microsoft.com/office/drawing/2014/main" id="{A702C1C3-0A64-65DE-5EFB-1BBF78773E14}"/>
              </a:ext>
            </a:extLst>
          </p:cNvPr>
          <p:cNvSpPr>
            <a:spLocks noGrp="1"/>
          </p:cNvSpPr>
          <p:nvPr>
            <p:ph type="dt" sz="half" idx="10"/>
          </p:nvPr>
        </p:nvSpPr>
        <p:spPr/>
        <p:txBody>
          <a:bodyPr/>
          <a:lstStyle/>
          <a:p>
            <a:r>
              <a:rPr lang="en-IN" dirty="0"/>
              <a:t>23/04/2024</a:t>
            </a:r>
          </a:p>
        </p:txBody>
      </p:sp>
      <p:sp>
        <p:nvSpPr>
          <p:cNvPr id="5" name="Footer Placeholder 4">
            <a:extLst>
              <a:ext uri="{FF2B5EF4-FFF2-40B4-BE49-F238E27FC236}">
                <a16:creationId xmlns:a16="http://schemas.microsoft.com/office/drawing/2014/main" id="{F61218BF-A369-BA9E-BBE7-EF0DB4B0D30B}"/>
              </a:ext>
            </a:extLst>
          </p:cNvPr>
          <p:cNvSpPr>
            <a:spLocks noGrp="1"/>
          </p:cNvSpPr>
          <p:nvPr>
            <p:ph type="ftr" sz="quarter" idx="11"/>
          </p:nvPr>
        </p:nvSpPr>
        <p:spPr>
          <a:xfrm>
            <a:off x="5715000" y="6305550"/>
            <a:ext cx="29718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6" name="Slide Number Placeholder 5">
            <a:extLst>
              <a:ext uri="{FF2B5EF4-FFF2-40B4-BE49-F238E27FC236}">
                <a16:creationId xmlns:a16="http://schemas.microsoft.com/office/drawing/2014/main" id="{500AE99F-C83C-FA14-5CDE-36209C7DA15B}"/>
              </a:ext>
            </a:extLst>
          </p:cNvPr>
          <p:cNvSpPr>
            <a:spLocks noGrp="1"/>
          </p:cNvSpPr>
          <p:nvPr>
            <p:ph type="sldNum" sz="quarter" idx="12"/>
          </p:nvPr>
        </p:nvSpPr>
        <p:spPr/>
        <p:txBody>
          <a:bodyPr/>
          <a:lstStyle/>
          <a:p>
            <a:fld id="{AAD46BCD-4541-4A48-8964-2EE77EFA51DC}" type="slidenum">
              <a:rPr lang="en-IN" smtClean="0"/>
              <a:t>22</a:t>
            </a:fld>
            <a:endParaRPr lang="en-IN" dirty="0"/>
          </a:p>
        </p:txBody>
      </p:sp>
    </p:spTree>
    <p:extLst>
      <p:ext uri="{BB962C8B-B14F-4D97-AF65-F5344CB8AC3E}">
        <p14:creationId xmlns:p14="http://schemas.microsoft.com/office/powerpoint/2010/main" val="1400603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7" name="Date Placeholder 2"/>
          <p:cNvSpPr>
            <a:spLocks noGrp="1"/>
          </p:cNvSpPr>
          <p:nvPr>
            <p:ph type="dt" sz="half" idx="10"/>
          </p:nvPr>
        </p:nvSpPr>
        <p:spPr>
          <a:xfrm>
            <a:off x="3505200" y="6305550"/>
            <a:ext cx="2133600" cy="476250"/>
          </a:xfrm>
        </p:spPr>
        <p:txBody>
          <a:bodyPr/>
          <a:lstStyle/>
          <a:p>
            <a:r>
              <a:rPr lang="en-IN" dirty="0"/>
              <a:t>23/04/2024</a:t>
            </a:r>
          </a:p>
        </p:txBody>
      </p:sp>
      <p:sp>
        <p:nvSpPr>
          <p:cNvPr id="1048728" name="Footer Placeholder 3"/>
          <p:cNvSpPr>
            <a:spLocks noGrp="1"/>
          </p:cNvSpPr>
          <p:nvPr>
            <p:ph type="ftr" sz="quarter" idx="11"/>
          </p:nvPr>
        </p:nvSpPr>
        <p:spPr>
          <a:xfrm>
            <a:off x="5715000" y="6305550"/>
            <a:ext cx="30480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1048729" name="Slide Number Placeholder 4"/>
          <p:cNvSpPr>
            <a:spLocks noGrp="1"/>
          </p:cNvSpPr>
          <p:nvPr>
            <p:ph type="sldNum" sz="quarter" idx="12"/>
          </p:nvPr>
        </p:nvSpPr>
        <p:spPr/>
        <p:txBody>
          <a:bodyPr/>
          <a:lstStyle/>
          <a:p>
            <a:fld id="{AAD46BCD-4541-4A48-8964-2EE77EFA51DC}" type="slidenum">
              <a:rPr lang="en-IN" smtClean="0"/>
              <a:t>23</a:t>
            </a:fld>
            <a:endParaRPr lang="en-IN" dirty="0"/>
          </a:p>
        </p:txBody>
      </p:sp>
      <p:sp>
        <p:nvSpPr>
          <p:cNvPr id="1048730" name="TextBox 5"/>
          <p:cNvSpPr txBox="1"/>
          <p:nvPr/>
        </p:nvSpPr>
        <p:spPr>
          <a:xfrm>
            <a:off x="3886200" y="2819400"/>
            <a:ext cx="4495800" cy="751839"/>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ctrTitle"/>
          </p:nvPr>
        </p:nvSpPr>
        <p:spPr>
          <a:xfrm>
            <a:off x="1203960" y="304800"/>
            <a:ext cx="7406640" cy="765282"/>
          </a:xfrm>
        </p:spPr>
        <p:txBody>
          <a:bodyPr>
            <a:normAutofit/>
          </a:bodyPr>
          <a:lstStyle/>
          <a:p>
            <a:r>
              <a:rPr lang="en-IN" sz="3200" b="1" dirty="0">
                <a:solidFill>
                  <a:srgbClr val="7030A0"/>
                </a:solidFill>
                <a:effectLst/>
                <a:latin typeface="Times New Roman" panose="02020603050405020304" pitchFamily="18" charset="0"/>
                <a:ea typeface="+mn-ea"/>
                <a:cs typeface="Times New Roman" panose="02020603050405020304" pitchFamily="18" charset="0"/>
              </a:rPr>
              <a:t>OBJECTIVE</a:t>
            </a:r>
          </a:p>
        </p:txBody>
      </p:sp>
      <p:sp>
        <p:nvSpPr>
          <p:cNvPr id="1048611" name="Subtitle 2"/>
          <p:cNvSpPr>
            <a:spLocks noGrp="1"/>
          </p:cNvSpPr>
          <p:nvPr>
            <p:ph type="subTitle" idx="1"/>
          </p:nvPr>
        </p:nvSpPr>
        <p:spPr>
          <a:xfrm>
            <a:off x="1432560" y="1371600"/>
            <a:ext cx="7406640" cy="3657600"/>
          </a:xfrm>
        </p:spPr>
        <p:txBody>
          <a:bodyPr>
            <a:normAutofit/>
          </a:bodyPr>
          <a:lstStyle/>
          <a:p>
            <a:pPr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Develop a deep learning-based system, utilizing Convolutional Neural Networks (CNNs), to enhance the rapid and accurate detection of brain tumors in MRI images, aiming to improve diagnostic precision and support more effective patient treatment.</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048612" name="Date Placeholder 3"/>
          <p:cNvSpPr>
            <a:spLocks noGrp="1"/>
          </p:cNvSpPr>
          <p:nvPr>
            <p:ph type="dt" sz="half" idx="10"/>
          </p:nvPr>
        </p:nvSpPr>
        <p:spPr/>
        <p:txBody>
          <a:bodyPr/>
          <a:lstStyle/>
          <a:p>
            <a:r>
              <a:rPr lang="en-IN" dirty="0"/>
              <a:t>23/04/2024</a:t>
            </a:r>
          </a:p>
        </p:txBody>
      </p:sp>
      <p:sp>
        <p:nvSpPr>
          <p:cNvPr id="1048613" name="Footer Placeholder 4"/>
          <p:cNvSpPr>
            <a:spLocks noGrp="1"/>
          </p:cNvSpPr>
          <p:nvPr>
            <p:ph type="ftr" sz="quarter" idx="11"/>
          </p:nvPr>
        </p:nvSpPr>
        <p:spPr>
          <a:xfrm>
            <a:off x="5715000" y="6305550"/>
            <a:ext cx="31242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1048614" name="Slide Number Placeholder 5"/>
          <p:cNvSpPr>
            <a:spLocks noGrp="1"/>
          </p:cNvSpPr>
          <p:nvPr>
            <p:ph type="sldNum" sz="quarter" idx="12"/>
          </p:nvPr>
        </p:nvSpPr>
        <p:spPr/>
        <p:txBody>
          <a:bodyPr/>
          <a:lstStyle/>
          <a:p>
            <a:fld id="{AAD46BCD-4541-4A48-8964-2EE77EFA51DC}" type="slidenum">
              <a:rPr lang="en-IN" smtClean="0"/>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ctrTitle"/>
          </p:nvPr>
        </p:nvSpPr>
        <p:spPr>
          <a:xfrm>
            <a:off x="1371600" y="381000"/>
            <a:ext cx="7406640" cy="689082"/>
          </a:xfrm>
        </p:spPr>
        <p:txBody>
          <a:bodyPr>
            <a:normAutofit/>
          </a:bodyPr>
          <a:lstStyle/>
          <a:p>
            <a:r>
              <a:rPr lang="en-IN" sz="3200" b="1" dirty="0">
                <a:solidFill>
                  <a:srgbClr val="7030A0"/>
                </a:solidFill>
                <a:effectLst/>
                <a:latin typeface="Times New Roman" panose="02020603050405020304" pitchFamily="18" charset="0"/>
                <a:ea typeface="+mn-ea"/>
                <a:cs typeface="Times New Roman" panose="02020603050405020304" pitchFamily="18" charset="0"/>
              </a:rPr>
              <a:t>INTRODUCTION</a:t>
            </a:r>
          </a:p>
        </p:txBody>
      </p:sp>
      <p:sp>
        <p:nvSpPr>
          <p:cNvPr id="1048616" name="Subtitle 2"/>
          <p:cNvSpPr>
            <a:spLocks noGrp="1"/>
          </p:cNvSpPr>
          <p:nvPr>
            <p:ph type="subTitle" idx="1"/>
          </p:nvPr>
        </p:nvSpPr>
        <p:spPr>
          <a:xfrm>
            <a:off x="1432560" y="1447800"/>
            <a:ext cx="7406640" cy="4724400"/>
          </a:xfrm>
        </p:spPr>
        <p:txBody>
          <a:bodyPr>
            <a:noAutofit/>
          </a:bodyPr>
          <a:lstStyle/>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brain serves as the central command organ, overseeing voluntary and involuntary bodily functions, orchestrating decision-making processes.</a:t>
            </a:r>
          </a:p>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An intracranial abnormal growth, characterized by an excess of fibers, can disrupt neural function. This issue, commonly referred to as a brain tumor, is notably prevalent among 15-year-olds.</a:t>
            </a:r>
          </a:p>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Magnetic Resonance Imaging (MRI), a specialized diagnostic tool, captures detailed brain images, enabling precise issue identification..</a:t>
            </a:r>
          </a:p>
          <a:p>
            <a:pPr algn="just">
              <a:lnSpc>
                <a:spcPct val="150000"/>
              </a:lnSpc>
              <a:buClrTx/>
            </a:pPr>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ClrTx/>
              <a:buFont typeface="Wingdings" panose="05000000000000000000" pitchFamily="2" charset="2"/>
              <a:buChar char="v"/>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048617" name="Date Placeholder 3"/>
          <p:cNvSpPr>
            <a:spLocks noGrp="1"/>
          </p:cNvSpPr>
          <p:nvPr>
            <p:ph type="dt" sz="half" idx="10"/>
          </p:nvPr>
        </p:nvSpPr>
        <p:spPr/>
        <p:txBody>
          <a:bodyPr/>
          <a:lstStyle/>
          <a:p>
            <a:r>
              <a:rPr lang="en-IN" dirty="0"/>
              <a:t>23/04/2024</a:t>
            </a:r>
          </a:p>
        </p:txBody>
      </p:sp>
      <p:sp>
        <p:nvSpPr>
          <p:cNvPr id="1048618" name="Footer Placeholder 4"/>
          <p:cNvSpPr>
            <a:spLocks noGrp="1"/>
          </p:cNvSpPr>
          <p:nvPr>
            <p:ph type="ftr" sz="quarter" idx="11"/>
          </p:nvPr>
        </p:nvSpPr>
        <p:spPr>
          <a:xfrm>
            <a:off x="5715000" y="6305550"/>
            <a:ext cx="306324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1048619" name="Slide Number Placeholder 5"/>
          <p:cNvSpPr>
            <a:spLocks noGrp="1"/>
          </p:cNvSpPr>
          <p:nvPr>
            <p:ph type="sldNum" sz="quarter" idx="12"/>
          </p:nvPr>
        </p:nvSpPr>
        <p:spPr/>
        <p:txBody>
          <a:bodyPr/>
          <a:lstStyle/>
          <a:p>
            <a:fld id="{AAD46BCD-4541-4A48-8964-2EE77EFA51DC}" type="slidenum">
              <a:rPr lang="en-IN" smtClean="0"/>
              <a:t>4</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9A40-260C-74DF-DB19-F1FCEA3C1240}"/>
              </a:ext>
            </a:extLst>
          </p:cNvPr>
          <p:cNvSpPr>
            <a:spLocks noGrp="1"/>
          </p:cNvSpPr>
          <p:nvPr>
            <p:ph type="title"/>
          </p:nvPr>
        </p:nvSpPr>
        <p:spPr/>
        <p:txBody>
          <a:bodyPr>
            <a:normAutofit/>
          </a:bodyPr>
          <a:lstStyle/>
          <a:p>
            <a:r>
              <a:rPr lang="en-IN" sz="3200" b="1" dirty="0" err="1">
                <a:solidFill>
                  <a:srgbClr val="7030A0"/>
                </a:solidFill>
                <a:effectLst/>
                <a:latin typeface="Times New Roman" panose="02020603050405020304" pitchFamily="18" charset="0"/>
                <a:cs typeface="Times New Roman" panose="02020603050405020304" pitchFamily="18" charset="0"/>
              </a:rPr>
              <a:t>Cont</a:t>
            </a:r>
            <a:r>
              <a:rPr lang="en-IN" sz="3200" b="1" dirty="0">
                <a:solidFill>
                  <a:srgbClr val="7030A0"/>
                </a:solidFill>
                <a:effectLst/>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DA690DEB-F856-DEC4-8F34-4B57774363FE}"/>
              </a:ext>
            </a:extLst>
          </p:cNvPr>
          <p:cNvSpPr>
            <a:spLocks noGrp="1"/>
          </p:cNvSpPr>
          <p:nvPr>
            <p:ph idx="1"/>
          </p:nvPr>
        </p:nvSpPr>
        <p:spPr>
          <a:xfrm>
            <a:off x="1143000" y="1447800"/>
            <a:ext cx="7498080" cy="4800600"/>
          </a:xfrm>
        </p:spPr>
        <p:txBody>
          <a:bodyPr>
            <a:normAutofit/>
          </a:bodyPr>
          <a:lstStyle/>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CNNs, advanced algorithms, excel at precisely detecting brain tumors by analyzing intricate details in images.</a:t>
            </a:r>
          </a:p>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Deploying advanced algorithms, our goal is to enhance early detection and comprehension of brain tumors, aiding doctors in devising more effective treatment strategies for patients.</a:t>
            </a:r>
          </a:p>
          <a:p>
            <a:pPr>
              <a:lnSpc>
                <a:spcPct val="150000"/>
              </a:lnSpc>
            </a:pPr>
            <a:endParaRPr lang="en-IN" sz="2000" dirty="0"/>
          </a:p>
        </p:txBody>
      </p:sp>
      <p:sp>
        <p:nvSpPr>
          <p:cNvPr id="4" name="Date Placeholder 3">
            <a:extLst>
              <a:ext uri="{FF2B5EF4-FFF2-40B4-BE49-F238E27FC236}">
                <a16:creationId xmlns:a16="http://schemas.microsoft.com/office/drawing/2014/main" id="{E84D6663-1D47-A895-A793-50F1AC9D2607}"/>
              </a:ext>
            </a:extLst>
          </p:cNvPr>
          <p:cNvSpPr>
            <a:spLocks noGrp="1"/>
          </p:cNvSpPr>
          <p:nvPr>
            <p:ph type="dt" sz="half" idx="10"/>
          </p:nvPr>
        </p:nvSpPr>
        <p:spPr/>
        <p:txBody>
          <a:bodyPr/>
          <a:lstStyle/>
          <a:p>
            <a:r>
              <a:rPr lang="en-IN" dirty="0"/>
              <a:t>23/04/2024</a:t>
            </a:r>
          </a:p>
        </p:txBody>
      </p:sp>
      <p:sp>
        <p:nvSpPr>
          <p:cNvPr id="5" name="Footer Placeholder 4">
            <a:extLst>
              <a:ext uri="{FF2B5EF4-FFF2-40B4-BE49-F238E27FC236}">
                <a16:creationId xmlns:a16="http://schemas.microsoft.com/office/drawing/2014/main" id="{0BD8DEE0-8841-D7F1-4C88-2F41C49D26BD}"/>
              </a:ext>
            </a:extLst>
          </p:cNvPr>
          <p:cNvSpPr>
            <a:spLocks noGrp="1"/>
          </p:cNvSpPr>
          <p:nvPr>
            <p:ph type="ftr" sz="quarter" idx="11"/>
          </p:nvPr>
        </p:nvSpPr>
        <p:spPr>
          <a:xfrm>
            <a:off x="5715000" y="6305550"/>
            <a:ext cx="30480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6" name="Slide Number Placeholder 5">
            <a:extLst>
              <a:ext uri="{FF2B5EF4-FFF2-40B4-BE49-F238E27FC236}">
                <a16:creationId xmlns:a16="http://schemas.microsoft.com/office/drawing/2014/main" id="{69B11C09-F011-EB49-8DC7-985FD7807BC0}"/>
              </a:ext>
            </a:extLst>
          </p:cNvPr>
          <p:cNvSpPr>
            <a:spLocks noGrp="1"/>
          </p:cNvSpPr>
          <p:nvPr>
            <p:ph type="sldNum" sz="quarter" idx="12"/>
          </p:nvPr>
        </p:nvSpPr>
        <p:spPr/>
        <p:txBody>
          <a:bodyPr/>
          <a:lstStyle/>
          <a:p>
            <a:fld id="{AAD46BCD-4541-4A48-8964-2EE77EFA51DC}" type="slidenum">
              <a:rPr lang="en-IN" smtClean="0"/>
              <a:t>5</a:t>
            </a:fld>
            <a:endParaRPr lang="en-IN" dirty="0"/>
          </a:p>
        </p:txBody>
      </p:sp>
    </p:spTree>
    <p:extLst>
      <p:ext uri="{BB962C8B-B14F-4D97-AF65-F5344CB8AC3E}">
        <p14:creationId xmlns:p14="http://schemas.microsoft.com/office/powerpoint/2010/main" val="239326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1264920" y="-76200"/>
            <a:ext cx="7498080" cy="1143000"/>
          </a:xfrm>
        </p:spPr>
        <p:txBody>
          <a:bodyPr>
            <a:normAutofit/>
          </a:bodyPr>
          <a:lstStyle/>
          <a:p>
            <a:r>
              <a:rPr lang="en-US" sz="3200" b="1" dirty="0">
                <a:solidFill>
                  <a:srgbClr val="7030A0"/>
                </a:solidFill>
                <a:effectLst/>
                <a:latin typeface="Times New Roman" panose="02020603050405020304" pitchFamily="18" charset="0"/>
                <a:cs typeface="Times New Roman" panose="02020603050405020304" pitchFamily="18" charset="0"/>
              </a:rPr>
              <a:t>LITERATURE SURVEY</a:t>
            </a:r>
          </a:p>
        </p:txBody>
      </p:sp>
      <p:graphicFrame>
        <p:nvGraphicFramePr>
          <p:cNvPr id="4194304" name="Content Placeholder 6"/>
          <p:cNvGraphicFramePr>
            <a:graphicFrameLocks noGrp="1"/>
          </p:cNvGraphicFramePr>
          <p:nvPr>
            <p:ph idx="1"/>
            <p:extLst>
              <p:ext uri="{D42A27DB-BD31-4B8C-83A1-F6EECF244321}">
                <p14:modId xmlns:p14="http://schemas.microsoft.com/office/powerpoint/2010/main" val="1008616264"/>
              </p:ext>
            </p:extLst>
          </p:nvPr>
        </p:nvGraphicFramePr>
        <p:xfrm>
          <a:off x="1263645" y="791360"/>
          <a:ext cx="7327901" cy="5549632"/>
        </p:xfrm>
        <a:graphic>
          <a:graphicData uri="http://schemas.openxmlformats.org/drawingml/2006/table">
            <a:tbl>
              <a:tblPr firstRow="1" bandRow="1">
                <a:tableStyleId>{93296810-A885-4BE3-A3E7-6D5BEEA58F35}</a:tableStyleId>
              </a:tblPr>
              <a:tblGrid>
                <a:gridCol w="1729335">
                  <a:extLst>
                    <a:ext uri="{9D8B030D-6E8A-4147-A177-3AD203B41FA5}">
                      <a16:colId xmlns:a16="http://schemas.microsoft.com/office/drawing/2014/main" val="20000"/>
                    </a:ext>
                  </a:extLst>
                </a:gridCol>
                <a:gridCol w="1642246">
                  <a:extLst>
                    <a:ext uri="{9D8B030D-6E8A-4147-A177-3AD203B41FA5}">
                      <a16:colId xmlns:a16="http://schemas.microsoft.com/office/drawing/2014/main" val="20001"/>
                    </a:ext>
                  </a:extLst>
                </a:gridCol>
                <a:gridCol w="2225939">
                  <a:extLst>
                    <a:ext uri="{9D8B030D-6E8A-4147-A177-3AD203B41FA5}">
                      <a16:colId xmlns:a16="http://schemas.microsoft.com/office/drawing/2014/main" val="20002"/>
                    </a:ext>
                  </a:extLst>
                </a:gridCol>
                <a:gridCol w="1730381">
                  <a:extLst>
                    <a:ext uri="{9D8B030D-6E8A-4147-A177-3AD203B41FA5}">
                      <a16:colId xmlns:a16="http://schemas.microsoft.com/office/drawing/2014/main" val="20003"/>
                    </a:ext>
                  </a:extLst>
                </a:gridCol>
              </a:tblGrid>
              <a:tr h="1343392">
                <a:tc>
                  <a:txBody>
                    <a:bodyPr/>
                    <a:lstStyle/>
                    <a:p>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BRAIN TUMOUR DETECTION</a:t>
                      </a:r>
                      <a:endParaRPr kumimoji="0" lang="en-IN" sz="1800" b="1" kern="1200" dirty="0">
                        <a:solidFill>
                          <a:schemeClr val="lt1"/>
                        </a:solidFill>
                        <a:effectLst/>
                        <a:latin typeface="Times New Roman" panose="02020603050405020304" pitchFamily="18" charset="0"/>
                        <a:ea typeface="+mn-ea"/>
                        <a:cs typeface="Times New Roman" panose="02020603050405020304"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IN" sz="1800" dirty="0">
                          <a:latin typeface="Times New Roman" panose="02020603050405020304" pitchFamily="18" charset="0"/>
                          <a:cs typeface="Times New Roman" panose="02020603050405020304" pitchFamily="18" charset="0"/>
                        </a:rPr>
                        <a:t>JOURNAL</a:t>
                      </a:r>
                      <a:r>
                        <a:rPr lang="en-IN" sz="1800" baseline="0" dirty="0">
                          <a:latin typeface="Times New Roman" panose="02020603050405020304" pitchFamily="18" charset="0"/>
                          <a:cs typeface="Times New Roman" panose="02020603050405020304" pitchFamily="18" charset="0"/>
                        </a:rPr>
                        <a:t>S</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IN" sz="1800" dirty="0">
                          <a:latin typeface="Times New Roman" panose="02020603050405020304" pitchFamily="18" charset="0"/>
                          <a:cs typeface="Times New Roman" panose="02020603050405020304" pitchFamily="18" charset="0"/>
                        </a:rPr>
                        <a:t>DESCRIPTION</a:t>
                      </a:r>
                    </a:p>
                    <a:p>
                      <a:endParaRPr lang="en-US" dirty="0"/>
                    </a:p>
                  </a:txBody>
                  <a:tcPr/>
                </a:tc>
                <a:tc>
                  <a:txBody>
                    <a:bodyPr/>
                    <a:lstStyle/>
                    <a:p>
                      <a:r>
                        <a:rPr lang="en-IN" sz="1800"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4034742">
                <a:tc>
                  <a:txBody>
                    <a:bodyPr/>
                    <a:lstStyle/>
                    <a:p>
                      <a:r>
                        <a:rPr lang="en-US" dirty="0">
                          <a:latin typeface="Times New Roman" panose="02020603050405020304" pitchFamily="18" charset="0"/>
                          <a:cs typeface="Times New Roman" panose="02020603050405020304" pitchFamily="18" charset="0"/>
                        </a:rPr>
                        <a:t>Brain </a:t>
                      </a:r>
                      <a:r>
                        <a:rPr lang="en-US" dirty="0" err="1">
                          <a:latin typeface="Times New Roman" panose="02020603050405020304" pitchFamily="18" charset="0"/>
                          <a:cs typeface="Times New Roman" panose="02020603050405020304" pitchFamily="18" charset="0"/>
                        </a:rPr>
                        <a:t>Tumour</a:t>
                      </a:r>
                      <a:r>
                        <a:rPr lang="en-US" dirty="0">
                          <a:latin typeface="Times New Roman" panose="02020603050405020304" pitchFamily="18" charset="0"/>
                          <a:cs typeface="Times New Roman" panose="02020603050405020304" pitchFamily="18" charset="0"/>
                        </a:rPr>
                        <a:t> Detection Using Deep Learning </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Avigyan</a:t>
                      </a:r>
                      <a:r>
                        <a:rPr lang="en-IN" dirty="0">
                          <a:latin typeface="Times New Roman" panose="02020603050405020304" pitchFamily="18" charset="0"/>
                          <a:cs typeface="Times New Roman" panose="02020603050405020304" pitchFamily="18" charset="0"/>
                        </a:rPr>
                        <a:t> Sinha,</a:t>
                      </a:r>
                    </a:p>
                    <a:p>
                      <a:r>
                        <a:rPr lang="en-IN" dirty="0">
                          <a:latin typeface="Times New Roman" panose="02020603050405020304" pitchFamily="18" charset="0"/>
                          <a:cs typeface="Times New Roman" panose="02020603050405020304" pitchFamily="18" charset="0"/>
                        </a:rPr>
                        <a:t>Aneesh R P, Malavika Suresh, </a:t>
                      </a:r>
                      <a:r>
                        <a:rPr lang="en-IN" dirty="0" err="1">
                          <a:latin typeface="Times New Roman" panose="02020603050405020304" pitchFamily="18" charset="0"/>
                          <a:cs typeface="Times New Roman" panose="02020603050405020304" pitchFamily="18" charset="0"/>
                        </a:rPr>
                        <a:t>Nitha</a:t>
                      </a:r>
                      <a:r>
                        <a:rPr lang="en-IN" dirty="0">
                          <a:latin typeface="Times New Roman" panose="02020603050405020304" pitchFamily="18" charset="0"/>
                          <a:cs typeface="Times New Roman" panose="02020603050405020304" pitchFamily="18" charset="0"/>
                        </a:rPr>
                        <a:t> Mohan R , </a:t>
                      </a:r>
                      <a:r>
                        <a:rPr lang="en-IN" dirty="0" err="1">
                          <a:latin typeface="Times New Roman" panose="02020603050405020304" pitchFamily="18" charset="0"/>
                          <a:cs typeface="Times New Roman" panose="02020603050405020304" pitchFamily="18" charset="0"/>
                        </a:rPr>
                        <a:t>Abinaya</a:t>
                      </a:r>
                      <a:r>
                        <a:rPr lang="en-IN" dirty="0">
                          <a:latin typeface="Times New Roman" panose="02020603050405020304" pitchFamily="18" charset="0"/>
                          <a:cs typeface="Times New Roman" panose="02020603050405020304" pitchFamily="18" charset="0"/>
                        </a:rPr>
                        <a:t> D , Ashwin G </a:t>
                      </a:r>
                      <a:r>
                        <a:rPr lang="en-IN" dirty="0" err="1">
                          <a:latin typeface="Times New Roman" panose="02020603050405020304" pitchFamily="18" charset="0"/>
                          <a:cs typeface="Times New Roman" panose="02020603050405020304" pitchFamily="18" charset="0"/>
                        </a:rPr>
                        <a:t>Singerji</a:t>
                      </a:r>
                      <a:r>
                        <a:rPr lang="en-IN" dirty="0">
                          <a:latin typeface="Times New Roman" panose="02020603050405020304" pitchFamily="18" charset="0"/>
                          <a:cs typeface="Times New Roman" panose="02020603050405020304" pitchFamily="18" charset="0"/>
                        </a:rPr>
                        <a:t>  2021</a:t>
                      </a:r>
                      <a:endParaRPr lang="en-US" sz="1800" dirty="0">
                        <a:latin typeface="Times New Roman" panose="02020603050405020304" pitchFamily="18" charset="0"/>
                        <a:cs typeface="Times New Roman" panose="02020603050405020304" pitchFamily="18" charset="0"/>
                      </a:endParaRPr>
                    </a:p>
                  </a:txBody>
                  <a:tcPr/>
                </a:tc>
                <a:tc>
                  <a:txBody>
                    <a:bodyPr/>
                    <a:lstStyle/>
                    <a:p>
                      <a:r>
                        <a:rPr kumimoji="0" lang="en-US" sz="1800" b="0" i="0" kern="1200" dirty="0">
                          <a:solidFill>
                            <a:schemeClr val="dk1"/>
                          </a:solidFill>
                          <a:effectLst/>
                          <a:latin typeface="Times New Roman" panose="02020603050405020304" pitchFamily="18" charset="0"/>
                          <a:ea typeface="+mn-ea"/>
                          <a:cs typeface="Times New Roman" panose="02020603050405020304" pitchFamily="18" charset="0"/>
                        </a:rPr>
                        <a:t>This paper presents a precise Deep learning model using Convolutional Neural Networks for brain tumor detection in magnetic resonance images, achieving 98% accuracy. It enhances early detection and contributes to automated brain tumor segmentation in medical imaging..</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Real-time medical datasets should be used with each individual classification technique or with hybrid technique to enhance the prediction model’s performance and accuracy. </a:t>
                      </a:r>
                    </a:p>
                  </a:txBody>
                  <a:tcPr/>
                </a:tc>
                <a:extLst>
                  <a:ext uri="{0D108BD9-81ED-4DB2-BD59-A6C34878D82A}">
                    <a16:rowId xmlns:a16="http://schemas.microsoft.com/office/drawing/2014/main" val="10001"/>
                  </a:ext>
                </a:extLst>
              </a:tr>
            </a:tbl>
          </a:graphicData>
        </a:graphic>
      </p:graphicFrame>
      <p:sp>
        <p:nvSpPr>
          <p:cNvPr id="1048626" name="Date Placeholder 3"/>
          <p:cNvSpPr>
            <a:spLocks noGrp="1"/>
          </p:cNvSpPr>
          <p:nvPr>
            <p:ph type="dt" sz="half" idx="10"/>
          </p:nvPr>
        </p:nvSpPr>
        <p:spPr>
          <a:xfrm>
            <a:off x="3581400" y="6248400"/>
            <a:ext cx="2133600" cy="476250"/>
          </a:xfrm>
        </p:spPr>
        <p:txBody>
          <a:bodyPr/>
          <a:lstStyle/>
          <a:p>
            <a:r>
              <a:rPr lang="en-IN" dirty="0"/>
              <a:t>23/04/2024</a:t>
            </a:r>
          </a:p>
        </p:txBody>
      </p:sp>
      <p:sp>
        <p:nvSpPr>
          <p:cNvPr id="1048627" name="Footer Placeholder 4"/>
          <p:cNvSpPr>
            <a:spLocks noGrp="1"/>
          </p:cNvSpPr>
          <p:nvPr>
            <p:ph type="ftr" sz="quarter" idx="11"/>
          </p:nvPr>
        </p:nvSpPr>
        <p:spPr>
          <a:xfrm>
            <a:off x="5715000" y="6229350"/>
            <a:ext cx="3198132" cy="476250"/>
          </a:xfrm>
        </p:spPr>
        <p:txBody>
          <a:bodyPr/>
          <a:lstStyle/>
          <a:p>
            <a:r>
              <a:rPr lang="en-IN" dirty="0">
                <a:latin typeface="Times New Roman" panose="02020603050405020304" pitchFamily="18" charset="0"/>
                <a:cs typeface="Times New Roman" panose="02020603050405020304" pitchFamily="18" charset="0"/>
              </a:rPr>
              <a:t>P. A. College of Engineering and</a:t>
            </a:r>
            <a:r>
              <a:rPr lang="en-US" b="1" dirty="0">
                <a:solidFill>
                  <a:schemeClr val="lt1"/>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Technology</a:t>
            </a:r>
          </a:p>
        </p:txBody>
      </p:sp>
      <p:sp>
        <p:nvSpPr>
          <p:cNvPr id="1048628" name="Slide Number Placeholder 5"/>
          <p:cNvSpPr>
            <a:spLocks noGrp="1"/>
          </p:cNvSpPr>
          <p:nvPr>
            <p:ph type="sldNum" sz="quarter" idx="12"/>
          </p:nvPr>
        </p:nvSpPr>
        <p:spPr>
          <a:xfrm>
            <a:off x="8613648" y="6229350"/>
            <a:ext cx="457200" cy="476250"/>
          </a:xfrm>
        </p:spPr>
        <p:txBody>
          <a:bodyPr/>
          <a:lstStyle/>
          <a:p>
            <a:fld id="{AAD46BCD-4541-4A48-8964-2EE77EFA51DC}" type="slidenum">
              <a:rPr lang="en-IN" smtClean="0"/>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6C09-E517-2A98-9EA1-65219D04A6AE}"/>
              </a:ext>
            </a:extLst>
          </p:cNvPr>
          <p:cNvSpPr>
            <a:spLocks noGrp="1"/>
          </p:cNvSpPr>
          <p:nvPr>
            <p:ph type="title"/>
          </p:nvPr>
        </p:nvSpPr>
        <p:spPr>
          <a:xfrm>
            <a:off x="1193248" y="38100"/>
            <a:ext cx="7713344" cy="780415"/>
          </a:xfrm>
        </p:spPr>
        <p:txBody>
          <a:bodyPr>
            <a:normAutofit/>
          </a:bodyPr>
          <a:lstStyle/>
          <a:p>
            <a:r>
              <a:rPr lang="en-IN" sz="3200" b="1" dirty="0" err="1">
                <a:solidFill>
                  <a:srgbClr val="7030A0"/>
                </a:solidFill>
                <a:effectLst/>
              </a:rPr>
              <a:t>Cont</a:t>
            </a:r>
            <a:r>
              <a:rPr lang="en-IN" sz="3200" b="1" dirty="0">
                <a:solidFill>
                  <a:srgbClr val="7030A0"/>
                </a:solidFill>
                <a:effectLst/>
              </a:rPr>
              <a:t>…</a:t>
            </a:r>
          </a:p>
        </p:txBody>
      </p:sp>
      <p:sp>
        <p:nvSpPr>
          <p:cNvPr id="3" name="Content Placeholder 2">
            <a:extLst>
              <a:ext uri="{FF2B5EF4-FFF2-40B4-BE49-F238E27FC236}">
                <a16:creationId xmlns:a16="http://schemas.microsoft.com/office/drawing/2014/main" id="{9C54B050-9E76-02DA-739E-4ED5B47385D4}"/>
              </a:ext>
            </a:extLst>
          </p:cNvPr>
          <p:cNvSpPr>
            <a:spLocks noGrp="1"/>
          </p:cNvSpPr>
          <p:nvPr>
            <p:ph idx="1"/>
          </p:nvPr>
        </p:nvSpPr>
        <p:spPr/>
        <p:txBody>
          <a:bodyPr/>
          <a:lstStyle/>
          <a:p>
            <a:endParaRPr lang="en-IN"/>
          </a:p>
        </p:txBody>
      </p:sp>
      <p:sp>
        <p:nvSpPr>
          <p:cNvPr id="1048634" name="Date Placeholder 1"/>
          <p:cNvSpPr>
            <a:spLocks noGrp="1"/>
          </p:cNvSpPr>
          <p:nvPr>
            <p:ph type="dt" sz="half" idx="10"/>
          </p:nvPr>
        </p:nvSpPr>
        <p:spPr/>
        <p:txBody>
          <a:bodyPr/>
          <a:lstStyle/>
          <a:p>
            <a:r>
              <a:rPr lang="en-IN" dirty="0"/>
              <a:t>23/04/2024</a:t>
            </a:r>
          </a:p>
        </p:txBody>
      </p:sp>
      <p:sp>
        <p:nvSpPr>
          <p:cNvPr id="1048635" name="Footer Placeholder 2"/>
          <p:cNvSpPr>
            <a:spLocks noGrp="1"/>
          </p:cNvSpPr>
          <p:nvPr>
            <p:ph type="ftr" sz="quarter" idx="11"/>
          </p:nvPr>
        </p:nvSpPr>
        <p:spPr>
          <a:xfrm>
            <a:off x="5715000" y="6305550"/>
            <a:ext cx="29718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1048636" name="Slide Number Placeholder 3"/>
          <p:cNvSpPr>
            <a:spLocks noGrp="1"/>
          </p:cNvSpPr>
          <p:nvPr>
            <p:ph type="sldNum" sz="quarter" idx="12"/>
          </p:nvPr>
        </p:nvSpPr>
        <p:spPr/>
        <p:txBody>
          <a:bodyPr/>
          <a:lstStyle/>
          <a:p>
            <a:fld id="{AAD46BCD-4541-4A48-8964-2EE77EFA51DC}" type="slidenum">
              <a:rPr lang="en-IN" smtClean="0"/>
              <a:t>7</a:t>
            </a:fld>
            <a:endParaRPr lang="en-IN" dirty="0"/>
          </a:p>
        </p:txBody>
      </p:sp>
      <p:graphicFrame>
        <p:nvGraphicFramePr>
          <p:cNvPr id="4194305" name="Table 4"/>
          <p:cNvGraphicFramePr>
            <a:graphicFrameLocks noGrp="1"/>
          </p:cNvGraphicFramePr>
          <p:nvPr>
            <p:extLst>
              <p:ext uri="{D42A27DB-BD31-4B8C-83A1-F6EECF244321}">
                <p14:modId xmlns:p14="http://schemas.microsoft.com/office/powerpoint/2010/main" val="186295973"/>
              </p:ext>
            </p:extLst>
          </p:nvPr>
        </p:nvGraphicFramePr>
        <p:xfrm>
          <a:off x="1143001" y="1036320"/>
          <a:ext cx="7924799" cy="5212080"/>
        </p:xfrm>
        <a:graphic>
          <a:graphicData uri="http://schemas.openxmlformats.org/drawingml/2006/table">
            <a:tbl>
              <a:tblPr firstRow="1" bandRow="1">
                <a:tableStyleId>{93296810-A885-4BE3-A3E7-6D5BEEA58F35}</a:tableStyleId>
              </a:tblPr>
              <a:tblGrid>
                <a:gridCol w="1605576">
                  <a:extLst>
                    <a:ext uri="{9D8B030D-6E8A-4147-A177-3AD203B41FA5}">
                      <a16:colId xmlns:a16="http://schemas.microsoft.com/office/drawing/2014/main" val="20000"/>
                    </a:ext>
                  </a:extLst>
                </a:gridCol>
                <a:gridCol w="1487490">
                  <a:extLst>
                    <a:ext uri="{9D8B030D-6E8A-4147-A177-3AD203B41FA5}">
                      <a16:colId xmlns:a16="http://schemas.microsoft.com/office/drawing/2014/main" val="20001"/>
                    </a:ext>
                  </a:extLst>
                </a:gridCol>
                <a:gridCol w="3231533">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824230">
                <a:tc>
                  <a:txBody>
                    <a:bodyPr/>
                    <a:lstStyle/>
                    <a:p>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BRAIN TUMOUR DETECTION</a:t>
                      </a:r>
                      <a:endParaRPr kumimoji="0" lang="en-IN" sz="1800" b="1" kern="1200" dirty="0">
                        <a:solidFill>
                          <a:schemeClr val="lt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JOURNAL</a:t>
                      </a:r>
                      <a:r>
                        <a:rPr lang="en-IN" sz="1800" baseline="0" dirty="0">
                          <a:latin typeface="Times New Roman" panose="02020603050405020304" pitchFamily="18" charset="0"/>
                          <a:cs typeface="Times New Roman" panose="02020603050405020304" pitchFamily="18" charset="0"/>
                        </a:rPr>
                        <a:t>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DESCRIPTION</a:t>
                      </a:r>
                    </a:p>
                  </a:txBody>
                  <a:tcPr/>
                </a:tc>
                <a:tc>
                  <a:txBody>
                    <a:bodyPr/>
                    <a:lstStyle/>
                    <a:p>
                      <a:r>
                        <a:rPr lang="en-IN" sz="1800"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4053840">
                <a:tc>
                  <a:txBody>
                    <a:bodyPr/>
                    <a:lstStyle/>
                    <a:p>
                      <a:r>
                        <a:rPr lang="en-US" sz="1800" b="0" dirty="0">
                          <a:latin typeface="Times New Roman" panose="02020603050405020304" pitchFamily="18" charset="0"/>
                          <a:cs typeface="Times New Roman" panose="02020603050405020304" pitchFamily="18" charset="0"/>
                        </a:rPr>
                        <a:t>Brain Tumor Detection Using Shape features and Machine Learning Algorithms</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de-DE" sz="1800" dirty="0">
                          <a:latin typeface="Times New Roman" panose="02020603050405020304" pitchFamily="18" charset="0"/>
                          <a:cs typeface="Times New Roman" panose="02020603050405020304" pitchFamily="18" charset="0"/>
                        </a:rPr>
                        <a:t>Dena Nadir George, Hashem </a:t>
                      </a:r>
                    </a:p>
                    <a:p>
                      <a:pPr algn="just"/>
                      <a:r>
                        <a:rPr lang="de-DE" sz="1800" dirty="0">
                          <a:latin typeface="Times New Roman" panose="02020603050405020304" pitchFamily="18" charset="0"/>
                          <a:cs typeface="Times New Roman" panose="02020603050405020304" pitchFamily="18" charset="0"/>
                        </a:rPr>
                        <a:t>B.Jehlol, Anwer Subhi Abdulhussein Oleiwi 2015 </a:t>
                      </a:r>
                    </a:p>
                    <a:p>
                      <a:pPr lvl="0" fontAlgn="base"/>
                      <a:endParaRPr lang="en-US" sz="18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pPr>
                      <a:r>
                        <a:rPr kumimoji="0" lang="en-US" b="0" i="0" kern="1200" dirty="0">
                          <a:solidFill>
                            <a:schemeClr val="dk1"/>
                          </a:solidFill>
                          <a:effectLst/>
                          <a:latin typeface="Times New Roman" panose="02020603050405020304" pitchFamily="18" charset="0"/>
                          <a:ea typeface="+mn-ea"/>
                          <a:cs typeface="Times New Roman" panose="02020603050405020304" pitchFamily="18" charset="0"/>
                        </a:rPr>
                        <a:t>This paper proposes a machine learning model for precise brain tumor detection in MRI images, reaching 95% precision. Using C4.5 decision tree and MLP classifiers, it distinguishes normal and abnormal cases, categorizing specific tumor types. The study contributes to efficient brain tumor classification through supervised machine learning.</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800" dirty="0">
                          <a:latin typeface="Times New Roman" panose="02020603050405020304" pitchFamily="18" charset="0"/>
                          <a:cs typeface="Times New Roman" panose="02020603050405020304" pitchFamily="18" charset="0"/>
                        </a:rPr>
                        <a:t>Lack</a:t>
                      </a:r>
                      <a:r>
                        <a:rPr lang="en-US" sz="1800" baseline="0" dirty="0">
                          <a:latin typeface="Times New Roman" panose="02020603050405020304" pitchFamily="18" charset="0"/>
                          <a:cs typeface="Times New Roman" panose="02020603050405020304" pitchFamily="18" charset="0"/>
                        </a:rPr>
                        <a:t> of accuracy</a:t>
                      </a:r>
                      <a:endParaRPr lang="en-US" sz="1800" dirty="0">
                        <a:latin typeface="Times New Roman" panose="02020603050405020304" pitchFamily="18" charset="0"/>
                        <a:cs typeface="Times New Roman" panose="02020603050405020304" pitchFamily="18" charset="0"/>
                      </a:endParaRPr>
                    </a:p>
                    <a:p>
                      <a:endParaRPr lang="zh-CN"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C05B0-8D01-07D8-217F-C5E5543FCEDA}"/>
              </a:ext>
            </a:extLst>
          </p:cNvPr>
          <p:cNvSpPr>
            <a:spLocks noGrp="1"/>
          </p:cNvSpPr>
          <p:nvPr>
            <p:ph type="ctrTitle"/>
          </p:nvPr>
        </p:nvSpPr>
        <p:spPr>
          <a:xfrm>
            <a:off x="1043763" y="76200"/>
            <a:ext cx="7406640" cy="467833"/>
          </a:xfrm>
        </p:spPr>
        <p:txBody>
          <a:bodyPr>
            <a:noAutofit/>
          </a:bodyPr>
          <a:lstStyle/>
          <a:p>
            <a:r>
              <a:rPr lang="en-IN" sz="3200" b="1" dirty="0" err="1">
                <a:solidFill>
                  <a:srgbClr val="7030A0"/>
                </a:solidFill>
                <a:effectLst/>
              </a:rPr>
              <a:t>Cont</a:t>
            </a:r>
            <a:r>
              <a:rPr lang="en-IN" sz="3200" b="1" dirty="0">
                <a:solidFill>
                  <a:srgbClr val="7030A0"/>
                </a:solidFill>
                <a:effectLst/>
              </a:rPr>
              <a:t>…</a:t>
            </a:r>
          </a:p>
        </p:txBody>
      </p:sp>
      <p:sp>
        <p:nvSpPr>
          <p:cNvPr id="3" name="Subtitle 2">
            <a:extLst>
              <a:ext uri="{FF2B5EF4-FFF2-40B4-BE49-F238E27FC236}">
                <a16:creationId xmlns:a16="http://schemas.microsoft.com/office/drawing/2014/main" id="{2052A2E5-8709-20F0-FD43-576EFEB621D8}"/>
              </a:ext>
            </a:extLst>
          </p:cNvPr>
          <p:cNvSpPr>
            <a:spLocks noGrp="1"/>
          </p:cNvSpPr>
          <p:nvPr>
            <p:ph type="subTitle" idx="1"/>
          </p:nvPr>
        </p:nvSpPr>
        <p:spPr/>
        <p:txBody>
          <a:bodyPr/>
          <a:lstStyle/>
          <a:p>
            <a:endParaRPr lang="en-IN"/>
          </a:p>
        </p:txBody>
      </p:sp>
      <p:sp>
        <p:nvSpPr>
          <p:cNvPr id="1048637" name="Date Placeholder 1"/>
          <p:cNvSpPr>
            <a:spLocks noGrp="1"/>
          </p:cNvSpPr>
          <p:nvPr>
            <p:ph type="dt" sz="half" idx="10"/>
          </p:nvPr>
        </p:nvSpPr>
        <p:spPr/>
        <p:txBody>
          <a:bodyPr/>
          <a:lstStyle/>
          <a:p>
            <a:r>
              <a:rPr lang="en-IN" dirty="0"/>
              <a:t>23/04/2024</a:t>
            </a:r>
            <a:endParaRPr lang="en-IN" dirty="0">
              <a:latin typeface="Times New Roman" panose="02020603050405020304" pitchFamily="18" charset="0"/>
              <a:cs typeface="Times New Roman" panose="02020603050405020304" pitchFamily="18" charset="0"/>
            </a:endParaRPr>
          </a:p>
        </p:txBody>
      </p:sp>
      <p:sp>
        <p:nvSpPr>
          <p:cNvPr id="1048638" name="Footer Placeholder 2"/>
          <p:cNvSpPr>
            <a:spLocks noGrp="1"/>
          </p:cNvSpPr>
          <p:nvPr>
            <p:ph type="ftr" sz="quarter" idx="11"/>
          </p:nvPr>
        </p:nvSpPr>
        <p:spPr>
          <a:xfrm>
            <a:off x="5715000" y="6305550"/>
            <a:ext cx="30480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1048639" name="Slide Number Placeholder 3"/>
          <p:cNvSpPr>
            <a:spLocks noGrp="1"/>
          </p:cNvSpPr>
          <p:nvPr>
            <p:ph type="sldNum" sz="quarter" idx="12"/>
          </p:nvPr>
        </p:nvSpPr>
        <p:spPr/>
        <p:txBody>
          <a:bodyPr/>
          <a:lstStyle/>
          <a:p>
            <a:fld id="{AAD46BCD-4541-4A48-8964-2EE77EFA51DC}" type="slidenum">
              <a:rPr lang="en-IN" smtClean="0"/>
              <a:t>8</a:t>
            </a:fld>
            <a:endParaRPr lang="en-IN" dirty="0"/>
          </a:p>
        </p:txBody>
      </p:sp>
      <p:graphicFrame>
        <p:nvGraphicFramePr>
          <p:cNvPr id="4194306" name="Table 4"/>
          <p:cNvGraphicFramePr>
            <a:graphicFrameLocks noGrp="1"/>
          </p:cNvGraphicFramePr>
          <p:nvPr>
            <p:extLst>
              <p:ext uri="{D42A27DB-BD31-4B8C-83A1-F6EECF244321}">
                <p14:modId xmlns:p14="http://schemas.microsoft.com/office/powerpoint/2010/main" val="1281040624"/>
              </p:ext>
            </p:extLst>
          </p:nvPr>
        </p:nvGraphicFramePr>
        <p:xfrm>
          <a:off x="1118191" y="785321"/>
          <a:ext cx="7797209" cy="5463079"/>
        </p:xfrm>
        <a:graphic>
          <a:graphicData uri="http://schemas.openxmlformats.org/drawingml/2006/table">
            <a:tbl>
              <a:tblPr firstRow="1" bandRow="1">
                <a:tableStyleId>{93296810-A885-4BE3-A3E7-6D5BEEA58F35}</a:tableStyleId>
              </a:tblPr>
              <a:tblGrid>
                <a:gridCol w="1862827">
                  <a:extLst>
                    <a:ext uri="{9D8B030D-6E8A-4147-A177-3AD203B41FA5}">
                      <a16:colId xmlns:a16="http://schemas.microsoft.com/office/drawing/2014/main" val="20000"/>
                    </a:ext>
                  </a:extLst>
                </a:gridCol>
                <a:gridCol w="1386538">
                  <a:extLst>
                    <a:ext uri="{9D8B030D-6E8A-4147-A177-3AD203B41FA5}">
                      <a16:colId xmlns:a16="http://schemas.microsoft.com/office/drawing/2014/main" val="20001"/>
                    </a:ext>
                  </a:extLst>
                </a:gridCol>
                <a:gridCol w="2448234">
                  <a:extLst>
                    <a:ext uri="{9D8B030D-6E8A-4147-A177-3AD203B41FA5}">
                      <a16:colId xmlns:a16="http://schemas.microsoft.com/office/drawing/2014/main" val="20002"/>
                    </a:ext>
                  </a:extLst>
                </a:gridCol>
                <a:gridCol w="2099610">
                  <a:extLst>
                    <a:ext uri="{9D8B030D-6E8A-4147-A177-3AD203B41FA5}">
                      <a16:colId xmlns:a16="http://schemas.microsoft.com/office/drawing/2014/main" val="20003"/>
                    </a:ext>
                  </a:extLst>
                </a:gridCol>
              </a:tblGrid>
              <a:tr h="1379681">
                <a:tc>
                  <a:txBody>
                    <a:bodyPr/>
                    <a:lstStyle/>
                    <a:p>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BRAIN TUMOUR DETECTION</a:t>
                      </a:r>
                      <a:endParaRPr kumimoji="0" lang="en-IN" sz="1800" b="1" kern="1200" dirty="0">
                        <a:solidFill>
                          <a:schemeClr val="lt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pPr>
                      <a:endParaRPr lang="en-US" sz="30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JOURNAL</a:t>
                      </a:r>
                      <a:r>
                        <a:rPr lang="en-IN" sz="1800" baseline="0" dirty="0">
                          <a:latin typeface="Times New Roman" panose="02020603050405020304" pitchFamily="18" charset="0"/>
                          <a:cs typeface="Times New Roman" panose="02020603050405020304" pitchFamily="18" charset="0"/>
                        </a:rPr>
                        <a:t>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DESCRIPTION</a:t>
                      </a:r>
                    </a:p>
                  </a:txBody>
                  <a:tcPr/>
                </a:tc>
                <a:tc>
                  <a:txBody>
                    <a:bodyPr/>
                    <a:lstStyle/>
                    <a:p>
                      <a:r>
                        <a:rPr lang="en-IN" sz="1800"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847639">
                <a:tc>
                  <a:txBody>
                    <a:bodyPr/>
                    <a:lstStyle/>
                    <a:p>
                      <a:r>
                        <a:rPr lang="en-US" sz="1800" b="0" dirty="0">
                          <a:latin typeface="Times New Roman" panose="02020603050405020304" pitchFamily="18" charset="0"/>
                          <a:cs typeface="Times New Roman" panose="02020603050405020304" pitchFamily="18" charset="0"/>
                        </a:rPr>
                        <a:t>Detection of Brain Tumor by using ANN</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de-DE" sz="1800" dirty="0">
                          <a:latin typeface="Times New Roman" panose="02020603050405020304" pitchFamily="18" charset="0"/>
                          <a:cs typeface="Times New Roman" panose="02020603050405020304" pitchFamily="18" charset="0"/>
                        </a:rPr>
                        <a:t>Rajeshwar Nalbalwar,Umakant Majhi ,Raj Patil,Prof.Sudhanshu Gonge:2016 </a:t>
                      </a:r>
                    </a:p>
                    <a:p>
                      <a:endParaRPr lang="en-US" sz="1600" i="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kumimoji="0" lang="en-US" b="0" i="0" kern="1200" dirty="0">
                          <a:solidFill>
                            <a:schemeClr val="dk1"/>
                          </a:solidFill>
                          <a:effectLst/>
                          <a:latin typeface="Times New Roman" panose="02020603050405020304" pitchFamily="18" charset="0"/>
                          <a:ea typeface="+mn-ea"/>
                          <a:cs typeface="Times New Roman" panose="02020603050405020304" pitchFamily="18" charset="0"/>
                        </a:rPr>
                        <a:t>This paper introduces a Brain Cancer Detection System using Artificial Neural Networks on MRI images for efficient and automated tumor detection and classification.</a:t>
                      </a:r>
                      <a:endParaRPr lang="en-IN" sz="1800" dirty="0">
                        <a:latin typeface="Times New Roman" panose="02020603050405020304" pitchFamily="18" charset="0"/>
                        <a:cs typeface="Times New Roman" panose="02020603050405020304" pitchFamily="18" charset="0"/>
                      </a:endParaRPr>
                    </a:p>
                  </a:txBody>
                  <a:tcPr/>
                </a:tc>
                <a:tc>
                  <a:txBody>
                    <a:bodyPr/>
                    <a:lstStyle/>
                    <a:p>
                      <a:r>
                        <a:rPr kumimoji="0" lang="en-US" b="0" i="0" kern="1200" dirty="0">
                          <a:solidFill>
                            <a:schemeClr val="dk1"/>
                          </a:solidFill>
                          <a:effectLst/>
                          <a:latin typeface="Times New Roman" panose="02020603050405020304" pitchFamily="18" charset="0"/>
                          <a:ea typeface="+mn-ea"/>
                          <a:cs typeface="Times New Roman" panose="02020603050405020304" pitchFamily="18" charset="0"/>
                        </a:rPr>
                        <a:t>System accuracy may vary with changes in MRI image quality and</a:t>
                      </a:r>
                    </a:p>
                    <a:p>
                      <a:r>
                        <a:rPr kumimoji="0" lang="en-US" b="0" i="0" kern="1200" dirty="0">
                          <a:solidFill>
                            <a:schemeClr val="dk1"/>
                          </a:solidFill>
                          <a:effectLst/>
                          <a:latin typeface="Times New Roman" panose="02020603050405020304" pitchFamily="18" charset="0"/>
                          <a:ea typeface="+mn-ea"/>
                          <a:cs typeface="Times New Roman" panose="02020603050405020304" pitchFamily="18" charset="0"/>
                        </a:rPr>
                        <a:t>Challenges in adapting to diverse tumor characteristics with supervised learning</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ctrTitle"/>
          </p:nvPr>
        </p:nvSpPr>
        <p:spPr>
          <a:xfrm>
            <a:off x="1143000" y="228599"/>
            <a:ext cx="7406640" cy="1593851"/>
          </a:xfrm>
        </p:spPr>
        <p:txBody>
          <a:bodyPr>
            <a:noAutofit/>
          </a:bodyPr>
          <a:lstStyle/>
          <a:p>
            <a:pPr marL="27305">
              <a:buClr>
                <a:schemeClr val="accent1"/>
              </a:buClr>
              <a:buSzPct val="80000"/>
            </a:pPr>
            <a:r>
              <a:rPr lang="en-US" sz="3200" b="1" dirty="0">
                <a:solidFill>
                  <a:srgbClr val="7030A0"/>
                </a:solidFill>
                <a:effectLst/>
                <a:latin typeface="Times New Roman" panose="02020603050405020304" pitchFamily="18" charset="0"/>
                <a:ea typeface="+mn-ea"/>
                <a:cs typeface="Times New Roman" panose="02020603050405020304" pitchFamily="18" charset="0"/>
              </a:rPr>
              <a:t>BLOCK DIAGRAM</a:t>
            </a:r>
            <a:br>
              <a:rPr lang="en-IN" sz="3200" b="1" dirty="0">
                <a:solidFill>
                  <a:srgbClr val="7030A0"/>
                </a:solidFill>
                <a:latin typeface="Times New Roman" panose="02020603050405020304" pitchFamily="18" charset="0"/>
                <a:ea typeface="+mn-ea"/>
                <a:cs typeface="Times New Roman" panose="02020603050405020304" pitchFamily="18" charset="0"/>
              </a:rPr>
            </a:br>
            <a:br>
              <a:rPr lang="en-IN" sz="3200" b="1" dirty="0">
                <a:solidFill>
                  <a:srgbClr val="7030A0"/>
                </a:solidFill>
                <a:latin typeface="Times New Roman" panose="02020603050405020304" pitchFamily="18" charset="0"/>
                <a:ea typeface="+mn-ea"/>
                <a:cs typeface="Times New Roman" panose="02020603050405020304" pitchFamily="18" charset="0"/>
              </a:rPr>
            </a:br>
            <a:endParaRPr lang="en-IN" sz="3200" b="1" dirty="0">
              <a:solidFill>
                <a:srgbClr val="7030A0"/>
              </a:solidFill>
              <a:latin typeface="Times New Roman" panose="02020603050405020304" pitchFamily="18" charset="0"/>
              <a:ea typeface="+mn-ea"/>
              <a:cs typeface="Times New Roman" panose="02020603050405020304" pitchFamily="18" charset="0"/>
            </a:endParaRPr>
          </a:p>
        </p:txBody>
      </p:sp>
      <p:sp>
        <p:nvSpPr>
          <p:cNvPr id="1048658" name="Subtitle 2"/>
          <p:cNvSpPr>
            <a:spLocks noGrp="1"/>
          </p:cNvSpPr>
          <p:nvPr>
            <p:ph type="subTitle" idx="1"/>
          </p:nvPr>
        </p:nvSpPr>
        <p:spPr>
          <a:xfrm>
            <a:off x="1203960" y="1020816"/>
            <a:ext cx="7940040" cy="4770384"/>
          </a:xfrm>
        </p:spPr>
        <p:txBody>
          <a:bodyPr>
            <a:normAutofit/>
          </a:bodyPr>
          <a:lstStyle/>
          <a:p>
            <a:pPr marL="484505" lvl="8" indent="-457200" algn="l">
              <a:spcBef>
                <a:spcPts val="600"/>
              </a:spcBef>
              <a:buClr>
                <a:schemeClr val="tx1"/>
              </a:buClr>
              <a:buSzPct val="80000"/>
              <a:buFont typeface="Wingdings" panose="05000000000000000000" pitchFamily="2" charset="2"/>
              <a:buChar char="v"/>
            </a:pPr>
            <a:endParaRPr lang="en-US" dirty="0"/>
          </a:p>
          <a:p>
            <a:pPr marL="3886200" lvl="8" indent="-228600" algn="l">
              <a:buClrTx/>
            </a:pPr>
            <a:endParaRPr lang="en-US" dirty="0">
              <a:solidFill>
                <a:prstClr val="black"/>
              </a:solidFill>
              <a:latin typeface="Calibri" panose="020F0502020204030204"/>
            </a:endParaRPr>
          </a:p>
          <a:p>
            <a:pPr marL="484505" lvl="8" indent="-457200" algn="l">
              <a:spcBef>
                <a:spcPts val="600"/>
              </a:spcBef>
              <a:buClr>
                <a:schemeClr val="tx1"/>
              </a:buClr>
              <a:buSzPct val="80000"/>
            </a:pPr>
            <a:endParaRPr lang="en-US" dirty="0"/>
          </a:p>
          <a:p>
            <a:pPr marL="484505" lvl="8" indent="-457200" algn="l">
              <a:spcBef>
                <a:spcPts val="600"/>
              </a:spcBef>
              <a:buClr>
                <a:schemeClr val="tx1"/>
              </a:buClr>
              <a:buSzPct val="80000"/>
            </a:pPr>
            <a:endParaRPr lang="en-US" dirty="0"/>
          </a:p>
          <a:p>
            <a:pPr marL="484505" lvl="8" indent="-457200" algn="l">
              <a:spcBef>
                <a:spcPts val="600"/>
              </a:spcBef>
              <a:buClr>
                <a:schemeClr val="tx1"/>
              </a:buClr>
              <a:buSzPct val="80000"/>
            </a:pPr>
            <a:endParaRPr lang="en-US" dirty="0"/>
          </a:p>
          <a:p>
            <a:pPr marL="484505" indent="-457200">
              <a:buClr>
                <a:schemeClr val="tx1"/>
              </a:buClr>
            </a:pPr>
            <a:endParaRPr lang="en-IN" sz="2800" dirty="0">
              <a:latin typeface="Times New Roman" panose="02020603050405020304" pitchFamily="18" charset="0"/>
              <a:cs typeface="Times New Roman" panose="02020603050405020304" pitchFamily="18" charset="0"/>
            </a:endParaRPr>
          </a:p>
        </p:txBody>
      </p:sp>
      <p:sp>
        <p:nvSpPr>
          <p:cNvPr id="1048659" name="Date Placeholder 3"/>
          <p:cNvSpPr>
            <a:spLocks noGrp="1"/>
          </p:cNvSpPr>
          <p:nvPr>
            <p:ph type="dt" sz="half" idx="10"/>
          </p:nvPr>
        </p:nvSpPr>
        <p:spPr/>
        <p:txBody>
          <a:bodyPr/>
          <a:lstStyle/>
          <a:p>
            <a:r>
              <a:rPr lang="en-IN" dirty="0"/>
              <a:t>23/04/2024</a:t>
            </a:r>
          </a:p>
        </p:txBody>
      </p:sp>
      <p:sp>
        <p:nvSpPr>
          <p:cNvPr id="1048660" name="Footer Placeholder 4"/>
          <p:cNvSpPr>
            <a:spLocks noGrp="1"/>
          </p:cNvSpPr>
          <p:nvPr>
            <p:ph type="ftr" sz="quarter" idx="11"/>
          </p:nvPr>
        </p:nvSpPr>
        <p:spPr>
          <a:xfrm>
            <a:off x="5715000" y="6305550"/>
            <a:ext cx="2971800" cy="476250"/>
          </a:xfrm>
        </p:spPr>
        <p:txBody>
          <a:bodyPr/>
          <a:lstStyle/>
          <a:p>
            <a:r>
              <a:rPr lang="en-IN" dirty="0">
                <a:latin typeface="Times New Roman" panose="02020603050405020304" pitchFamily="18" charset="0"/>
                <a:cs typeface="Times New Roman" panose="02020603050405020304" pitchFamily="18" charset="0"/>
              </a:rPr>
              <a:t>P. A. College of Engineering and Technology</a:t>
            </a:r>
          </a:p>
        </p:txBody>
      </p:sp>
      <p:sp>
        <p:nvSpPr>
          <p:cNvPr id="1048661" name="Slide Number Placeholder 5"/>
          <p:cNvSpPr>
            <a:spLocks noGrp="1"/>
          </p:cNvSpPr>
          <p:nvPr>
            <p:ph type="sldNum" sz="quarter" idx="12"/>
          </p:nvPr>
        </p:nvSpPr>
        <p:spPr/>
        <p:txBody>
          <a:bodyPr/>
          <a:lstStyle/>
          <a:p>
            <a:fld id="{AAD46BCD-4541-4A48-8964-2EE77EFA51DC}" type="slidenum">
              <a:rPr lang="en-IN" smtClean="0"/>
              <a:t>9</a:t>
            </a:fld>
            <a:endParaRPr lang="en-IN" dirty="0"/>
          </a:p>
        </p:txBody>
      </p:sp>
      <p:pic>
        <p:nvPicPr>
          <p:cNvPr id="2097154" name="Picture 2"/>
          <p:cNvPicPr>
            <a:picLocks noChangeAspect="1" noChangeArrowheads="1"/>
          </p:cNvPicPr>
          <p:nvPr/>
        </p:nvPicPr>
        <p:blipFill>
          <a:blip r:embed="rId2"/>
          <a:srcRect/>
          <a:stretch>
            <a:fillRect/>
          </a:stretch>
        </p:blipFill>
        <p:spPr bwMode="auto">
          <a:xfrm>
            <a:off x="2362200" y="3259138"/>
            <a:ext cx="5486400" cy="617537"/>
          </a:xfrm>
          <a:prstGeom prst="rect">
            <a:avLst/>
          </a:prstGeom>
          <a:noFill/>
          <a:ln w="9525">
            <a:noFill/>
            <a:miter lim="800000"/>
            <a:headEnd/>
            <a:tailEnd/>
          </a:ln>
          <a:effectLst/>
        </p:spPr>
      </p:pic>
      <p:grpSp>
        <p:nvGrpSpPr>
          <p:cNvPr id="2" name="Group 1"/>
          <p:cNvGrpSpPr/>
          <p:nvPr/>
        </p:nvGrpSpPr>
        <p:grpSpPr>
          <a:xfrm>
            <a:off x="3307714" y="1797050"/>
            <a:ext cx="3093086" cy="3689350"/>
            <a:chOff x="4666" y="279"/>
            <a:chExt cx="3980" cy="5210"/>
          </a:xfrm>
        </p:grpSpPr>
        <p:pic>
          <p:nvPicPr>
            <p:cNvPr id="3" name="1077"/>
            <p:cNvPicPr>
              <a:picLocks noChangeAspect="1"/>
            </p:cNvPicPr>
            <p:nvPr/>
          </p:nvPicPr>
          <p:blipFill>
            <a:blip r:embed="rId3"/>
            <a:stretch>
              <a:fillRect/>
            </a:stretch>
          </p:blipFill>
          <p:spPr>
            <a:xfrm>
              <a:off x="5373" y="279"/>
              <a:ext cx="2568" cy="1021"/>
            </a:xfrm>
            <a:prstGeom prst="rect">
              <a:avLst/>
            </a:prstGeom>
            <a:noFill/>
            <a:ln>
              <a:noFill/>
            </a:ln>
          </p:spPr>
        </p:pic>
        <p:pic>
          <p:nvPicPr>
            <p:cNvPr id="4" name="1078"/>
            <p:cNvPicPr>
              <a:picLocks noChangeAspect="1"/>
            </p:cNvPicPr>
            <p:nvPr/>
          </p:nvPicPr>
          <p:blipFill>
            <a:blip r:embed="rId4"/>
            <a:stretch>
              <a:fillRect/>
            </a:stretch>
          </p:blipFill>
          <p:spPr>
            <a:xfrm>
              <a:off x="5891" y="608"/>
              <a:ext cx="1507" cy="292"/>
            </a:xfrm>
            <a:prstGeom prst="rect">
              <a:avLst/>
            </a:prstGeom>
            <a:noFill/>
            <a:ln>
              <a:noFill/>
            </a:ln>
          </p:spPr>
        </p:pic>
        <p:sp>
          <p:nvSpPr>
            <p:cNvPr id="5" name="Freeform 16"/>
            <p:cNvSpPr/>
            <p:nvPr/>
          </p:nvSpPr>
          <p:spPr>
            <a:xfrm>
              <a:off x="5420" y="299"/>
              <a:ext cx="2449" cy="911"/>
            </a:xfrm>
            <a:custGeom>
              <a:avLst/>
              <a:gdLst>
                <a:gd name="txL" fmla="*/ 5421 w 2449"/>
                <a:gd name="txT" fmla="*/ 299 h 911"/>
                <a:gd name="txR" fmla="*/ 7870 w 2449"/>
                <a:gd name="txB" fmla="*/ 1210 h 911"/>
              </a:gdLst>
              <a:ahLst/>
              <a:cxnLst/>
              <a:rect l="txL" t="txT" r="txR" b="txB"/>
              <a:pathLst>
                <a:path w="2449" h="911">
                  <a:moveTo>
                    <a:pt x="1224" y="0"/>
                  </a:moveTo>
                  <a:lnTo>
                    <a:pt x="1119" y="2"/>
                  </a:lnTo>
                  <a:lnTo>
                    <a:pt x="1015" y="7"/>
                  </a:lnTo>
                  <a:lnTo>
                    <a:pt x="915" y="15"/>
                  </a:lnTo>
                  <a:lnTo>
                    <a:pt x="818" y="26"/>
                  </a:lnTo>
                  <a:lnTo>
                    <a:pt x="725" y="40"/>
                  </a:lnTo>
                  <a:lnTo>
                    <a:pt x="635" y="56"/>
                  </a:lnTo>
                  <a:lnTo>
                    <a:pt x="550" y="75"/>
                  </a:lnTo>
                  <a:lnTo>
                    <a:pt x="470" y="97"/>
                  </a:lnTo>
                  <a:lnTo>
                    <a:pt x="394" y="121"/>
                  </a:lnTo>
                  <a:lnTo>
                    <a:pt x="324" y="147"/>
                  </a:lnTo>
                  <a:lnTo>
                    <a:pt x="260" y="175"/>
                  </a:lnTo>
                  <a:lnTo>
                    <a:pt x="202" y="205"/>
                  </a:lnTo>
                  <a:lnTo>
                    <a:pt x="151" y="236"/>
                  </a:lnTo>
                  <a:lnTo>
                    <a:pt x="69" y="304"/>
                  </a:lnTo>
                  <a:lnTo>
                    <a:pt x="18" y="378"/>
                  </a:lnTo>
                  <a:lnTo>
                    <a:pt x="0" y="455"/>
                  </a:lnTo>
                  <a:lnTo>
                    <a:pt x="4" y="495"/>
                  </a:lnTo>
                  <a:lnTo>
                    <a:pt x="39" y="570"/>
                  </a:lnTo>
                  <a:lnTo>
                    <a:pt x="106" y="641"/>
                  </a:lnTo>
                  <a:lnTo>
                    <a:pt x="202" y="706"/>
                  </a:lnTo>
                  <a:lnTo>
                    <a:pt x="260" y="736"/>
                  </a:lnTo>
                  <a:lnTo>
                    <a:pt x="324" y="764"/>
                  </a:lnTo>
                  <a:lnTo>
                    <a:pt x="394" y="790"/>
                  </a:lnTo>
                  <a:lnTo>
                    <a:pt x="470" y="814"/>
                  </a:lnTo>
                  <a:lnTo>
                    <a:pt x="550" y="835"/>
                  </a:lnTo>
                  <a:lnTo>
                    <a:pt x="635" y="854"/>
                  </a:lnTo>
                  <a:lnTo>
                    <a:pt x="725" y="871"/>
                  </a:lnTo>
                  <a:lnTo>
                    <a:pt x="818" y="885"/>
                  </a:lnTo>
                  <a:lnTo>
                    <a:pt x="915" y="896"/>
                  </a:lnTo>
                  <a:lnTo>
                    <a:pt x="1015" y="904"/>
                  </a:lnTo>
                  <a:lnTo>
                    <a:pt x="1119" y="909"/>
                  </a:lnTo>
                  <a:lnTo>
                    <a:pt x="1224" y="911"/>
                  </a:lnTo>
                  <a:lnTo>
                    <a:pt x="1330" y="909"/>
                  </a:lnTo>
                  <a:lnTo>
                    <a:pt x="1433" y="904"/>
                  </a:lnTo>
                  <a:lnTo>
                    <a:pt x="1533" y="896"/>
                  </a:lnTo>
                  <a:lnTo>
                    <a:pt x="1630" y="885"/>
                  </a:lnTo>
                  <a:lnTo>
                    <a:pt x="1724" y="871"/>
                  </a:lnTo>
                  <a:lnTo>
                    <a:pt x="1813" y="854"/>
                  </a:lnTo>
                  <a:lnTo>
                    <a:pt x="1899" y="835"/>
                  </a:lnTo>
                  <a:lnTo>
                    <a:pt x="1979" y="814"/>
                  </a:lnTo>
                  <a:lnTo>
                    <a:pt x="2054" y="790"/>
                  </a:lnTo>
                  <a:lnTo>
                    <a:pt x="2124" y="764"/>
                  </a:lnTo>
                  <a:lnTo>
                    <a:pt x="2188" y="736"/>
                  </a:lnTo>
                  <a:lnTo>
                    <a:pt x="2246" y="706"/>
                  </a:lnTo>
                  <a:lnTo>
                    <a:pt x="2298" y="674"/>
                  </a:lnTo>
                  <a:lnTo>
                    <a:pt x="2380" y="606"/>
                  </a:lnTo>
                  <a:lnTo>
                    <a:pt x="2431" y="533"/>
                  </a:lnTo>
                  <a:lnTo>
                    <a:pt x="2449" y="455"/>
                  </a:lnTo>
                  <a:lnTo>
                    <a:pt x="2444" y="416"/>
                  </a:lnTo>
                  <a:lnTo>
                    <a:pt x="2409" y="340"/>
                  </a:lnTo>
                  <a:lnTo>
                    <a:pt x="2342" y="270"/>
                  </a:lnTo>
                  <a:lnTo>
                    <a:pt x="2246" y="205"/>
                  </a:lnTo>
                  <a:lnTo>
                    <a:pt x="2188" y="175"/>
                  </a:lnTo>
                  <a:lnTo>
                    <a:pt x="2124" y="147"/>
                  </a:lnTo>
                  <a:lnTo>
                    <a:pt x="2054" y="121"/>
                  </a:lnTo>
                  <a:lnTo>
                    <a:pt x="1979" y="97"/>
                  </a:lnTo>
                  <a:lnTo>
                    <a:pt x="1899" y="75"/>
                  </a:lnTo>
                  <a:lnTo>
                    <a:pt x="1813" y="56"/>
                  </a:lnTo>
                  <a:lnTo>
                    <a:pt x="1724" y="40"/>
                  </a:lnTo>
                  <a:lnTo>
                    <a:pt x="1630" y="26"/>
                  </a:lnTo>
                  <a:lnTo>
                    <a:pt x="1533" y="15"/>
                  </a:lnTo>
                  <a:lnTo>
                    <a:pt x="1433" y="7"/>
                  </a:lnTo>
                  <a:lnTo>
                    <a:pt x="1330" y="2"/>
                  </a:lnTo>
                  <a:lnTo>
                    <a:pt x="1224" y="0"/>
                  </a:lnTo>
                  <a:close/>
                </a:path>
              </a:pathLst>
            </a:custGeom>
            <a:solidFill>
              <a:srgbClr val="6F2F9F"/>
            </a:solidFill>
            <a:ln>
              <a:noFill/>
            </a:ln>
          </p:spPr>
          <p:txBody>
            <a:bodyPr upright="1"/>
            <a:lstStyle/>
            <a:p>
              <a:endParaRPr lang="en-IN"/>
            </a:p>
          </p:txBody>
        </p:sp>
        <p:sp>
          <p:nvSpPr>
            <p:cNvPr id="6" name="Freeform 17"/>
            <p:cNvSpPr/>
            <p:nvPr/>
          </p:nvSpPr>
          <p:spPr>
            <a:xfrm>
              <a:off x="6598" y="2547"/>
              <a:ext cx="118" cy="572"/>
            </a:xfrm>
            <a:custGeom>
              <a:avLst/>
              <a:gdLst>
                <a:gd name="txL" fmla="*/ 6598 w 118"/>
                <a:gd name="txT" fmla="*/ 2548 h 572"/>
                <a:gd name="txR" fmla="*/ 6716 w 118"/>
                <a:gd name="txB" fmla="*/ 3120 h 572"/>
              </a:gdLst>
              <a:ahLst/>
              <a:cxnLst/>
              <a:rect l="txL" t="txT" r="txR" b="txB"/>
              <a:pathLst>
                <a:path w="118" h="572">
                  <a:moveTo>
                    <a:pt x="44" y="480"/>
                  </a:moveTo>
                  <a:lnTo>
                    <a:pt x="0" y="480"/>
                  </a:lnTo>
                  <a:lnTo>
                    <a:pt x="59" y="571"/>
                  </a:lnTo>
                  <a:lnTo>
                    <a:pt x="108" y="495"/>
                  </a:lnTo>
                  <a:lnTo>
                    <a:pt x="44" y="495"/>
                  </a:lnTo>
                  <a:lnTo>
                    <a:pt x="44" y="480"/>
                  </a:lnTo>
                  <a:close/>
                  <a:moveTo>
                    <a:pt x="74" y="0"/>
                  </a:moveTo>
                  <a:lnTo>
                    <a:pt x="44" y="0"/>
                  </a:lnTo>
                  <a:lnTo>
                    <a:pt x="44" y="495"/>
                  </a:lnTo>
                  <a:lnTo>
                    <a:pt x="74" y="495"/>
                  </a:lnTo>
                  <a:lnTo>
                    <a:pt x="74" y="0"/>
                  </a:lnTo>
                  <a:close/>
                  <a:moveTo>
                    <a:pt x="118" y="480"/>
                  </a:moveTo>
                  <a:lnTo>
                    <a:pt x="74" y="480"/>
                  </a:lnTo>
                  <a:lnTo>
                    <a:pt x="74" y="495"/>
                  </a:lnTo>
                  <a:lnTo>
                    <a:pt x="108" y="495"/>
                  </a:lnTo>
                  <a:lnTo>
                    <a:pt x="118" y="480"/>
                  </a:lnTo>
                  <a:close/>
                </a:path>
              </a:pathLst>
            </a:custGeom>
            <a:solidFill>
              <a:srgbClr val="000000"/>
            </a:solidFill>
            <a:ln>
              <a:noFill/>
            </a:ln>
          </p:spPr>
          <p:txBody>
            <a:bodyPr upright="1"/>
            <a:lstStyle/>
            <a:p>
              <a:endParaRPr lang="en-IN"/>
            </a:p>
          </p:txBody>
        </p:sp>
        <p:sp>
          <p:nvSpPr>
            <p:cNvPr id="7" name="Rectangles 18"/>
            <p:cNvSpPr/>
            <p:nvPr/>
          </p:nvSpPr>
          <p:spPr>
            <a:xfrm>
              <a:off x="4726" y="3112"/>
              <a:ext cx="3862" cy="765"/>
            </a:xfrm>
            <a:prstGeom prst="rect">
              <a:avLst/>
            </a:prstGeom>
            <a:solidFill>
              <a:srgbClr val="EC7C30"/>
            </a:solidFill>
            <a:ln>
              <a:noFill/>
            </a:ln>
          </p:spPr>
          <p:txBody>
            <a:bodyPr upright="1"/>
            <a:lstStyle/>
            <a:p>
              <a:endParaRPr lang="en-IN"/>
            </a:p>
          </p:txBody>
        </p:sp>
        <p:sp>
          <p:nvSpPr>
            <p:cNvPr id="10" name="Rectangles 21"/>
            <p:cNvSpPr/>
            <p:nvPr/>
          </p:nvSpPr>
          <p:spPr>
            <a:xfrm>
              <a:off x="4726" y="1783"/>
              <a:ext cx="3862" cy="765"/>
            </a:xfrm>
            <a:prstGeom prst="rect">
              <a:avLst/>
            </a:prstGeom>
            <a:solidFill>
              <a:srgbClr val="EC7C30"/>
            </a:solidFill>
            <a:ln>
              <a:noFill/>
            </a:ln>
          </p:spPr>
          <p:txBody>
            <a:bodyPr upright="1"/>
            <a:lstStyle/>
            <a:p>
              <a:endParaRPr lang="en-IN"/>
            </a:p>
          </p:txBody>
        </p:sp>
        <p:pic>
          <p:nvPicPr>
            <p:cNvPr id="12" name="1086"/>
            <p:cNvPicPr>
              <a:picLocks noChangeAspect="1"/>
            </p:cNvPicPr>
            <p:nvPr/>
          </p:nvPicPr>
          <p:blipFill>
            <a:blip r:embed="rId5"/>
            <a:stretch>
              <a:fillRect/>
            </a:stretch>
          </p:blipFill>
          <p:spPr>
            <a:xfrm>
              <a:off x="4666" y="4486"/>
              <a:ext cx="3980" cy="1003"/>
            </a:xfrm>
            <a:prstGeom prst="rect">
              <a:avLst/>
            </a:prstGeom>
            <a:noFill/>
            <a:ln>
              <a:noFill/>
            </a:ln>
          </p:spPr>
        </p:pic>
        <p:pic>
          <p:nvPicPr>
            <p:cNvPr id="13" name="1087"/>
            <p:cNvPicPr>
              <a:picLocks noChangeAspect="1"/>
            </p:cNvPicPr>
            <p:nvPr/>
          </p:nvPicPr>
          <p:blipFill>
            <a:blip r:embed="rId6"/>
            <a:stretch>
              <a:fillRect/>
            </a:stretch>
          </p:blipFill>
          <p:spPr>
            <a:xfrm>
              <a:off x="4808" y="4687"/>
              <a:ext cx="3627" cy="620"/>
            </a:xfrm>
            <a:prstGeom prst="rect">
              <a:avLst/>
            </a:prstGeom>
            <a:noFill/>
            <a:ln>
              <a:noFill/>
            </a:ln>
          </p:spPr>
        </p:pic>
        <p:sp>
          <p:nvSpPr>
            <p:cNvPr id="14" name="Rectangles 25"/>
            <p:cNvSpPr/>
            <p:nvPr/>
          </p:nvSpPr>
          <p:spPr>
            <a:xfrm>
              <a:off x="4714" y="4505"/>
              <a:ext cx="3862" cy="893"/>
            </a:xfrm>
            <a:prstGeom prst="rect">
              <a:avLst/>
            </a:prstGeom>
            <a:solidFill>
              <a:srgbClr val="001F5F"/>
            </a:solidFill>
            <a:ln>
              <a:noFill/>
            </a:ln>
          </p:spPr>
          <p:txBody>
            <a:bodyPr upright="1"/>
            <a:lstStyle/>
            <a:p>
              <a:endParaRPr lang="en-IN"/>
            </a:p>
          </p:txBody>
        </p:sp>
        <p:sp>
          <p:nvSpPr>
            <p:cNvPr id="17" name="Freeform 28"/>
            <p:cNvSpPr/>
            <p:nvPr/>
          </p:nvSpPr>
          <p:spPr>
            <a:xfrm>
              <a:off x="6598" y="1218"/>
              <a:ext cx="118" cy="3303"/>
            </a:xfrm>
            <a:custGeom>
              <a:avLst/>
              <a:gdLst>
                <a:gd name="txL" fmla="*/ 6598 w 118"/>
                <a:gd name="txT" fmla="*/ 1219 h 3303"/>
                <a:gd name="txR" fmla="*/ 6716 w 118"/>
                <a:gd name="txB" fmla="*/ 4522 h 3303"/>
              </a:gdLst>
              <a:ahLst/>
              <a:cxnLst/>
              <a:rect l="txL" t="txT" r="txR" b="txB"/>
              <a:pathLst>
                <a:path w="118" h="3303">
                  <a:moveTo>
                    <a:pt x="118" y="3211"/>
                  </a:moveTo>
                  <a:lnTo>
                    <a:pt x="74" y="3211"/>
                  </a:lnTo>
                  <a:lnTo>
                    <a:pt x="74" y="2677"/>
                  </a:lnTo>
                  <a:lnTo>
                    <a:pt x="44" y="2677"/>
                  </a:lnTo>
                  <a:lnTo>
                    <a:pt x="44" y="3211"/>
                  </a:lnTo>
                  <a:lnTo>
                    <a:pt x="0" y="3211"/>
                  </a:lnTo>
                  <a:lnTo>
                    <a:pt x="59" y="3302"/>
                  </a:lnTo>
                  <a:lnTo>
                    <a:pt x="108" y="3226"/>
                  </a:lnTo>
                  <a:lnTo>
                    <a:pt x="118" y="3211"/>
                  </a:lnTo>
                  <a:close/>
                  <a:moveTo>
                    <a:pt x="118" y="480"/>
                  </a:moveTo>
                  <a:lnTo>
                    <a:pt x="74" y="480"/>
                  </a:lnTo>
                  <a:lnTo>
                    <a:pt x="74" y="0"/>
                  </a:lnTo>
                  <a:lnTo>
                    <a:pt x="44" y="0"/>
                  </a:lnTo>
                  <a:lnTo>
                    <a:pt x="44" y="480"/>
                  </a:lnTo>
                  <a:lnTo>
                    <a:pt x="0" y="480"/>
                  </a:lnTo>
                  <a:lnTo>
                    <a:pt x="59" y="571"/>
                  </a:lnTo>
                  <a:lnTo>
                    <a:pt x="108" y="495"/>
                  </a:lnTo>
                  <a:lnTo>
                    <a:pt x="118" y="480"/>
                  </a:lnTo>
                  <a:close/>
                </a:path>
              </a:pathLst>
            </a:custGeom>
            <a:solidFill>
              <a:srgbClr val="000000"/>
            </a:solidFill>
            <a:ln>
              <a:noFill/>
            </a:ln>
          </p:spPr>
          <p:txBody>
            <a:bodyPr upright="1"/>
            <a:lstStyle/>
            <a:p>
              <a:endParaRPr lang="en-IN"/>
            </a:p>
          </p:txBody>
        </p:sp>
        <p:sp>
          <p:nvSpPr>
            <p:cNvPr id="18" name="Text Box 29"/>
            <p:cNvSpPr txBox="1"/>
            <p:nvPr/>
          </p:nvSpPr>
          <p:spPr>
            <a:xfrm>
              <a:off x="6200" y="666"/>
              <a:ext cx="1358" cy="219"/>
            </a:xfrm>
            <a:prstGeom prst="rect">
              <a:avLst/>
            </a:prstGeom>
            <a:noFill/>
            <a:ln>
              <a:noFill/>
            </a:ln>
          </p:spPr>
          <p:txBody>
            <a:bodyPr lIns="0" tIns="0" rIns="0" bIns="0" upright="1"/>
            <a:lstStyle/>
            <a:p>
              <a:pPr>
                <a:lnSpc>
                  <a:spcPts val="1095"/>
                </a:lnSpc>
              </a:pPr>
              <a:r>
                <a:rPr lang="en-US" sz="1100" b="1" spc="-15" dirty="0">
                  <a:solidFill>
                    <a:srgbClr val="FFFFFF"/>
                  </a:solidFill>
                  <a:effectLst/>
                  <a:latin typeface="Calibri" panose="020F0502020204030204" pitchFamily="34" charset="0"/>
                  <a:ea typeface="Arial MT"/>
                  <a:cs typeface="Arial MT"/>
                </a:rPr>
                <a:t>MRI IMAGE</a:t>
              </a:r>
              <a:endParaRPr lang="en-IN" sz="1100" dirty="0">
                <a:effectLst/>
                <a:latin typeface="Arial MT"/>
                <a:ea typeface="Arial MT"/>
                <a:cs typeface="Arial MT"/>
              </a:endParaRPr>
            </a:p>
          </p:txBody>
        </p:sp>
        <p:sp>
          <p:nvSpPr>
            <p:cNvPr id="19" name="Text Box 30"/>
            <p:cNvSpPr txBox="1"/>
            <p:nvPr/>
          </p:nvSpPr>
          <p:spPr>
            <a:xfrm>
              <a:off x="4714" y="4505"/>
              <a:ext cx="3862" cy="893"/>
            </a:xfrm>
            <a:prstGeom prst="rect">
              <a:avLst/>
            </a:prstGeom>
            <a:noFill/>
            <a:ln>
              <a:noFill/>
            </a:ln>
          </p:spPr>
          <p:txBody>
            <a:bodyPr lIns="0" tIns="0" rIns="0" bIns="0" upright="1"/>
            <a:lstStyle/>
            <a:p>
              <a:pPr>
                <a:spcBef>
                  <a:spcPts val="25"/>
                </a:spcBef>
              </a:pPr>
              <a:r>
                <a:rPr lang="en-US" sz="900" b="1" dirty="0">
                  <a:effectLst/>
                  <a:latin typeface="Arial" panose="020B0604020202020204" pitchFamily="34" charset="0"/>
                  <a:ea typeface="Arial MT"/>
                  <a:cs typeface="Arial MT"/>
                </a:rPr>
                <a:t> </a:t>
              </a:r>
              <a:r>
                <a:rPr lang="en-IN" sz="1100" dirty="0">
                  <a:latin typeface="Arial MT"/>
                  <a:ea typeface="Arial MT"/>
                  <a:cs typeface="Arial MT"/>
                </a:rPr>
                <a:t> </a:t>
              </a:r>
            </a:p>
            <a:p>
              <a:pPr>
                <a:spcBef>
                  <a:spcPts val="25"/>
                </a:spcBef>
              </a:pPr>
              <a:r>
                <a:rPr lang="en-IN" sz="1100" b="1" dirty="0">
                  <a:solidFill>
                    <a:srgbClr val="FFFFFF"/>
                  </a:solidFill>
                  <a:effectLst/>
                  <a:latin typeface="Arial MT"/>
                  <a:ea typeface="Arial MT"/>
                  <a:cs typeface="Arial MT"/>
                </a:rPr>
                <a:t>  </a:t>
              </a:r>
              <a:r>
                <a:rPr lang="en-US" sz="1100" b="1" dirty="0">
                  <a:solidFill>
                    <a:schemeClr val="bg1"/>
                  </a:solidFill>
                  <a:effectLst/>
                  <a:latin typeface="Calibri" panose="020F0502020204030204" pitchFamily="34" charset="0"/>
                  <a:ea typeface="Arial MT"/>
                  <a:cs typeface="Arial MT"/>
                </a:rPr>
                <a:t>OUTPUT (BRAIN TUMOUR/NON-BRAIN TUMO</a:t>
              </a:r>
              <a:r>
                <a:rPr lang="en-US" sz="1100" b="1" dirty="0">
                  <a:solidFill>
                    <a:schemeClr val="bg1"/>
                  </a:solidFill>
                  <a:latin typeface="Calibri" panose="020F0502020204030204" pitchFamily="34" charset="0"/>
                  <a:ea typeface="Arial MT"/>
                  <a:cs typeface="Arial MT"/>
                </a:rPr>
                <a:t>U</a:t>
              </a:r>
              <a:r>
                <a:rPr lang="en-US" sz="1100" b="1" dirty="0">
                  <a:solidFill>
                    <a:schemeClr val="bg1"/>
                  </a:solidFill>
                  <a:effectLst/>
                  <a:latin typeface="Calibri" panose="020F0502020204030204" pitchFamily="34" charset="0"/>
                  <a:ea typeface="Arial MT"/>
                  <a:cs typeface="Arial MT"/>
                </a:rPr>
                <a:t>R)</a:t>
              </a:r>
              <a:endParaRPr lang="en-IN" sz="1100" dirty="0">
                <a:solidFill>
                  <a:schemeClr val="bg1"/>
                </a:solidFill>
                <a:effectLst/>
                <a:latin typeface="Arial MT"/>
                <a:ea typeface="Arial MT"/>
                <a:cs typeface="Arial MT"/>
              </a:endParaRPr>
            </a:p>
          </p:txBody>
        </p:sp>
        <p:sp>
          <p:nvSpPr>
            <p:cNvPr id="20" name="Text Box 31"/>
            <p:cNvSpPr txBox="1"/>
            <p:nvPr/>
          </p:nvSpPr>
          <p:spPr>
            <a:xfrm>
              <a:off x="4726" y="3112"/>
              <a:ext cx="3850" cy="765"/>
            </a:xfrm>
            <a:prstGeom prst="rect">
              <a:avLst/>
            </a:prstGeom>
            <a:noFill/>
            <a:ln w="13716" cap="flat" cmpd="sng">
              <a:solidFill>
                <a:srgbClr val="AD5A20"/>
              </a:solidFill>
              <a:prstDash val="solid"/>
              <a:miter/>
              <a:headEnd type="none" w="med" len="med"/>
              <a:tailEnd type="none" w="med" len="med"/>
            </a:ln>
          </p:spPr>
          <p:txBody>
            <a:bodyPr lIns="0" tIns="0" rIns="0" bIns="0" upright="1"/>
            <a:lstStyle/>
            <a:p>
              <a:pPr marL="62230" marR="71755" algn="ctr">
                <a:lnSpc>
                  <a:spcPts val="1310"/>
                </a:lnSpc>
                <a:spcBef>
                  <a:spcPts val="525"/>
                </a:spcBef>
                <a:spcAft>
                  <a:spcPts val="0"/>
                </a:spcAft>
              </a:pPr>
              <a:r>
                <a:rPr lang="en-US" sz="1100" b="1" dirty="0">
                  <a:solidFill>
                    <a:schemeClr val="bg1"/>
                  </a:solidFill>
                  <a:effectLst/>
                  <a:latin typeface="Calibri" panose="020F0502020204030204" pitchFamily="34" charset="0"/>
                  <a:ea typeface="Arial MT"/>
                  <a:cs typeface="Arial MT"/>
                </a:rPr>
                <a:t>CNN</a:t>
              </a:r>
              <a:endParaRPr lang="en-IN" sz="1100" dirty="0">
                <a:solidFill>
                  <a:schemeClr val="bg1"/>
                </a:solidFill>
                <a:effectLst/>
                <a:latin typeface="Arial MT"/>
                <a:ea typeface="Arial MT"/>
                <a:cs typeface="Arial MT"/>
              </a:endParaRPr>
            </a:p>
            <a:p>
              <a:pPr marL="90805" marR="71755" algn="ctr">
                <a:lnSpc>
                  <a:spcPts val="1310"/>
                </a:lnSpc>
                <a:spcAft>
                  <a:spcPts val="0"/>
                </a:spcAft>
              </a:pPr>
              <a:r>
                <a:rPr lang="en-US" sz="1100" b="1" dirty="0">
                  <a:solidFill>
                    <a:schemeClr val="bg1"/>
                  </a:solidFill>
                  <a:effectLst/>
                  <a:latin typeface="Calibri" panose="020F0502020204030204" pitchFamily="34" charset="0"/>
                  <a:ea typeface="Arial MT"/>
                  <a:cs typeface="Arial MT"/>
                </a:rPr>
                <a:t>(Convolution Neural Network)</a:t>
              </a:r>
              <a:endParaRPr lang="en-IN" sz="1100" dirty="0">
                <a:solidFill>
                  <a:schemeClr val="bg1"/>
                </a:solidFill>
                <a:effectLst/>
                <a:latin typeface="Arial MT"/>
                <a:ea typeface="Arial MT"/>
                <a:cs typeface="Arial MT"/>
              </a:endParaRPr>
            </a:p>
          </p:txBody>
        </p:sp>
        <p:sp>
          <p:nvSpPr>
            <p:cNvPr id="21" name="Text Box 32"/>
            <p:cNvSpPr txBox="1"/>
            <p:nvPr/>
          </p:nvSpPr>
          <p:spPr>
            <a:xfrm>
              <a:off x="4726" y="1783"/>
              <a:ext cx="3862" cy="765"/>
            </a:xfrm>
            <a:prstGeom prst="rect">
              <a:avLst/>
            </a:prstGeom>
            <a:noFill/>
            <a:ln w="13716" cap="flat" cmpd="sng">
              <a:solidFill>
                <a:srgbClr val="AD5A20"/>
              </a:solidFill>
              <a:prstDash val="solid"/>
              <a:miter/>
              <a:headEnd type="none" w="med" len="med"/>
              <a:tailEnd type="none" w="med" len="med"/>
            </a:ln>
          </p:spPr>
          <p:txBody>
            <a:bodyPr lIns="0" tIns="0" rIns="0" bIns="0" upright="1"/>
            <a:lstStyle/>
            <a:p>
              <a:pPr>
                <a:spcBef>
                  <a:spcPts val="50"/>
                </a:spcBef>
              </a:pPr>
              <a:r>
                <a:rPr lang="en-US" sz="950" b="1" dirty="0">
                  <a:effectLst/>
                  <a:latin typeface="Arial" panose="020B0604020202020204" pitchFamily="34" charset="0"/>
                  <a:ea typeface="Arial MT"/>
                  <a:cs typeface="Arial MT"/>
                </a:rPr>
                <a:t> </a:t>
              </a:r>
              <a:endParaRPr lang="en-IN" sz="1100" dirty="0">
                <a:effectLst/>
                <a:latin typeface="Arial MT"/>
                <a:ea typeface="Arial MT"/>
                <a:cs typeface="Arial MT"/>
              </a:endParaRPr>
            </a:p>
            <a:p>
              <a:pPr marL="139065"/>
              <a:r>
                <a:rPr lang="en-US" sz="1100" b="1" dirty="0">
                  <a:solidFill>
                    <a:srgbClr val="FFFFFF"/>
                  </a:solidFill>
                  <a:effectLst/>
                  <a:latin typeface="Calibri" panose="020F0502020204030204" pitchFamily="34" charset="0"/>
                  <a:ea typeface="Arial MT"/>
                  <a:cs typeface="Arial MT"/>
                </a:rPr>
                <a:t>                 </a:t>
              </a:r>
              <a:r>
                <a:rPr lang="en-US" sz="1100" b="1" dirty="0">
                  <a:solidFill>
                    <a:schemeClr val="bg1"/>
                  </a:solidFill>
                  <a:effectLst/>
                  <a:latin typeface="Calibri" panose="020F0502020204030204" pitchFamily="34" charset="0"/>
                  <a:ea typeface="Arial MT"/>
                  <a:cs typeface="Arial MT"/>
                </a:rPr>
                <a:t>DEEPLEARNINGALGORITHM</a:t>
              </a:r>
              <a:endParaRPr lang="en-IN" sz="1100" dirty="0">
                <a:solidFill>
                  <a:schemeClr val="bg1"/>
                </a:solidFill>
                <a:effectLst/>
                <a:latin typeface="Arial MT"/>
                <a:ea typeface="Arial MT"/>
                <a:cs typeface="Arial MT"/>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lnDef>
      <a:spPr>
        <a:ln>
          <a:solidFill>
            <a:srgbClr val="FF000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TotalTime>
  <Words>1894</Words>
  <Application>Microsoft Office PowerPoint</Application>
  <PresentationFormat>On-screen Show (4:3)</PresentationFormat>
  <Paragraphs>205</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MT</vt:lpstr>
      <vt:lpstr>Calibri</vt:lpstr>
      <vt:lpstr>Gill Sans MT</vt:lpstr>
      <vt:lpstr>Times New Roman</vt:lpstr>
      <vt:lpstr>Verdana</vt:lpstr>
      <vt:lpstr>Wingdings</vt:lpstr>
      <vt:lpstr>Wingdings 2</vt:lpstr>
      <vt:lpstr>Solstice</vt:lpstr>
      <vt:lpstr>   </vt:lpstr>
      <vt:lpstr>AGENDA</vt:lpstr>
      <vt:lpstr>OBJECTIVE</vt:lpstr>
      <vt:lpstr>INTRODUCTION</vt:lpstr>
      <vt:lpstr>Cont…</vt:lpstr>
      <vt:lpstr>LITERATURE SURVEY</vt:lpstr>
      <vt:lpstr>Cont…</vt:lpstr>
      <vt:lpstr>Cont…</vt:lpstr>
      <vt:lpstr>BLOCK DIAGRAM  </vt:lpstr>
      <vt:lpstr>EXISTING SYSTEM</vt:lpstr>
      <vt:lpstr>PROPOSED SYSTEM</vt:lpstr>
      <vt:lpstr>MODULE 1: INPUT</vt:lpstr>
      <vt:lpstr>MODULE 1: OUTPUT</vt:lpstr>
      <vt:lpstr>SYSTEM SPECIFICATION</vt:lpstr>
      <vt:lpstr>CONCLUSION</vt:lpstr>
      <vt:lpstr>REFERENCES</vt:lpstr>
      <vt:lpstr>Cont…</vt:lpstr>
      <vt:lpstr>Cont…</vt:lpstr>
      <vt:lpstr>Cont…</vt:lpstr>
      <vt:lpstr>Cont…</vt:lpstr>
      <vt:lpstr>Cont…</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Vigneshkumar S</cp:lastModifiedBy>
  <cp:revision>155</cp:revision>
  <dcterms:created xsi:type="dcterms:W3CDTF">2013-08-08T08:41:00Z</dcterms:created>
  <dcterms:modified xsi:type="dcterms:W3CDTF">2024-04-22T06:57:38Z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d262127e6775457c836c06f93c52446e</vt:lpwstr>
  </property>
  <property fmtid="{D5CDD505-2E9C-101B-9397-08002B2CF9AE}" pid="3" name="KSOProductBuildVer">
    <vt:lpwstr>1033-12.2.0.13306</vt:lpwstr>
  </property>
</Properties>
</file>