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cobitindo.blogspot.com/2011/10/sekilas-tentangcontrol-objective-for.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295400"/>
            <a:ext cx="10515601"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smtClean="0">
                <a:solidFill>
                  <a:srgbClr val="1CACE3"/>
                </a:solidFill>
                <a:latin typeface="Arial"/>
                <a:cs typeface="Arial"/>
              </a:rPr>
              <a:t>CASH TRANSACTION FRAUD DETECTION  </a:t>
            </a:r>
            <a:endParaRPr sz="3600">
              <a:latin typeface="Arial"/>
              <a:cs typeface="Arial"/>
            </a:endParaRPr>
          </a:p>
        </p:txBody>
      </p:sp>
      <p:sp>
        <p:nvSpPr>
          <p:cNvPr id="4" name="object 4"/>
          <p:cNvSpPr txBox="1"/>
          <p:nvPr/>
        </p:nvSpPr>
        <p:spPr>
          <a:xfrm>
            <a:off x="685800" y="2743200"/>
            <a:ext cx="11296650" cy="2646878"/>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marL="2763520">
              <a:lnSpc>
                <a:spcPct val="100000"/>
              </a:lnSpc>
            </a:pPr>
            <a:r>
              <a:rPr sz="2800" b="1" spc="15" smtClean="0">
                <a:solidFill>
                  <a:srgbClr val="FFC000"/>
                </a:solidFill>
                <a:latin typeface="Times New Roman" pitchFamily="18" charset="0"/>
                <a:cs typeface="Times New Roman" pitchFamily="18" charset="0"/>
              </a:rPr>
              <a:t>P</a:t>
            </a:r>
            <a:r>
              <a:rPr sz="2800" b="1" spc="40" smtClean="0">
                <a:solidFill>
                  <a:srgbClr val="FFC000"/>
                </a:solidFill>
                <a:latin typeface="Times New Roman" pitchFamily="18" charset="0"/>
                <a:cs typeface="Times New Roman" pitchFamily="18" charset="0"/>
              </a:rPr>
              <a:t>r</a:t>
            </a:r>
            <a:r>
              <a:rPr sz="2800" b="1" spc="15" smtClean="0">
                <a:solidFill>
                  <a:srgbClr val="FFC000"/>
                </a:solidFill>
                <a:latin typeface="Times New Roman" pitchFamily="18" charset="0"/>
                <a:cs typeface="Times New Roman" pitchFamily="18" charset="0"/>
              </a:rPr>
              <a:t>es</a:t>
            </a:r>
            <a:r>
              <a:rPr sz="2800" b="1" spc="5" smtClean="0">
                <a:solidFill>
                  <a:srgbClr val="FFC000"/>
                </a:solidFill>
                <a:latin typeface="Times New Roman" pitchFamily="18" charset="0"/>
                <a:cs typeface="Times New Roman" pitchFamily="18" charset="0"/>
              </a:rPr>
              <a:t>e</a:t>
            </a:r>
            <a:r>
              <a:rPr sz="2800" b="1" spc="45" smtClean="0">
                <a:solidFill>
                  <a:srgbClr val="FFC000"/>
                </a:solidFill>
                <a:latin typeface="Times New Roman" pitchFamily="18" charset="0"/>
                <a:cs typeface="Times New Roman" pitchFamily="18" charset="0"/>
              </a:rPr>
              <a:t>n</a:t>
            </a:r>
            <a:r>
              <a:rPr sz="2800" b="1" spc="10" smtClean="0">
                <a:solidFill>
                  <a:srgbClr val="FFC000"/>
                </a:solidFill>
                <a:latin typeface="Times New Roman" pitchFamily="18" charset="0"/>
                <a:cs typeface="Times New Roman" pitchFamily="18" charset="0"/>
              </a:rPr>
              <a:t>ted</a:t>
            </a:r>
            <a:r>
              <a:rPr sz="2800" b="1" spc="-150" smtClean="0">
                <a:solidFill>
                  <a:srgbClr val="FFC000"/>
                </a:solidFill>
                <a:latin typeface="Times New Roman" pitchFamily="18" charset="0"/>
                <a:cs typeface="Times New Roman" pitchFamily="18" charset="0"/>
              </a:rPr>
              <a:t> </a:t>
            </a:r>
            <a:r>
              <a:rPr sz="2800" b="1" spc="45" smtClean="0">
                <a:solidFill>
                  <a:srgbClr val="FFC000"/>
                </a:solidFill>
                <a:latin typeface="Times New Roman" pitchFamily="18" charset="0"/>
                <a:cs typeface="Times New Roman" pitchFamily="18" charset="0"/>
              </a:rPr>
              <a:t>B</a:t>
            </a:r>
            <a:r>
              <a:rPr sz="2800" b="1" spc="10" smtClean="0">
                <a:solidFill>
                  <a:srgbClr val="FFC000"/>
                </a:solidFill>
                <a:latin typeface="Times New Roman" pitchFamily="18" charset="0"/>
                <a:cs typeface="Times New Roman" pitchFamily="18" charset="0"/>
              </a:rPr>
              <a:t>y</a:t>
            </a:r>
            <a:r>
              <a:rPr sz="2800" b="1" spc="10" smtClean="0">
                <a:solidFill>
                  <a:srgbClr val="1382AC"/>
                </a:solidFill>
                <a:latin typeface="Times New Roman" pitchFamily="18" charset="0"/>
                <a:cs typeface="Times New Roman" pitchFamily="18" charset="0"/>
              </a:rPr>
              <a:t>:</a:t>
            </a:r>
            <a:endParaRPr lang="en-IN" sz="2800" b="1" spc="10" dirty="0" smtClean="0">
              <a:solidFill>
                <a:srgbClr val="1382AC"/>
              </a:solidFill>
              <a:latin typeface="Times New Roman" pitchFamily="18" charset="0"/>
              <a:cs typeface="Times New Roman" pitchFamily="18" charset="0"/>
            </a:endParaRPr>
          </a:p>
          <a:p>
            <a:pPr marL="2763520">
              <a:lnSpc>
                <a:spcPct val="100000"/>
              </a:lnSpc>
            </a:pPr>
            <a:r>
              <a:rPr lang="en-IN" sz="2000" b="1" spc="10" dirty="0" smtClean="0">
                <a:solidFill>
                  <a:srgbClr val="1382AC"/>
                </a:solidFill>
                <a:latin typeface="Arial"/>
                <a:cs typeface="Arial"/>
              </a:rPr>
              <a:t>		</a:t>
            </a:r>
            <a:endParaRPr sz="2000">
              <a:latin typeface="Arial"/>
              <a:cs typeface="Arial"/>
            </a:endParaRPr>
          </a:p>
          <a:p>
            <a:pPr marL="2763520">
              <a:lnSpc>
                <a:spcPct val="100000"/>
              </a:lnSpc>
            </a:pPr>
            <a:r>
              <a:rPr lang="en-IN" sz="2000" b="1" spc="-75" dirty="0" smtClean="0">
                <a:solidFill>
                  <a:srgbClr val="002060"/>
                </a:solidFill>
                <a:latin typeface="Arial"/>
                <a:cs typeface="Arial"/>
              </a:rPr>
              <a:t>NAME</a:t>
            </a:r>
            <a:r>
              <a:rPr lang="en-IN" sz="2000" b="1" spc="-75" dirty="0" smtClean="0">
                <a:solidFill>
                  <a:srgbClr val="1382AC"/>
                </a:solidFill>
                <a:latin typeface="Arial"/>
                <a:cs typeface="Arial"/>
              </a:rPr>
              <a:t> :	</a:t>
            </a:r>
            <a:r>
              <a:rPr sz="2000" b="1" spc="-75" smtClean="0">
                <a:solidFill>
                  <a:srgbClr val="1382AC"/>
                </a:solidFill>
                <a:latin typeface="Arial"/>
                <a:cs typeface="Arial"/>
              </a:rPr>
              <a:t> </a:t>
            </a:r>
            <a:r>
              <a:rPr lang="en-IN" sz="2000" b="1" spc="-75" dirty="0" smtClean="0">
                <a:solidFill>
                  <a:srgbClr val="1382AC"/>
                </a:solidFill>
                <a:latin typeface="Arial"/>
                <a:cs typeface="Arial"/>
              </a:rPr>
              <a:t>  SELVAKUMAR S	</a:t>
            </a:r>
            <a:endParaRPr lang="en-IN" sz="2000" b="1" dirty="0" smtClean="0">
              <a:solidFill>
                <a:srgbClr val="1382AC"/>
              </a:solidFill>
              <a:latin typeface="Arial"/>
              <a:cs typeface="Arial"/>
            </a:endParaRPr>
          </a:p>
          <a:p>
            <a:pPr marL="2763520">
              <a:lnSpc>
                <a:spcPct val="100000"/>
              </a:lnSpc>
            </a:pPr>
            <a:r>
              <a:rPr lang="en-IN" sz="2000" dirty="0" smtClean="0">
                <a:solidFill>
                  <a:schemeClr val="accent5"/>
                </a:solidFill>
                <a:latin typeface="Arial"/>
                <a:cs typeface="Arial"/>
              </a:rPr>
              <a:t>COLLEGE</a:t>
            </a:r>
            <a:r>
              <a:rPr lang="en-IN" sz="2000" dirty="0" smtClean="0">
                <a:latin typeface="Arial"/>
                <a:cs typeface="Arial"/>
              </a:rPr>
              <a:t> : 	SRIVIDYA  COLLEGE OF ENGINEERING &amp;TECHNOLOGY</a:t>
            </a:r>
            <a:endParaRPr lang="en-IN" sz="2000" dirty="0" smtClean="0">
              <a:latin typeface="Arial"/>
              <a:cs typeface="Arial"/>
            </a:endParaRPr>
          </a:p>
          <a:p>
            <a:pPr marL="2763520">
              <a:lnSpc>
                <a:spcPct val="100000"/>
              </a:lnSpc>
            </a:pPr>
            <a:r>
              <a:rPr lang="en-IN" sz="2000" dirty="0" smtClean="0">
                <a:solidFill>
                  <a:schemeClr val="accent6">
                    <a:lumMod val="75000"/>
                  </a:schemeClr>
                </a:solidFill>
                <a:latin typeface="Arial"/>
                <a:cs typeface="Arial"/>
              </a:rPr>
              <a:t>DEPARTMENT</a:t>
            </a:r>
            <a:r>
              <a:rPr lang="en-IN" sz="2000" dirty="0" smtClean="0">
                <a:latin typeface="Arial"/>
                <a:cs typeface="Arial"/>
              </a:rPr>
              <a:t> : MECHANICAL ENGINEERING </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2"/>
          <p:cNvSpPr/>
          <p:nvPr/>
        </p:nvSpPr>
        <p:spPr>
          <a:xfrm>
            <a:off x="685800" y="1143000"/>
            <a:ext cx="10515600" cy="707886"/>
          </a:xfrm>
          <a:prstGeom prst="rect">
            <a:avLst/>
          </a:prstGeom>
        </p:spPr>
        <p:txBody>
          <a:bodyPr wrap="square">
            <a:spAutoFit/>
          </a:bodyPr>
          <a:lstStyle/>
          <a:p>
            <a:r>
              <a:rPr lang="en-US" sz="2000" dirty="0" smtClean="0"/>
              <a:t>	 </a:t>
            </a:r>
            <a:r>
              <a:rPr lang="en-US" sz="2000" dirty="0" smtClean="0"/>
              <a:t>Al </a:t>
            </a:r>
            <a:r>
              <a:rPr lang="en-US" sz="2000" dirty="0" err="1" smtClean="0"/>
              <a:t>Barsh</a:t>
            </a:r>
            <a:r>
              <a:rPr lang="en-US" sz="2000" dirty="0" smtClean="0"/>
              <a:t>, Y. I., et al. (2020). "MPG Prediction Using Artificial Neural Network." International Journal of Academic Information Systems Research (IJAISR) 4(11</a:t>
            </a:r>
            <a:r>
              <a:rPr lang="en-US" sz="2000" dirty="0" smtClean="0"/>
              <a:t>)</a:t>
            </a:r>
            <a:endParaRPr lang="en-US" sz="2000" dirty="0"/>
          </a:p>
        </p:txBody>
      </p:sp>
      <p:sp>
        <p:nvSpPr>
          <p:cNvPr id="4" name="Rectangle 3"/>
          <p:cNvSpPr/>
          <p:nvPr/>
        </p:nvSpPr>
        <p:spPr>
          <a:xfrm>
            <a:off x="685800" y="1905000"/>
            <a:ext cx="10515600" cy="646331"/>
          </a:xfrm>
          <a:prstGeom prst="rect">
            <a:avLst/>
          </a:prstGeom>
        </p:spPr>
        <p:txBody>
          <a:bodyPr wrap="square">
            <a:spAutoFit/>
          </a:bodyPr>
          <a:lstStyle/>
          <a:p>
            <a:r>
              <a:rPr lang="en-US" dirty="0" smtClean="0"/>
              <a:t>	N</a:t>
            </a:r>
            <a:r>
              <a:rPr lang="en-US" dirty="0" smtClean="0"/>
              <a:t>. </a:t>
            </a:r>
            <a:r>
              <a:rPr lang="en-US" dirty="0" err="1" smtClean="0"/>
              <a:t>Kumari</a:t>
            </a:r>
            <a:r>
              <a:rPr lang="en-US" dirty="0" smtClean="0"/>
              <a:t> and J. </a:t>
            </a:r>
            <a:r>
              <a:rPr lang="en-US" dirty="0" err="1" smtClean="0"/>
              <a:t>Khanna</a:t>
            </a:r>
            <a:r>
              <a:rPr lang="en-US" dirty="0" smtClean="0"/>
              <a:t>, “Cashless payment: A </a:t>
            </a:r>
            <a:r>
              <a:rPr lang="en-US" dirty="0" err="1" smtClean="0"/>
              <a:t>behaviourial</a:t>
            </a:r>
            <a:r>
              <a:rPr lang="en-US" dirty="0" smtClean="0"/>
              <a:t> change to economic growth,” Qualitative and Quantitative Research Review, vol. 2, no. (2), 2017</a:t>
            </a:r>
            <a:endParaRPr lang="en-US" dirty="0"/>
          </a:p>
        </p:txBody>
      </p:sp>
      <p:sp>
        <p:nvSpPr>
          <p:cNvPr id="5" name="Rectangle 4"/>
          <p:cNvSpPr/>
          <p:nvPr/>
        </p:nvSpPr>
        <p:spPr>
          <a:xfrm>
            <a:off x="838200" y="2828836"/>
            <a:ext cx="10058400" cy="646331"/>
          </a:xfrm>
          <a:prstGeom prst="rect">
            <a:avLst/>
          </a:prstGeom>
        </p:spPr>
        <p:txBody>
          <a:bodyPr wrap="square">
            <a:spAutoFit/>
          </a:bodyPr>
          <a:lstStyle/>
          <a:p>
            <a:r>
              <a:rPr lang="en-US" dirty="0" smtClean="0"/>
              <a:t>	A. </a:t>
            </a:r>
            <a:r>
              <a:rPr lang="en-US" dirty="0" err="1" smtClean="0"/>
              <a:t>Junita</a:t>
            </a:r>
            <a:r>
              <a:rPr lang="en-US" dirty="0" smtClean="0"/>
              <a:t> and S. Abdullah, “</a:t>
            </a:r>
            <a:r>
              <a:rPr lang="en-US" dirty="0" err="1" smtClean="0"/>
              <a:t>Pengaruh</a:t>
            </a:r>
            <a:r>
              <a:rPr lang="en-US" dirty="0" smtClean="0"/>
              <a:t> Fiscal Stress Dan Legislature Size </a:t>
            </a:r>
            <a:r>
              <a:rPr lang="en-US" dirty="0" err="1" smtClean="0"/>
              <a:t>Terhadap</a:t>
            </a:r>
            <a:r>
              <a:rPr lang="en-US" dirty="0" smtClean="0"/>
              <a:t> Expenditure Change </a:t>
            </a:r>
            <a:r>
              <a:rPr lang="en-US" dirty="0" err="1" smtClean="0"/>
              <a:t>Pada</a:t>
            </a:r>
            <a:r>
              <a:rPr lang="en-US" dirty="0" smtClean="0"/>
              <a:t> </a:t>
            </a:r>
            <a:r>
              <a:rPr lang="en-US" dirty="0" err="1" smtClean="0"/>
              <a:t>Kabupaten</a:t>
            </a:r>
            <a:r>
              <a:rPr lang="en-US" dirty="0" smtClean="0"/>
              <a:t>/Kota Di Sumatera Utara,” J. </a:t>
            </a:r>
            <a:r>
              <a:rPr lang="en-US" dirty="0" err="1" smtClean="0"/>
              <a:t>Akunt</a:t>
            </a:r>
            <a:r>
              <a:rPr lang="en-US" dirty="0" smtClean="0"/>
              <a:t>., vol. 20, no. 3, 2017</a:t>
            </a:r>
            <a:endParaRPr lang="en-US" dirty="0"/>
          </a:p>
        </p:txBody>
      </p:sp>
      <p:sp>
        <p:nvSpPr>
          <p:cNvPr id="6" name="Rectangle 5"/>
          <p:cNvSpPr/>
          <p:nvPr/>
        </p:nvSpPr>
        <p:spPr>
          <a:xfrm>
            <a:off x="914400" y="3581400"/>
            <a:ext cx="10820400" cy="923330"/>
          </a:xfrm>
          <a:prstGeom prst="rect">
            <a:avLst/>
          </a:prstGeom>
        </p:spPr>
        <p:txBody>
          <a:bodyPr wrap="square">
            <a:spAutoFit/>
          </a:bodyPr>
          <a:lstStyle/>
          <a:p>
            <a:r>
              <a:rPr lang="en-US" dirty="0" smtClean="0"/>
              <a:t>	J</a:t>
            </a:r>
            <a:r>
              <a:rPr lang="en-US" dirty="0" smtClean="0"/>
              <a:t>. Pal, P. Chandra, V. </a:t>
            </a:r>
            <a:r>
              <a:rPr lang="en-US" dirty="0" err="1" smtClean="0"/>
              <a:t>Kameswaran</a:t>
            </a:r>
            <a:r>
              <a:rPr lang="en-US" dirty="0" smtClean="0"/>
              <a:t>, A. </a:t>
            </a:r>
            <a:r>
              <a:rPr lang="en-US" dirty="0" err="1" smtClean="0"/>
              <a:t>Parameshwar</a:t>
            </a:r>
            <a:r>
              <a:rPr lang="en-US" dirty="0" smtClean="0"/>
              <a:t>, S. Joshi and A. </a:t>
            </a:r>
            <a:r>
              <a:rPr lang="en-US" dirty="0" err="1" smtClean="0"/>
              <a:t>Johri</a:t>
            </a:r>
            <a:r>
              <a:rPr lang="en-US" dirty="0" smtClean="0"/>
              <a:t>, “Digital payment and its discontents: Street shops and the Indian government's push for cashless transactions,” In Proceedings of the 2018 CHI Conference on Human Factors in Computing Systems (pp. 1-13), 2018</a:t>
            </a:r>
            <a:endParaRPr lang="en-US" dirty="0"/>
          </a:p>
        </p:txBody>
      </p:sp>
      <p:sp>
        <p:nvSpPr>
          <p:cNvPr id="7" name="Rectangle 6"/>
          <p:cNvSpPr/>
          <p:nvPr/>
        </p:nvSpPr>
        <p:spPr>
          <a:xfrm>
            <a:off x="990600" y="4724400"/>
            <a:ext cx="9753600" cy="1477328"/>
          </a:xfrm>
          <a:prstGeom prst="rect">
            <a:avLst/>
          </a:prstGeom>
        </p:spPr>
        <p:txBody>
          <a:bodyPr wrap="square">
            <a:spAutoFit/>
          </a:bodyPr>
          <a:lstStyle/>
          <a:p>
            <a:r>
              <a:rPr lang="en-US" dirty="0" smtClean="0"/>
              <a:t>	S.S</a:t>
            </a:r>
            <a:r>
              <a:rPr lang="en-US" dirty="0" smtClean="0"/>
              <a:t>. </a:t>
            </a:r>
            <a:r>
              <a:rPr lang="en-US" dirty="0" err="1" smtClean="0"/>
              <a:t>Halbouni</a:t>
            </a:r>
            <a:r>
              <a:rPr lang="en-US" dirty="0" smtClean="0"/>
              <a:t>, N. Obeid, and A. </a:t>
            </a:r>
            <a:r>
              <a:rPr lang="en-US" dirty="0" err="1" smtClean="0"/>
              <a:t>Garbou</a:t>
            </a:r>
            <a:r>
              <a:rPr lang="en-US" dirty="0" smtClean="0"/>
              <a:t>, “Corporate governance and information technology in fraud prevention and detection: Evidence from the UAE,” </a:t>
            </a:r>
            <a:r>
              <a:rPr lang="en-US" dirty="0" err="1" smtClean="0"/>
              <a:t>Manag</a:t>
            </a:r>
            <a:r>
              <a:rPr lang="en-US" dirty="0" smtClean="0"/>
              <a:t>. Audit. J., vol. 31, no. 6–7, 2016</a:t>
            </a:r>
            <a:r>
              <a:rPr lang="en-US" dirty="0" smtClean="0"/>
              <a:t>.</a:t>
            </a:r>
          </a:p>
          <a:p>
            <a:r>
              <a:rPr lang="en-US" dirty="0" smtClean="0"/>
              <a:t>] </a:t>
            </a:r>
            <a:r>
              <a:rPr lang="en-US" dirty="0" err="1" smtClean="0"/>
              <a:t>Sekilas</a:t>
            </a:r>
            <a:r>
              <a:rPr lang="en-US" dirty="0" smtClean="0"/>
              <a:t> </a:t>
            </a:r>
            <a:r>
              <a:rPr lang="en-US" dirty="0" err="1" smtClean="0"/>
              <a:t>tentang</a:t>
            </a:r>
            <a:r>
              <a:rPr lang="en-US" dirty="0" smtClean="0"/>
              <a:t> Control Objective for Information and related Technology (COBIT) </a:t>
            </a:r>
            <a:r>
              <a:rPr lang="en-US" dirty="0" err="1" smtClean="0"/>
              <a:t>diakses</a:t>
            </a:r>
            <a:r>
              <a:rPr lang="en-US" dirty="0" smtClean="0"/>
              <a:t> </a:t>
            </a:r>
            <a:r>
              <a:rPr lang="en-US" dirty="0" err="1" smtClean="0"/>
              <a:t>dari</a:t>
            </a:r>
            <a:r>
              <a:rPr lang="en-US" dirty="0" smtClean="0"/>
              <a:t> </a:t>
            </a:r>
            <a:r>
              <a:rPr lang="en-US" dirty="0" smtClean="0">
                <a:hlinkClick r:id="rId2"/>
              </a:rPr>
              <a:t>http://</a:t>
            </a:r>
            <a:r>
              <a:rPr lang="en-US" dirty="0" smtClean="0">
                <a:hlinkClick r:id="rId2"/>
              </a:rPr>
              <a:t>cobitindo.blogspot.com/2011/10/sekilas-tentangcontrol-objective-for.html#more</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914400" y="1752600"/>
            <a:ext cx="8229600" cy="4524315"/>
          </a:xfrm>
          <a:prstGeom prst="rect">
            <a:avLst/>
          </a:prstGeom>
        </p:spPr>
        <p:txBody>
          <a:bodyPr wrap="square">
            <a:spAutoFit/>
          </a:bodyPr>
          <a:lstStyle/>
          <a:p>
            <a:r>
              <a:rPr lang="en-US" sz="3600" dirty="0"/>
              <a:t>Fraud detection is crucial for protecting businesses, consumers, and financial institutions from financial losses, reputational damage, and legal liabilities associated with fraudulent activities. It helps prevent fraudsters from exploiting vulnerabilities and safeguards assets and sensitive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1066800" y="1600200"/>
            <a:ext cx="8001000" cy="3108543"/>
          </a:xfrm>
          <a:prstGeom prst="rect">
            <a:avLst/>
          </a:prstGeom>
        </p:spPr>
        <p:txBody>
          <a:bodyPr wrap="square">
            <a:spAutoFit/>
          </a:bodyPr>
          <a:lstStyle/>
          <a:p>
            <a:pPr>
              <a:buFont typeface="Wingdings" pitchFamily="2" charset="2"/>
              <a:buChar char="Ø"/>
            </a:pPr>
            <a:r>
              <a:rPr lang="en-US" sz="2400" dirty="0"/>
              <a:t>Get</a:t>
            </a:r>
            <a:r>
              <a:rPr lang="en-US" sz="2800" dirty="0"/>
              <a:t> to Know Your Customers.</a:t>
            </a:r>
          </a:p>
          <a:p>
            <a:pPr>
              <a:buFont typeface="Wingdings" pitchFamily="2" charset="2"/>
              <a:buChar char="Ø"/>
            </a:pPr>
            <a:r>
              <a:rPr lang="en-US" sz="2800" dirty="0"/>
              <a:t>Use Fraud Prevention Software.</a:t>
            </a:r>
          </a:p>
          <a:p>
            <a:pPr>
              <a:buFont typeface="Wingdings" pitchFamily="2" charset="2"/>
              <a:buChar char="Ø"/>
            </a:pPr>
            <a:r>
              <a:rPr lang="en-US" sz="2800" dirty="0"/>
              <a:t>Monitor Unusual Behavior Everywhere.</a:t>
            </a:r>
          </a:p>
          <a:p>
            <a:pPr>
              <a:buFont typeface="Wingdings" pitchFamily="2" charset="2"/>
              <a:buChar char="Ø"/>
            </a:pPr>
            <a:r>
              <a:rPr lang="en-US" sz="2800" dirty="0"/>
              <a:t>Watch Out for Transactions that Don't Generate Money.</a:t>
            </a:r>
          </a:p>
          <a:p>
            <a:pPr>
              <a:buFont typeface="Wingdings" pitchFamily="2" charset="2"/>
              <a:buChar char="Ø"/>
            </a:pPr>
            <a:r>
              <a:rPr lang="en-US" sz="2800" dirty="0"/>
              <a:t>Work Together with Your Payment Processor.</a:t>
            </a:r>
          </a:p>
          <a:p>
            <a:pPr>
              <a:buFont typeface="Wingdings" pitchFamily="2" charset="2"/>
              <a:buChar char="Ø"/>
            </a:pPr>
            <a:r>
              <a:rPr lang="en-US" sz="2800" dirty="0"/>
              <a:t>Stay Current with Transaction Fraud Trends.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pic>
        <p:nvPicPr>
          <p:cNvPr id="7172" name="Picture 4" descr="Fraudulent Detection in Healthcare Insurance | SpringerLink"/>
          <p:cNvPicPr>
            <a:picLocks noChangeAspect="1" noChangeArrowheads="1"/>
          </p:cNvPicPr>
          <p:nvPr/>
        </p:nvPicPr>
        <p:blipFill>
          <a:blip r:embed="rId2"/>
          <a:srcRect/>
          <a:stretch>
            <a:fillRect/>
          </a:stretch>
        </p:blipFill>
        <p:spPr bwMode="auto">
          <a:xfrm>
            <a:off x="762000" y="1524000"/>
            <a:ext cx="10287000" cy="3733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6146" name="AutoShape 2" descr="Architecture of fraud detec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Architecture of fraud detect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Architecture-of-fraud-detection (1).png"/>
          <p:cNvPicPr>
            <a:picLocks noChangeAspect="1"/>
          </p:cNvPicPr>
          <p:nvPr/>
        </p:nvPicPr>
        <p:blipFill>
          <a:blip r:embed="rId2"/>
          <a:stretch>
            <a:fillRect/>
          </a:stretch>
        </p:blipFill>
        <p:spPr>
          <a:xfrm>
            <a:off x="1143001" y="1295401"/>
            <a:ext cx="9448800" cy="502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219200"/>
            <a:ext cx="10820400" cy="5864426"/>
          </a:xfrm>
          <a:prstGeom prst="rect">
            <a:avLst/>
          </a:prstGeom>
        </p:spPr>
        <p:txBody>
          <a:bodyPr vert="horz" wrap="square" lIns="0" tIns="16510" rIns="0" bIns="0" rtlCol="0">
            <a:spAutoFit/>
          </a:bodyPr>
          <a:lstStyle/>
          <a:p>
            <a:pPr marL="12700" algn="l">
              <a:lnSpc>
                <a:spcPct val="100000"/>
              </a:lnSpc>
              <a:spcBef>
                <a:spcPts val="130"/>
              </a:spcBef>
            </a:pPr>
            <a:r>
              <a:rPr sz="3950" spc="-5" smtClean="0">
                <a:solidFill>
                  <a:srgbClr val="1CACE3"/>
                </a:solidFill>
              </a:rPr>
              <a:t>R</a:t>
            </a:r>
            <a:r>
              <a:rPr sz="3950" spc="-10" smtClean="0">
                <a:solidFill>
                  <a:srgbClr val="1CACE3"/>
                </a:solidFill>
              </a:rPr>
              <a:t>ES</a:t>
            </a:r>
            <a:r>
              <a:rPr sz="3950" spc="-5" smtClean="0">
                <a:solidFill>
                  <a:srgbClr val="1CACE3"/>
                </a:solidFill>
              </a:rPr>
              <a:t>U</a:t>
            </a:r>
            <a:r>
              <a:rPr sz="3950" spc="-315" smtClean="0">
                <a:solidFill>
                  <a:srgbClr val="1CACE3"/>
                </a:solidFill>
              </a:rPr>
              <a:t>L</a:t>
            </a:r>
            <a:r>
              <a:rPr sz="3950" spc="20" smtClean="0">
                <a:solidFill>
                  <a:srgbClr val="1CACE3"/>
                </a:solidFill>
              </a:rPr>
              <a:t>T</a:t>
            </a:r>
            <a:r>
              <a:rPr lang="en-IN" sz="3950" spc="20" dirty="0" smtClean="0">
                <a:solidFill>
                  <a:srgbClr val="1CACE3"/>
                </a:solidFill>
              </a:rPr>
              <a:t/>
            </a:r>
            <a:br>
              <a:rPr lang="en-IN" sz="3950" spc="20" dirty="0" smtClean="0">
                <a:solidFill>
                  <a:srgbClr val="1CACE3"/>
                </a:solidFill>
              </a:rPr>
            </a:br>
            <a:r>
              <a:rPr lang="en-IN" sz="3950" spc="20" dirty="0" smtClean="0">
                <a:solidFill>
                  <a:srgbClr val="1CACE3"/>
                </a:solidFill>
              </a:rPr>
              <a:t>	</a:t>
            </a:r>
            <a:r>
              <a:rPr lang="en-IN" sz="3950" spc="20" dirty="0" smtClean="0">
                <a:solidFill>
                  <a:srgbClr val="1CACE3"/>
                </a:solidFill>
              </a:rPr>
              <a:t>→</a:t>
            </a:r>
            <a:r>
              <a:rPr lang="en-IN" sz="3200" spc="20" dirty="0" smtClean="0">
                <a:solidFill>
                  <a:schemeClr val="tx1"/>
                </a:solidFill>
              </a:rPr>
              <a:t>The </a:t>
            </a:r>
            <a:r>
              <a:rPr lang="en-IN" sz="3200" spc="20" dirty="0" smtClean="0">
                <a:solidFill>
                  <a:schemeClr val="tx1"/>
                </a:solidFill>
              </a:rPr>
              <a:t>detection of cash frauds and funds transferring illegal manner is identified and rectified by using data science.</a:t>
            </a:r>
            <a:br>
              <a:rPr lang="en-IN" sz="3200" spc="20" dirty="0" smtClean="0">
                <a:solidFill>
                  <a:schemeClr val="tx1"/>
                </a:solidFill>
              </a:rPr>
            </a:br>
            <a:r>
              <a:rPr lang="en-IN" sz="3950" spc="20" dirty="0" smtClean="0">
                <a:solidFill>
                  <a:srgbClr val="1CACE3"/>
                </a:solidFill>
              </a:rPr>
              <a:t/>
            </a:r>
            <a:br>
              <a:rPr lang="en-IN" sz="3950" spc="20" dirty="0" smtClean="0">
                <a:solidFill>
                  <a:srgbClr val="1CACE3"/>
                </a:solidFill>
              </a:rPr>
            </a:br>
            <a:r>
              <a:rPr lang="en-IN" sz="3950" spc="20" dirty="0" smtClean="0">
                <a:solidFill>
                  <a:srgbClr val="1CACE3"/>
                </a:solidFill>
              </a:rPr>
              <a:t/>
            </a:r>
            <a:br>
              <a:rPr lang="en-IN" sz="3950" spc="20" dirty="0" smtClean="0">
                <a:solidFill>
                  <a:srgbClr val="1CACE3"/>
                </a:solidFill>
              </a:rPr>
            </a:br>
            <a:r>
              <a:rPr lang="en-IN" sz="3950" spc="20" dirty="0" smtClean="0">
                <a:solidFill>
                  <a:srgbClr val="1CACE3"/>
                </a:solidFill>
              </a:rPr>
              <a:t/>
            </a:r>
            <a:br>
              <a:rPr lang="en-IN" sz="3950" spc="20" dirty="0" smtClean="0">
                <a:solidFill>
                  <a:srgbClr val="1CACE3"/>
                </a:solidFill>
              </a:rPr>
            </a:br>
            <a:r>
              <a:rPr lang="en-IN" sz="3950" spc="20" dirty="0" smtClean="0">
                <a:solidFill>
                  <a:srgbClr val="1CACE3"/>
                </a:solidFill>
              </a:rPr>
              <a:t/>
            </a:r>
            <a:br>
              <a:rPr lang="en-IN" sz="3950" spc="20" dirty="0" smtClean="0">
                <a:solidFill>
                  <a:srgbClr val="1CACE3"/>
                </a:solidFill>
              </a:rPr>
            </a:br>
            <a:r>
              <a:rPr lang="en-IN" sz="3950" spc="20" dirty="0" smtClean="0">
                <a:solidFill>
                  <a:srgbClr val="1CACE3"/>
                </a:solidFill>
              </a:rPr>
              <a:t/>
            </a:r>
            <a:br>
              <a:rPr lang="en-IN" sz="3950" spc="20" dirty="0" smtClean="0">
                <a:solidFill>
                  <a:srgbClr val="1CACE3"/>
                </a:solidFill>
              </a:rPr>
            </a:br>
            <a:endParaRPr sz="3950"/>
          </a:p>
        </p:txBody>
      </p:sp>
      <p:pic>
        <p:nvPicPr>
          <p:cNvPr id="5122" name="Picture 2" descr="Unsupervised Machine Learning for Card Payment Fraud Detection |  SpringerLink"/>
          <p:cNvPicPr>
            <a:picLocks noChangeAspect="1" noChangeArrowheads="1"/>
          </p:cNvPicPr>
          <p:nvPr/>
        </p:nvPicPr>
        <p:blipFill>
          <a:blip r:embed="rId2"/>
          <a:srcRect/>
          <a:stretch>
            <a:fillRect/>
          </a:stretch>
        </p:blipFill>
        <p:spPr bwMode="auto">
          <a:xfrm>
            <a:off x="431006" y="3581400"/>
            <a:ext cx="10084594" cy="3048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0693400" cy="7149393"/>
          </a:xfrm>
          <a:prstGeom prst="rect">
            <a:avLst/>
          </a:prstGeom>
        </p:spPr>
        <p:txBody>
          <a:bodyPr vert="horz" wrap="square" lIns="0" tIns="16510" rIns="0" bIns="0" rtlCol="0">
            <a:spAutoFit/>
          </a:bodyPr>
          <a:lstStyle/>
          <a:p>
            <a:pPr marL="12700">
              <a:lnSpc>
                <a:spcPct val="100000"/>
              </a:lnSpc>
              <a:spcBef>
                <a:spcPts val="130"/>
              </a:spcBef>
            </a:pPr>
            <a:r>
              <a:rPr sz="3950" smtClean="0">
                <a:solidFill>
                  <a:srgbClr val="1CACE3"/>
                </a:solidFill>
              </a:rPr>
              <a:t>CONCLUSION</a:t>
            </a:r>
            <a:r>
              <a:rPr lang="en-IN" sz="3950" dirty="0" smtClean="0">
                <a:solidFill>
                  <a:srgbClr val="1CACE3"/>
                </a:solidFill>
              </a:rPr>
              <a:t/>
            </a:r>
            <a:br>
              <a:rPr lang="en-IN" sz="3950" dirty="0" smtClean="0">
                <a:solidFill>
                  <a:srgbClr val="1CACE3"/>
                </a:solidFill>
              </a:rPr>
            </a:br>
            <a:r>
              <a:rPr lang="en-IN" sz="3950" dirty="0" smtClean="0">
                <a:solidFill>
                  <a:srgbClr val="1CACE3"/>
                </a:solidFill>
              </a:rPr>
              <a:t>	→</a:t>
            </a:r>
            <a:r>
              <a:rPr lang="en-IN" sz="3600" dirty="0" smtClean="0">
                <a:solidFill>
                  <a:schemeClr val="tx1"/>
                </a:solidFill>
              </a:rPr>
              <a:t>The applications </a:t>
            </a:r>
            <a:r>
              <a:rPr lang="en-IN" sz="3600" dirty="0" smtClean="0">
                <a:solidFill>
                  <a:schemeClr val="tx1"/>
                </a:solidFill>
              </a:rPr>
              <a:t>of data science and its conceptual programming is utilised in this project </a:t>
            </a:r>
            <a:r>
              <a:rPr lang="en-IN" sz="3600" dirty="0" smtClean="0">
                <a:solidFill>
                  <a:schemeClr val="tx1"/>
                </a:solidFill>
              </a:rPr>
              <a:t>by </a:t>
            </a:r>
            <a:r>
              <a:rPr lang="en-IN" sz="3600" dirty="0" smtClean="0">
                <a:solidFill>
                  <a:schemeClr val="tx1"/>
                </a:solidFill>
              </a:rPr>
              <a:t>prediction of cash transaction is monitored and verified by this project.</a:t>
            </a:r>
            <a:br>
              <a:rPr lang="en-IN" sz="3600" dirty="0" smtClean="0">
                <a:solidFill>
                  <a:schemeClr val="tx1"/>
                </a:solidFill>
              </a:rPr>
            </a:br>
            <a:r>
              <a:rPr lang="en-IN" sz="3950" dirty="0" smtClean="0">
                <a:solidFill>
                  <a:srgbClr val="1CACE3"/>
                </a:solidFill>
              </a:rPr>
              <a:t/>
            </a:r>
            <a:br>
              <a:rPr lang="en-IN" sz="3950" dirty="0" smtClean="0">
                <a:solidFill>
                  <a:srgbClr val="1CACE3"/>
                </a:solidFill>
              </a:rPr>
            </a:br>
            <a:r>
              <a:rPr lang="en-IN" sz="3950" dirty="0" smtClean="0">
                <a:solidFill>
                  <a:srgbClr val="1CACE3"/>
                </a:solidFill>
              </a:rPr>
              <a:t/>
            </a:r>
            <a:br>
              <a:rPr lang="en-IN" sz="3950" dirty="0" smtClean="0">
                <a:solidFill>
                  <a:srgbClr val="1CACE3"/>
                </a:solidFill>
              </a:rPr>
            </a:br>
            <a:r>
              <a:rPr lang="en-IN" sz="3950" dirty="0" smtClean="0">
                <a:solidFill>
                  <a:srgbClr val="1CACE3"/>
                </a:solidFill>
              </a:rPr>
              <a:t/>
            </a:r>
            <a:br>
              <a:rPr lang="en-IN" sz="3950" dirty="0" smtClean="0">
                <a:solidFill>
                  <a:srgbClr val="1CACE3"/>
                </a:solidFill>
              </a:rPr>
            </a:br>
            <a:r>
              <a:rPr lang="en-IN" sz="3950" dirty="0" smtClean="0">
                <a:solidFill>
                  <a:srgbClr val="1CACE3"/>
                </a:solidFill>
              </a:rPr>
              <a:t/>
            </a:r>
            <a:br>
              <a:rPr lang="en-IN" sz="3950" dirty="0" smtClean="0">
                <a:solidFill>
                  <a:srgbClr val="1CACE3"/>
                </a:solidFill>
              </a:rPr>
            </a:br>
            <a:r>
              <a:rPr lang="en-IN" sz="3950" dirty="0" smtClean="0">
                <a:solidFill>
                  <a:srgbClr val="1CACE3"/>
                </a:solidFill>
              </a:rPr>
              <a:t/>
            </a:r>
            <a:br>
              <a:rPr lang="en-IN" sz="3950" dirty="0" smtClean="0">
                <a:solidFill>
                  <a:srgbClr val="1CACE3"/>
                </a:solidFill>
              </a:rPr>
            </a:br>
            <a:r>
              <a:rPr lang="en-IN" sz="3950" dirty="0" smtClean="0">
                <a:solidFill>
                  <a:srgbClr val="1CACE3"/>
                </a:solidFill>
              </a:rPr>
              <a:t/>
            </a:r>
            <a:br>
              <a:rPr lang="en-IN" sz="3950" dirty="0" smtClean="0">
                <a:solidFill>
                  <a:srgbClr val="1CACE3"/>
                </a:solidFill>
              </a:rPr>
            </a:br>
            <a:endParaRPr sz="39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609600" y="1676400"/>
            <a:ext cx="8534400" cy="2308324"/>
          </a:xfrm>
          <a:prstGeom prst="rect">
            <a:avLst/>
          </a:prstGeom>
        </p:spPr>
        <p:txBody>
          <a:bodyPr wrap="square">
            <a:spAutoFit/>
          </a:bodyPr>
          <a:lstStyle/>
          <a:p>
            <a:r>
              <a:rPr lang="en-US" sz="2400" b="1" dirty="0" smtClean="0">
                <a:solidFill>
                  <a:srgbClr val="7030A0"/>
                </a:solidFill>
              </a:rPr>
              <a:t>Traditional Fraud Detection </a:t>
            </a:r>
            <a:r>
              <a:rPr lang="en-US" sz="2400" b="1" dirty="0" smtClean="0">
                <a:solidFill>
                  <a:srgbClr val="7030A0"/>
                </a:solidFill>
              </a:rPr>
              <a:t>Methods </a:t>
            </a:r>
            <a:r>
              <a:rPr lang="en-US" sz="2400" b="1" dirty="0" smtClean="0"/>
              <a:t>:</a:t>
            </a:r>
            <a:endParaRPr lang="en-US" sz="2400" dirty="0" smtClean="0"/>
          </a:p>
          <a:p>
            <a:r>
              <a:rPr lang="en-US" sz="2400" dirty="0" smtClean="0"/>
              <a:t>Traditional fraud detection methods rely on rule-based systems that look for specific patterns of behavior. These systems are often rigid and inflexible, making it difficult to adapt to new types of fraud. They also tend to generate a high number of false positives, which can be time-consuming and costly to investigate. </a:t>
            </a:r>
            <a:endParaRPr lang="en-US" sz="2400" dirty="0"/>
          </a:p>
        </p:txBody>
      </p:sp>
      <p:sp>
        <p:nvSpPr>
          <p:cNvPr id="4" name="Rectangle 3"/>
          <p:cNvSpPr/>
          <p:nvPr/>
        </p:nvSpPr>
        <p:spPr>
          <a:xfrm>
            <a:off x="685800" y="4267200"/>
            <a:ext cx="8915400" cy="2308324"/>
          </a:xfrm>
          <a:prstGeom prst="rect">
            <a:avLst/>
          </a:prstGeom>
        </p:spPr>
        <p:txBody>
          <a:bodyPr wrap="square">
            <a:spAutoFit/>
          </a:bodyPr>
          <a:lstStyle/>
          <a:p>
            <a:r>
              <a:rPr lang="en-US" sz="2400" b="1" dirty="0" smtClean="0">
                <a:solidFill>
                  <a:srgbClr val="7030A0"/>
                </a:solidFill>
              </a:rPr>
              <a:t>Machine </a:t>
            </a:r>
            <a:r>
              <a:rPr lang="en-US" sz="2400" b="1" dirty="0" smtClean="0">
                <a:solidFill>
                  <a:srgbClr val="7030A0"/>
                </a:solidFill>
              </a:rPr>
              <a:t>Vision </a:t>
            </a:r>
            <a:r>
              <a:rPr lang="en-US" sz="2400" b="1" dirty="0" smtClean="0"/>
              <a:t>:</a:t>
            </a:r>
            <a:endParaRPr lang="en-US" sz="2400" dirty="0" smtClean="0"/>
          </a:p>
          <a:p>
            <a:r>
              <a:rPr lang="en-US" sz="2400" dirty="0" smtClean="0"/>
              <a:t>Machine vision is a technology that uses computer vision to analyze images and videos. This technology can be used to detect fraudulent activity in a variety of settings. For example, machine vision can be used to detect counterfeit goods or identify individuals in surveillance footage.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195</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OUTLINE</vt:lpstr>
      <vt:lpstr>PROBLEM STATEMENT</vt:lpstr>
      <vt:lpstr>PROPOSED SOLUTION</vt:lpstr>
      <vt:lpstr>SYSTEM APPROACH</vt:lpstr>
      <vt:lpstr>ALGORITHM &amp; DEPLOYMENT</vt:lpstr>
      <vt:lpstr>RESULT  →The detection of cash frauds and funds transferring illegal manner is identified and rectified by using data science.      </vt:lpstr>
      <vt:lpstr>CONCLUSION  →The applications of data science and its conceptual programming is utilised in this project by prediction of cash transaction is monitored and verified by this project.       </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Windows User</cp:lastModifiedBy>
  <cp:revision>20</cp:revision>
  <dcterms:created xsi:type="dcterms:W3CDTF">2024-04-12T08:02:11Z</dcterms:created>
  <dcterms:modified xsi:type="dcterms:W3CDTF">2024-04-13T08:11:08Z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