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IN" dirty="0"/>
              <a:t>Employee Salary Analysis</a:t>
            </a:r>
            <a:r>
              <a:rPr lang="en-IN" sz="1800" dirty="0">
                <a:solidFill>
                  <a:srgbClr val="7030A0"/>
                </a:solidFill>
                <a:latin typeface="Times New Roman" panose="02020603050405020304" pitchFamily="18" charset="0"/>
                <a:cs typeface="Times New Roman" panose="02020603050405020304" pitchFamily="18" charset="0"/>
              </a:rPr>
              <a:t/>
            </a:r>
            <a:br>
              <a:rPr lang="en-IN" sz="1800" dirty="0">
                <a:solidFill>
                  <a:srgbClr val="7030A0"/>
                </a:solidFill>
                <a:latin typeface="Times New Roman" panose="02020603050405020304" pitchFamily="18" charset="0"/>
                <a:cs typeface="Times New Roman" panose="02020603050405020304" pitchFamily="18" charset="0"/>
              </a:rPr>
            </a:b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 </a:t>
            </a:r>
            <a:r>
              <a:rPr lang="en-US" sz="2400" dirty="0"/>
              <a:t> SELVI S</a:t>
            </a:r>
            <a:endParaRPr lang="en-US" sz="2400" dirty="0"/>
          </a:p>
          <a:p>
            <a:r>
              <a:rPr lang="en-US" sz="2400" dirty="0"/>
              <a:t>REGISTER NO : </a:t>
            </a:r>
            <a:r>
              <a:rPr lang="en-US" sz="2400" dirty="0" smtClean="0"/>
              <a:t>2213331042141</a:t>
            </a:r>
          </a:p>
          <a:p>
            <a:r>
              <a:rPr lang="en-US" sz="2400" dirty="0" smtClean="0"/>
              <a:t>DEPARTMENT</a:t>
            </a:r>
            <a:r>
              <a:rPr lang="en-US" sz="2400" dirty="0"/>
              <a:t>: </a:t>
            </a:r>
            <a:r>
              <a:rPr lang="en-US" sz="2400" dirty="0" smtClean="0"/>
              <a:t>Commerce</a:t>
            </a:r>
            <a:endParaRPr lang="en-US" sz="2400" dirty="0"/>
          </a:p>
          <a:p>
            <a:r>
              <a:rPr lang="en-US" sz="2400" dirty="0"/>
              <a:t>COLLEGE : </a:t>
            </a:r>
            <a:r>
              <a:rPr lang="en-US" sz="2400" dirty="0" err="1" smtClean="0"/>
              <a:t>Bharathi</a:t>
            </a:r>
            <a:r>
              <a:rPr lang="en-US" sz="2400" dirty="0" smtClean="0"/>
              <a:t> </a:t>
            </a:r>
            <a:r>
              <a:rPr lang="en-US" sz="2400" dirty="0"/>
              <a:t>women's college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642225" cy="1824217"/>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r>
              <a:rPr lang="en-US" sz="2000" dirty="0" smtClean="0">
                <a:latin typeface="Trebuchet MS"/>
                <a:cs typeface="Trebuchet MS"/>
              </a:rPr>
              <a:t>     </a:t>
            </a:r>
            <a:endParaRPr sz="2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0600" y="982341"/>
            <a:ext cx="7315200" cy="4661276"/>
          </a:xfrm>
          <a:prstGeom prst="rect">
            <a:avLst/>
          </a:prstGeom>
        </p:spPr>
        <p:txBody>
          <a:bodyPr wrap="square">
            <a:spAutoFit/>
          </a:bodyPr>
          <a:lstStyle/>
          <a:p>
            <a:pPr>
              <a:lnSpc>
                <a:spcPct val="150000"/>
              </a:lnSpc>
            </a:pPr>
            <a:r>
              <a:rPr lang="en-US" sz="2000" dirty="0"/>
              <a:t>We adopt a two-fold modeling approach:</a:t>
            </a:r>
          </a:p>
          <a:p>
            <a:pPr>
              <a:lnSpc>
                <a:spcPct val="150000"/>
              </a:lnSpc>
            </a:pPr>
            <a:r>
              <a:rPr lang="en-US" sz="2000" b="1" dirty="0"/>
              <a:t>Descriptive Analytics</a:t>
            </a:r>
            <a:r>
              <a:rPr lang="en-US" sz="2000" dirty="0"/>
              <a:t>: Using statistical methods to summarize historical performance data and identify patterns.</a:t>
            </a:r>
          </a:p>
          <a:p>
            <a:pPr>
              <a:lnSpc>
                <a:spcPct val="150000"/>
              </a:lnSpc>
            </a:pPr>
            <a:r>
              <a:rPr lang="en-US" sz="2000" b="1" dirty="0"/>
              <a:t>Predictive Modeling</a:t>
            </a:r>
            <a:r>
              <a:rPr lang="en-US" sz="2000" dirty="0"/>
              <a:t>: Applying machine learning algorithms like Decision Trees, Random Forest, and Gradient Boosting to predict future performance based on historical data.</a:t>
            </a:r>
          </a:p>
          <a:p>
            <a:pPr lvl="1">
              <a:lnSpc>
                <a:spcPct val="150000"/>
              </a:lnSpc>
            </a:pPr>
            <a:r>
              <a:rPr lang="en-US" sz="2000" b="1" dirty="0"/>
              <a:t>Feature Engineering</a:t>
            </a:r>
            <a:r>
              <a:rPr lang="en-US" sz="2000" dirty="0"/>
              <a:t>: Creating new features from existing data to improve model accuracy.</a:t>
            </a:r>
          </a:p>
          <a:p>
            <a:pPr lvl="1">
              <a:lnSpc>
                <a:spcPct val="150000"/>
              </a:lnSpc>
            </a:pPr>
            <a:r>
              <a:rPr lang="en-US" sz="2000" b="1" dirty="0"/>
              <a:t>Model Evaluation</a:t>
            </a:r>
            <a:r>
              <a:rPr lang="en-US" sz="2000" dirty="0"/>
              <a:t>: Using metrics such as accuracy, precision, recall, and F1-score to evaluate model performance.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50507"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7"/>
          <p:cNvSpPr/>
          <p:nvPr/>
        </p:nvSpPr>
        <p:spPr>
          <a:xfrm>
            <a:off x="943606" y="1455472"/>
            <a:ext cx="7133594" cy="5170646"/>
          </a:xfrm>
          <a:prstGeom prst="rect">
            <a:avLst/>
          </a:prstGeom>
        </p:spPr>
        <p:txBody>
          <a:bodyPr wrap="square">
            <a:spAutoFit/>
          </a:bodyPr>
          <a:lstStyle/>
          <a:p>
            <a:pPr>
              <a:lnSpc>
                <a:spcPct val="150000"/>
              </a:lnSpc>
            </a:pPr>
            <a:r>
              <a:rPr lang="en-US" sz="2000" dirty="0"/>
              <a:t>The analysis revealed several key findings:</a:t>
            </a:r>
          </a:p>
          <a:p>
            <a:pPr>
              <a:lnSpc>
                <a:spcPct val="150000"/>
              </a:lnSpc>
            </a:pPr>
            <a:r>
              <a:rPr lang="en-US" sz="2000" b="1" dirty="0"/>
              <a:t>Top Performers</a:t>
            </a:r>
            <a:r>
              <a:rPr lang="en-US" sz="2000" dirty="0"/>
              <a:t>: Identified through clustering techniques, showing consistent high ratings and low absenteeism.</a:t>
            </a:r>
          </a:p>
          <a:p>
            <a:pPr>
              <a:lnSpc>
                <a:spcPct val="150000"/>
              </a:lnSpc>
            </a:pPr>
            <a:r>
              <a:rPr lang="en-US" sz="2000" b="1" dirty="0"/>
              <a:t>Performance Drivers</a:t>
            </a:r>
            <a:r>
              <a:rPr lang="en-US" sz="2000" dirty="0"/>
              <a:t>: Key factors influencing performance include tenure, training hours, and feedback scores.</a:t>
            </a:r>
          </a:p>
          <a:p>
            <a:pPr>
              <a:lnSpc>
                <a:spcPct val="150000"/>
              </a:lnSpc>
            </a:pPr>
            <a:r>
              <a:rPr lang="en-US" sz="2000" b="1" dirty="0"/>
              <a:t>Predictive Accuracy</a:t>
            </a:r>
            <a:r>
              <a:rPr lang="en-US" sz="2000" dirty="0"/>
              <a:t>: The Random Forest model demonstrated the highest accuracy in predicting performance ratings, with an F1-score of 0.85.</a:t>
            </a:r>
          </a:p>
          <a:p>
            <a:pPr>
              <a:lnSpc>
                <a:spcPct val="150000"/>
              </a:lnSpc>
            </a:pPr>
            <a:r>
              <a:rPr lang="en-US" sz="2000" b="1" dirty="0"/>
              <a:t>Improvement Areas</a:t>
            </a:r>
            <a:r>
              <a:rPr lang="en-US" sz="2000" dirty="0"/>
              <a:t>: Employees with lower performance ratings often lacked sufficient training hours and had higher absenteeism rates.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083868" cy="4985980"/>
          </a:xfrm>
        </p:spPr>
        <p:txBody>
          <a:bodyPr/>
          <a:lstStyle/>
          <a:p>
            <a:pPr>
              <a:lnSpc>
                <a:spcPct val="150000"/>
              </a:lnSpc>
            </a:pPr>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000" b="0" dirty="0"/>
              <a:t>The employee performance analysis provides </a:t>
            </a:r>
            <a:r>
              <a:rPr lang="en-US" sz="2000" b="0" dirty="0" smtClean="0"/>
              <a:t>valuable</a:t>
            </a:r>
            <a:br>
              <a:rPr lang="en-US" sz="2000" b="0" dirty="0" smtClean="0"/>
            </a:br>
            <a:r>
              <a:rPr lang="en-US" sz="2000" b="0" dirty="0" smtClean="0"/>
              <a:t>insights </a:t>
            </a:r>
            <a:r>
              <a:rPr lang="en-US" sz="2000" b="0" dirty="0"/>
              <a:t>into workforce dynamics and performance drivers. By leveraging data analytics, organizations can enhance decision-making related to employee development, optimize training programs, and improve overall productivity. The predictive models developed in this project offer a robust framework for forecasting performance trends and guiding strategic HR initiatives.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IN" sz="4400" dirty="0"/>
              <a:t>Employee </a:t>
            </a:r>
            <a:r>
              <a:rPr lang="en-IN" sz="4400" dirty="0" smtClean="0"/>
              <a:t>Salary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271819" y="9293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785928" cy="5210401"/>
          </a:xfrm>
          <a:prstGeom prst="rect">
            <a:avLst/>
          </a:prstGeom>
        </p:spPr>
        <p:txBody>
          <a:bodyPr vert="horz" wrap="square" lIns="0" tIns="16510" rIns="0" bIns="0" rtlCol="0">
            <a:spAutoFit/>
          </a:bodyPr>
          <a:lstStyle/>
          <a:p>
            <a:pPr marL="12700">
              <a:lnSpc>
                <a:spcPct val="15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b="0" spc="10" dirty="0" smtClean="0"/>
              <a:t>      </a:t>
            </a:r>
            <a:r>
              <a:rPr lang="en-US" sz="2000" b="0" dirty="0"/>
              <a:t>Employee performance analysis is essential for identifying areas where employees excel and areas needing improvement. By analyzing performance data, we aim to enhance productivity, optimize training programs, and align employee goals with the organization's objectives. The goal is to develop a systematic approach to evaluate performance and provide actionable insights for management.</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895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01075" y="5057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914400"/>
            <a:ext cx="7566025" cy="4229363"/>
          </a:xfrm>
          <a:prstGeom prst="rect">
            <a:avLst/>
          </a:prstGeom>
        </p:spPr>
        <p:txBody>
          <a:bodyPr vert="horz" wrap="square" lIns="0" tIns="16510" rIns="0" bIns="0" rtlCol="0">
            <a:spAutoFit/>
          </a:bodyPr>
          <a:lstStyle/>
          <a:p>
            <a:pPr marL="12700">
              <a:lnSpc>
                <a:spcPct val="15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2000" b="0" spc="-20" dirty="0" smtClean="0"/>
              <a:t>  </a:t>
            </a:r>
            <a:r>
              <a:rPr lang="en-US" sz="2000" b="0" dirty="0"/>
              <a:t>This project focuses on analyzing employee performance data to understand trends, identify high and low performers, and determine factors influencing performance. By leveraging statistical methods and machine learning models, we aim to predict future performance trends and make recommendations for employee development, retention, and recruitment strategies.</a:t>
            </a:r>
            <a:endParaRPr sz="10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12534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8168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2000" spc="5" dirty="0" smtClean="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57237" y="1781981"/>
            <a:ext cx="6096000" cy="3276282"/>
          </a:xfrm>
          <a:prstGeom prst="rect">
            <a:avLst/>
          </a:prstGeom>
        </p:spPr>
        <p:txBody>
          <a:bodyPr>
            <a:spAutoFit/>
          </a:bodyPr>
          <a:lstStyle/>
          <a:p>
            <a:pPr>
              <a:lnSpc>
                <a:spcPct val="150000"/>
              </a:lnSpc>
            </a:pPr>
            <a:r>
              <a:rPr lang="en-US" sz="2000" dirty="0"/>
              <a:t>The primary end users of this analysis are:</a:t>
            </a:r>
          </a:p>
          <a:p>
            <a:pPr>
              <a:lnSpc>
                <a:spcPct val="150000"/>
              </a:lnSpc>
            </a:pPr>
            <a:r>
              <a:rPr lang="en-US" sz="2000" b="1" dirty="0"/>
              <a:t>Human Resources (HR) Department</a:t>
            </a:r>
            <a:r>
              <a:rPr lang="en-US" sz="2000" dirty="0"/>
              <a:t>: To develop targeted training and development programs.</a:t>
            </a:r>
          </a:p>
          <a:p>
            <a:pPr>
              <a:lnSpc>
                <a:spcPct val="150000"/>
              </a:lnSpc>
            </a:pPr>
            <a:r>
              <a:rPr lang="en-US" sz="2000" b="1" dirty="0"/>
              <a:t>Management</a:t>
            </a:r>
            <a:r>
              <a:rPr lang="en-US" sz="2000" dirty="0"/>
              <a:t>: For strategic decision-making related to promotions, compensation, and workforce planning.</a:t>
            </a:r>
          </a:p>
          <a:p>
            <a:pPr>
              <a:lnSpc>
                <a:spcPct val="150000"/>
              </a:lnSpc>
            </a:pPr>
            <a:r>
              <a:rPr lang="en-US" sz="2000" b="1" dirty="0"/>
              <a:t>Employees</a:t>
            </a:r>
            <a:r>
              <a:rPr lang="en-US" sz="2000" dirty="0"/>
              <a:t>: To receive feedback on their performance and understand areas for improvement.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90166" y="11309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4816" y="93051"/>
            <a:ext cx="10182512" cy="1860125"/>
          </a:xfrm>
          <a:prstGeom prst="rect">
            <a:avLst/>
          </a:prstGeom>
        </p:spPr>
        <p:txBody>
          <a:bodyPr vert="horz" wrap="square" lIns="0" tIns="13335" rIns="0" bIns="0" rtlCol="0">
            <a:spAutoFit/>
          </a:bodyPr>
          <a:lstStyle/>
          <a:p>
            <a:pPr marL="12700">
              <a:lnSpc>
                <a:spcPct val="15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2000" dirty="0" smtClean="0"/>
              <a:t>                </a:t>
            </a:r>
            <a:r>
              <a:rPr lang="en-US" sz="2000" b="0" dirty="0" smtClean="0"/>
              <a:t>    </a:t>
            </a:r>
            <a:br>
              <a:rPr lang="en-US" sz="2000" b="0" dirty="0" smtClean="0"/>
            </a:b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248964" y="1367572"/>
            <a:ext cx="6096000" cy="5324535"/>
          </a:xfrm>
          <a:prstGeom prst="rect">
            <a:avLst/>
          </a:prstGeom>
        </p:spPr>
        <p:txBody>
          <a:bodyPr>
            <a:spAutoFit/>
          </a:bodyPr>
          <a:lstStyle/>
          <a:p>
            <a:pPr lvl="0" eaLnBrk="0" fontAlgn="base" hangingPunct="0">
              <a:spcBef>
                <a:spcPct val="0"/>
              </a:spcBef>
              <a:spcAft>
                <a:spcPct val="0"/>
              </a:spcAft>
              <a:buFontTx/>
              <a:buChar char="•"/>
            </a:pPr>
            <a:r>
              <a:rPr lang="en-US" altLang="en-US" sz="2000" b="1" dirty="0">
                <a:latin typeface="Arial" panose="020B0604020202020204" pitchFamily="34" charset="0"/>
              </a:rPr>
              <a:t>Data Integration and Visualization</a:t>
            </a:r>
            <a:r>
              <a:rPr lang="en-US" altLang="en-US" sz="2000" dirty="0">
                <a:latin typeface="Arial" panose="020B0604020202020204" pitchFamily="34" charset="0"/>
              </a:rPr>
              <a:t>: Combines data from multiple HR systems, such as performance reviews, attendance records, and training logs, into a unified platform. Provides interactive dashboards and visualizations to easily identify trends and insights</a:t>
            </a:r>
            <a:r>
              <a:rPr lang="en-US" altLang="en-US" sz="2000" dirty="0" smtClean="0">
                <a:latin typeface="Arial" panose="020B0604020202020204" pitchFamily="34" charset="0"/>
              </a:rPr>
              <a:t>.</a:t>
            </a:r>
          </a:p>
          <a:p>
            <a:pPr lvl="0"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Predictive Modeling</a:t>
            </a:r>
            <a:r>
              <a:rPr lang="en-US" altLang="en-US" sz="2000" dirty="0">
                <a:latin typeface="Arial" panose="020B0604020202020204" pitchFamily="34" charset="0"/>
              </a:rPr>
              <a:t>: Uses machine learning models to predict future employee performance based on historical data, helping managers identify potential high performers and employees who may need additional support or training</a:t>
            </a:r>
            <a:r>
              <a:rPr lang="en-US" altLang="en-US" sz="2000" dirty="0" smtClean="0">
                <a:latin typeface="Arial" panose="020B0604020202020204" pitchFamily="34" charset="0"/>
              </a:rPr>
              <a:t>.</a:t>
            </a:r>
          </a:p>
          <a:p>
            <a:pPr lvl="0" eaLnBrk="0" fontAlgn="base" hangingPunct="0">
              <a:spcBef>
                <a:spcPct val="0"/>
              </a:spcBef>
              <a:spcAft>
                <a:spcPct val="0"/>
              </a:spcAft>
              <a:buFontTx/>
              <a:buChar char="•"/>
            </a:pP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Performance Driver Analysis</a:t>
            </a:r>
            <a:r>
              <a:rPr lang="en-US" altLang="en-US" sz="2000" dirty="0">
                <a:latin typeface="Arial" panose="020B0604020202020204" pitchFamily="34" charset="0"/>
              </a:rPr>
              <a:t>: Identifies key factors that contribute to employee performance, such as tenure, training, and feedback scores, allowing for targeted interventions.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1477328"/>
          </a:xfrm>
        </p:spPr>
        <p:txBody>
          <a:bodyPr/>
          <a:lstStyle/>
          <a:p>
            <a:r>
              <a:rPr lang="en-IN" dirty="0"/>
              <a:t>Dataset </a:t>
            </a:r>
            <a:r>
              <a:rPr lang="en-IN" dirty="0" smtClean="0"/>
              <a:t>Description</a:t>
            </a:r>
            <a:br>
              <a:rPr lang="en-IN" dirty="0" smtClean="0"/>
            </a:br>
            <a:endParaRPr lang="en-IN" dirty="0"/>
          </a:p>
        </p:txBody>
      </p:sp>
      <p:sp>
        <p:nvSpPr>
          <p:cNvPr id="4" name="Rectangle 3"/>
          <p:cNvSpPr/>
          <p:nvPr/>
        </p:nvSpPr>
        <p:spPr>
          <a:xfrm>
            <a:off x="727428" y="1371600"/>
            <a:ext cx="7037387" cy="6507935"/>
          </a:xfrm>
          <a:prstGeom prst="rect">
            <a:avLst/>
          </a:prstGeom>
        </p:spPr>
        <p:txBody>
          <a:bodyPr wrap="square">
            <a:spAutoFit/>
          </a:bodyPr>
          <a:lstStyle/>
          <a:p>
            <a:pPr>
              <a:lnSpc>
                <a:spcPct val="150000"/>
              </a:lnSpc>
            </a:pPr>
            <a:r>
              <a:rPr lang="en-US" sz="2000" dirty="0"/>
              <a:t>The dataset consists of the following variables:</a:t>
            </a:r>
          </a:p>
          <a:p>
            <a:pPr>
              <a:lnSpc>
                <a:spcPct val="150000"/>
              </a:lnSpc>
            </a:pPr>
            <a:r>
              <a:rPr lang="en-US" sz="2000" b="1" dirty="0"/>
              <a:t>Employee ID</a:t>
            </a:r>
            <a:r>
              <a:rPr lang="en-US" sz="2000" dirty="0"/>
              <a:t>: Unique identifier for each employee.</a:t>
            </a:r>
          </a:p>
          <a:p>
            <a:pPr>
              <a:lnSpc>
                <a:spcPct val="150000"/>
              </a:lnSpc>
            </a:pPr>
            <a:r>
              <a:rPr lang="en-US" sz="2000" b="1" dirty="0"/>
              <a:t>Performance Ratings</a:t>
            </a:r>
            <a:r>
              <a:rPr lang="en-US" sz="2000" dirty="0"/>
              <a:t>: Historical performance ratings assigned to employees.</a:t>
            </a:r>
          </a:p>
          <a:p>
            <a:pPr>
              <a:lnSpc>
                <a:spcPct val="150000"/>
              </a:lnSpc>
            </a:pPr>
            <a:r>
              <a:rPr lang="en-US" sz="2000" b="1" dirty="0"/>
              <a:t>Department</a:t>
            </a:r>
            <a:r>
              <a:rPr lang="en-US" sz="2000" dirty="0"/>
              <a:t>: The department in which the employee works.</a:t>
            </a:r>
          </a:p>
          <a:p>
            <a:pPr>
              <a:lnSpc>
                <a:spcPct val="150000"/>
              </a:lnSpc>
            </a:pPr>
            <a:r>
              <a:rPr lang="en-US" sz="2000" b="1" dirty="0"/>
              <a:t>Tenure</a:t>
            </a:r>
            <a:r>
              <a:rPr lang="en-US" sz="2000" dirty="0"/>
              <a:t>: The duration of employment with the company.</a:t>
            </a:r>
          </a:p>
          <a:p>
            <a:pPr>
              <a:lnSpc>
                <a:spcPct val="150000"/>
              </a:lnSpc>
            </a:pPr>
            <a:r>
              <a:rPr lang="en-US" sz="2000" b="1" dirty="0"/>
              <a:t>Skills and Qualifications</a:t>
            </a:r>
            <a:r>
              <a:rPr lang="en-US" sz="2000" dirty="0"/>
              <a:t>: Certifications, educational background, and skill sets.</a:t>
            </a:r>
          </a:p>
          <a:p>
            <a:pPr>
              <a:lnSpc>
                <a:spcPct val="150000"/>
              </a:lnSpc>
            </a:pPr>
            <a:r>
              <a:rPr lang="en-US" sz="2000" b="1" dirty="0"/>
              <a:t>Attendance Records</a:t>
            </a:r>
            <a:r>
              <a:rPr lang="en-US" sz="2000" dirty="0"/>
              <a:t>: Frequency of absence or lateness.</a:t>
            </a:r>
          </a:p>
          <a:p>
            <a:pPr>
              <a:lnSpc>
                <a:spcPct val="150000"/>
              </a:lnSpc>
            </a:pPr>
            <a:r>
              <a:rPr lang="en-US" sz="2000" b="1" dirty="0"/>
              <a:t>Training Hours</a:t>
            </a:r>
            <a:r>
              <a:rPr lang="en-US" sz="2000" dirty="0"/>
              <a:t>: Hours spent in training sessions.</a:t>
            </a:r>
          </a:p>
          <a:p>
            <a:pPr>
              <a:lnSpc>
                <a:spcPct val="150000"/>
              </a:lnSpc>
            </a:pPr>
            <a:r>
              <a:rPr lang="en-US" sz="2000" b="1" dirty="0"/>
              <a:t>Project Assignments</a:t>
            </a:r>
            <a:r>
              <a:rPr lang="en-US" sz="2000" dirty="0"/>
              <a:t>: Number and types of projects handled.</a:t>
            </a:r>
          </a:p>
          <a:p>
            <a:pPr>
              <a:lnSpc>
                <a:spcPct val="150000"/>
              </a:lnSpc>
            </a:pPr>
            <a:r>
              <a:rPr lang="en-US" sz="2000" b="1" dirty="0"/>
              <a:t>Feedback Scores</a:t>
            </a:r>
            <a:r>
              <a:rPr lang="en-US" sz="2000" dirty="0"/>
              <a:t>: Ratings received from peers and supervisors.</a:t>
            </a:r>
          </a:p>
          <a:p>
            <a:pPr>
              <a:lnSpc>
                <a:spcPct val="150000"/>
              </a:lnSpc>
            </a:pPr>
            <a:endParaRPr lang="en-US" sz="2000" dirty="0" smtClean="0"/>
          </a:p>
          <a:p>
            <a:pPr>
              <a:lnSpc>
                <a:spcPct val="150000"/>
              </a:lnSpc>
            </a:pPr>
            <a:endParaRPr lang="en-US" sz="20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9840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286250"/>
          </a:xfrm>
          <a:prstGeom prst="rect">
            <a:avLst/>
          </a:prstGeom>
        </p:spPr>
        <p:txBody>
          <a:bodyPr vert="horz" wrap="square" lIns="0" tIns="16510" rIns="0" bIns="0" rtlCol="0">
            <a:spAutoFit/>
          </a:bodyPr>
          <a:lstStyle/>
          <a:p>
            <a:pPr marL="12700">
              <a:spcBef>
                <a:spcPts val="130"/>
              </a:spcBef>
            </a:pPr>
            <a:r>
              <a:rPr sz="4250" spc="15" dirty="0" smtClean="0"/>
              <a:t>THE</a:t>
            </a:r>
            <a:r>
              <a:rPr sz="4250" spc="20" dirty="0" smtClean="0"/>
              <a:t> </a:t>
            </a:r>
            <a:r>
              <a:rPr lang="en-US" sz="4250" spc="20" dirty="0" smtClean="0"/>
              <a:t>"</a:t>
            </a:r>
            <a:r>
              <a:rPr sz="4250" spc="10" dirty="0" smtClean="0"/>
              <a:t>WOW</a:t>
            </a:r>
            <a:r>
              <a:rPr lang="en-US" sz="4250" spc="10" dirty="0" smtClean="0"/>
              <a:t>"</a:t>
            </a:r>
            <a:r>
              <a:rPr sz="4250" spc="85" dirty="0" smtClean="0"/>
              <a:t> </a:t>
            </a:r>
            <a:r>
              <a:rPr sz="4250" spc="10" dirty="0" smtClean="0"/>
              <a:t>IN</a:t>
            </a:r>
            <a:r>
              <a:rPr sz="4250" spc="-5" dirty="0" smtClean="0"/>
              <a:t> </a:t>
            </a:r>
            <a:r>
              <a:rPr sz="4250" spc="15" dirty="0" smtClean="0"/>
              <a:t>OUR</a:t>
            </a:r>
            <a:r>
              <a:rPr sz="4250" spc="-10" dirty="0" smtClean="0"/>
              <a:t> </a:t>
            </a:r>
            <a:r>
              <a:rPr sz="4250" spc="20" dirty="0" smtClean="0"/>
              <a:t>SOLUTION</a:t>
            </a:r>
            <a:r>
              <a:rPr lang="en-US" sz="4250" spc="20" dirty="0" smtClean="0"/>
              <a:t/>
            </a:r>
            <a:br>
              <a:rPr lang="en-US" sz="4250" spc="20" dirty="0" smtClean="0"/>
            </a:br>
            <a:r>
              <a:rPr lang="en-US" sz="2000" b="0" spc="20" dirty="0"/>
              <a:t> </a:t>
            </a:r>
            <a:r>
              <a:rPr lang="en-US" sz="2000" b="0" spc="20" dirty="0" smtClean="0"/>
              <a:t>                  </a:t>
            </a:r>
            <a:r>
              <a:rPr lang="en-US" sz="4250" spc="20" dirty="0" smtClean="0"/>
              <a:t/>
            </a:r>
            <a:br>
              <a:rPr lang="en-US" sz="4250" spc="20" dirty="0" smtClean="0"/>
            </a:br>
            <a:r>
              <a:rPr lang="en-US" sz="2000" b="0" spc="20" dirty="0" smtClean="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2"/>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5670550" y="1349326"/>
            <a:ext cx="6096000" cy="369332"/>
          </a:xfrm>
          <a:prstGeom prst="rect">
            <a:avLst/>
          </a:prstGeom>
        </p:spPr>
        <p:txBody>
          <a:bodyPr>
            <a:spAutoFit/>
          </a:bodyPr>
          <a:lstStyle/>
          <a:p>
            <a:pPr lvl="0"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13" name="Rectangle 12"/>
          <p:cNvSpPr/>
          <p:nvPr/>
        </p:nvSpPr>
        <p:spPr>
          <a:xfrm>
            <a:off x="2286000" y="1565008"/>
            <a:ext cx="6096000" cy="3365024"/>
          </a:xfrm>
          <a:prstGeom prst="rect">
            <a:avLst/>
          </a:prstGeom>
        </p:spPr>
        <p:txBody>
          <a:bodyPr>
            <a:spAutoFit/>
          </a:bodyPr>
          <a:lstStyle/>
          <a:p>
            <a:pPr lvl="0" eaLnBrk="0" fontAlgn="base" hangingPunct="0">
              <a:lnSpc>
                <a:spcPct val="150000"/>
              </a:lnSpc>
              <a:spcBef>
                <a:spcPct val="0"/>
              </a:spcBef>
              <a:spcAft>
                <a:spcPct val="0"/>
              </a:spcAft>
              <a:buFontTx/>
              <a:buChar char="•"/>
            </a:pPr>
            <a:r>
              <a:rPr lang="en-US" altLang="en-US" b="1" dirty="0">
                <a:latin typeface="Arial" panose="020B0604020202020204" pitchFamily="34" charset="0"/>
              </a:rPr>
              <a:t>Real-Time Equity Analysis</a:t>
            </a:r>
            <a:r>
              <a:rPr lang="en-US" altLang="en-US" dirty="0">
                <a:latin typeface="Arial" panose="020B0604020202020204" pitchFamily="34" charset="0"/>
              </a:rPr>
              <a:t>: The solution provides real-time insights into salary equity across different groups, helping to quickly identify and address any disparities.</a:t>
            </a:r>
          </a:p>
          <a:p>
            <a:pPr lvl="0" eaLnBrk="0" fontAlgn="base" hangingPunct="0">
              <a:lnSpc>
                <a:spcPct val="150000"/>
              </a:lnSpc>
              <a:spcBef>
                <a:spcPct val="0"/>
              </a:spcBef>
              <a:spcAft>
                <a:spcPct val="0"/>
              </a:spcAft>
              <a:buFontTx/>
              <a:buChar char="•"/>
            </a:pPr>
            <a:r>
              <a:rPr lang="en-US" altLang="en-US" b="1" dirty="0">
                <a:latin typeface="Arial" panose="020B0604020202020204" pitchFamily="34" charset="0"/>
              </a:rPr>
              <a:t>Custom Recommendations Engine</a:t>
            </a:r>
            <a:r>
              <a:rPr lang="en-US" altLang="en-US" dirty="0">
                <a:latin typeface="Arial" panose="020B0604020202020204" pitchFamily="34" charset="0"/>
              </a:rPr>
              <a:t>: Based on the data analysis, our solution offers tailored recommendations for salary adjustments to ensure fairness and competitiveness, considering both internal equity and market trends.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549</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Salary Analysis  </vt:lpstr>
      <vt:lpstr>PROJECT TITLE</vt:lpstr>
      <vt:lpstr>AGENDA</vt:lpstr>
      <vt:lpstr>PROBLEM STATEMENT       Employee performance analysis is essential for identifying areas where employees excel and areas needing improvement. By analyzing performance data, we aim to enhance productivity, optimize training programs, and align employee goals with the organization's objectives. The goal is to develop a systematic approach to evaluate performance and provide actionable insights for management.</vt:lpstr>
      <vt:lpstr>PROJECT OVERVIEW   This project focuses on analyzing employee performance data to understand trends, identify high and low performers, and determine factors influencing performance. By leveraging statistical methods and machine learning models, we aim to predict future performance trends and make recommendations for employee development, retention, and recruitment strategies.</vt:lpstr>
      <vt:lpstr>WHO ARE THE END USERS?         </vt:lpstr>
      <vt:lpstr>OUR SOLUTION AND ITS VALUE PROPOSITION                      </vt:lpstr>
      <vt:lpstr>Dataset Description </vt:lpstr>
      <vt:lpstr>THE "WOW" IN OUR SOLUTION                                   </vt:lpstr>
      <vt:lpstr>PowerPoint Presentation</vt:lpstr>
      <vt:lpstr>RESULTS </vt:lpstr>
      <vt:lpstr>Conclusion        The employee performance analysis provides valuable insights into workforce dynamics and performance drivers. By leveraging data analytics, organizations can enhance decision-making related to employee development, optimize training programs, and improve overall productivity. The predictive models developed in this project offer a robust framework for forecasting performance trends and guiding strategic HR initiatives.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SUGI</cp:lastModifiedBy>
  <cp:revision>23</cp:revision>
  <dcterms:created xsi:type="dcterms:W3CDTF">2024-03-29T15:07:22Z</dcterms:created>
  <dcterms:modified xsi:type="dcterms:W3CDTF">2024-09-01T16:17:20Z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