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embeddedFontLst>
    <p:embeddedFont>
      <p:font typeface="Corbel" panose="020B0503020204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393621-EB2F-4B44-9A09-C586644C51BD}">
  <a:tblStyle styleId="{53393621-EB2F-4B44-9A09-C586644C51BD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6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09213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04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747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814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077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3623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275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8410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8687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4967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0053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4477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685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0471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9368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271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447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3893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4683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44494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606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5369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677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14723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4479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26304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48693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9797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4354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8560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274320" lvl="1" indent="-7620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본 연구는 IoT 플랫폼에 접근 제어 기술을 적용하기 위한 연구입니다.</a:t>
            </a:r>
          </a:p>
          <a:p>
            <a:pPr marL="274320" lvl="1" indent="-7620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</a:pP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lvl="1" indent="-7620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IoT 관련 주요 문제 중 가장 큰 문제는 보안 문제입니다.</a:t>
            </a:r>
          </a:p>
          <a:p>
            <a:pPr marL="274320" lvl="1" indent="-7620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최근 미국 내 주요 사이트가 마비되는 대규모 공격이 발생하였는데 분석 결과 IoT기기들의 접근 권한 취약점을 이용한 IoT봇넷 디도스 공격임이 밝혀졌습니다. IoT플랫폼은 기기들을 통합 관리할 수 있게 할 뿐만 아니라 복합적인 보안 솔루션 또한 제공하기 때문에 플랫폼이 IoT 기기들을 위한 보안책으로 활용될 수 있습니다.</a:t>
            </a:r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69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777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026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035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4351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69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31139" y="243839"/>
            <a:ext cx="11724640" cy="63779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109979" y="882375"/>
            <a:ext cx="9966959" cy="2926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Font typeface="Corbel"/>
              <a:buNone/>
              <a:defRPr sz="72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709530" y="3869633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Font typeface="Corbel"/>
              <a:buNone/>
              <a:defRPr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142995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9329529" y="6223828"/>
            <a:ext cx="170621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1978659" y="3733800"/>
            <a:ext cx="8229600" cy="0"/>
          </a:xfrm>
          <a:prstGeom prst="straightConnector1">
            <a:avLst/>
          </a:prstGeom>
          <a:noFill/>
          <a:ln w="100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orbe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4060135" y="-859735"/>
            <a:ext cx="4038599" cy="9872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8740" algn="l" rtl="0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SzPct val="80000"/>
              <a:buFont typeface="Corbel"/>
              <a:buChar char="•"/>
              <a:defRPr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-889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731520" marR="0" lvl="2" indent="-9397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79999"/>
              <a:buFont typeface="Corbe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05839" marR="0" lvl="3" indent="-1117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80160" marR="0" lvl="4" indent="-1066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600000" marR="0" lvl="5" indent="-1598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99999" marR="0" lvl="6" indent="-1550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200000" marR="0" lvl="7" indent="-1502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500000" marR="0" lvl="8" indent="-1581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142995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9329529" y="6223828"/>
            <a:ext cx="170621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81849" y="2305050"/>
            <a:ext cx="54102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orbe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2152649" y="-247649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8740" algn="l" rtl="0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SzPct val="80000"/>
              <a:buFont typeface="Corbel"/>
              <a:buChar char="•"/>
              <a:defRPr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-889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731520" marR="0" lvl="2" indent="-9397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79999"/>
              <a:buFont typeface="Corbe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05839" marR="0" lvl="3" indent="-1117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80160" marR="0" lvl="4" indent="-1066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600000" marR="0" lvl="5" indent="-1598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99999" marR="0" lvl="6" indent="-1550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200000" marR="0" lvl="7" indent="-1502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500000" marR="0" lvl="8" indent="-1581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142995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9329529" y="6223828"/>
            <a:ext cx="170621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orbe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0" cy="403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8740" algn="l" rtl="0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SzPct val="80000"/>
              <a:buFont typeface="Corbel"/>
              <a:buChar char="•"/>
              <a:defRPr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-889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731520" marR="0" lvl="2" indent="-9397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79999"/>
              <a:buFont typeface="Corbe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05839" marR="0" lvl="3" indent="-1117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80160" marR="0" lvl="4" indent="-1066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600000" marR="0" lvl="5" indent="-1598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99999" marR="0" lvl="6" indent="-1550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200000" marR="0" lvl="7" indent="-1502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500000" marR="0" lvl="8" indent="-1581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1142995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9329529" y="6223828"/>
            <a:ext cx="170621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106424" y="1173575"/>
            <a:ext cx="9966959" cy="2926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Font typeface="Corbel"/>
              <a:buNone/>
              <a:defRPr sz="7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709927" y="4154519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Font typeface="Corbel"/>
              <a:buNone/>
              <a:defRPr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1142995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9329529" y="6223828"/>
            <a:ext cx="170621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32" name="Shape 32"/>
          <p:cNvCxnSpPr/>
          <p:nvPr/>
        </p:nvCxnSpPr>
        <p:spPr>
          <a:xfrm>
            <a:off x="1981200" y="4020407"/>
            <a:ext cx="8229600" cy="0"/>
          </a:xfrm>
          <a:prstGeom prst="straightConnector1">
            <a:avLst/>
          </a:prstGeom>
          <a:noFill/>
          <a:ln w="100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orbe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143000" y="2057399"/>
            <a:ext cx="475487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8740" algn="l" rtl="0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SzPct val="80000"/>
              <a:buFont typeface="Corbel"/>
              <a:buChar char="•"/>
              <a:defRPr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-889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731520" marR="0" lvl="2" indent="-9397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79999"/>
              <a:buFont typeface="Corbe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05839" marR="0" lvl="3" indent="-1117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80160" marR="0" lvl="4" indent="-1066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600000" marR="0" lvl="5" indent="-1598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99999" marR="0" lvl="6" indent="-1550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200000" marR="0" lvl="7" indent="-1502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500000" marR="0" lvl="8" indent="-1581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267612" y="2057400"/>
            <a:ext cx="475487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8740" algn="l" rtl="0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SzPct val="80000"/>
              <a:buFont typeface="Corbel"/>
              <a:buChar char="•"/>
              <a:defRPr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-889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731520" marR="0" lvl="2" indent="-9397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79999"/>
              <a:buFont typeface="Corbe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05839" marR="0" lvl="3" indent="-1117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80160" marR="0" lvl="4" indent="-1066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600000" marR="0" lvl="5" indent="-1598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99999" marR="0" lvl="6" indent="-1550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200000" marR="0" lvl="7" indent="-1502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500000" marR="0" lvl="8" indent="-1581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1142995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9329529" y="6223828"/>
            <a:ext cx="170621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orbe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143000" y="2001510"/>
            <a:ext cx="4754879" cy="777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orbel"/>
              <a:buNone/>
              <a:defRPr sz="2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143000" y="2721483"/>
            <a:ext cx="4754879" cy="3383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8740" algn="l" rtl="0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SzPct val="80000"/>
              <a:buFont typeface="Corbel"/>
              <a:buChar char="•"/>
              <a:defRPr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-889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731520" marR="0" lvl="2" indent="-9397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79999"/>
              <a:buFont typeface="Corbe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05839" marR="0" lvl="3" indent="-1117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80160" marR="0" lvl="4" indent="-1066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600000" marR="0" lvl="5" indent="-1598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99999" marR="0" lvl="6" indent="-1550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200000" marR="0" lvl="7" indent="-1502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500000" marR="0" lvl="8" indent="-1581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269173" y="1999032"/>
            <a:ext cx="4754879" cy="777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orbel"/>
              <a:buNone/>
              <a:defRPr sz="2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269173" y="2719322"/>
            <a:ext cx="4754879" cy="3383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8740" algn="l" rtl="0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SzPct val="80000"/>
              <a:buFont typeface="Corbel"/>
              <a:buChar char="•"/>
              <a:defRPr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-889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731520" marR="0" lvl="2" indent="-9397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79999"/>
              <a:buFont typeface="Corbe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05839" marR="0" lvl="3" indent="-1117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80160" marR="0" lvl="4" indent="-1066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600000" marR="0" lvl="5" indent="-1598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99999" marR="0" lvl="6" indent="-1550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200000" marR="0" lvl="7" indent="-1502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500000" marR="0" lvl="8" indent="-1581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1142995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9329529" y="6223828"/>
            <a:ext cx="170621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orbe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142995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9329529" y="6223828"/>
            <a:ext cx="170621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142995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9329529" y="6223828"/>
            <a:ext cx="170621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143000" y="1097279"/>
            <a:ext cx="3931919" cy="1737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852158" y="1097279"/>
            <a:ext cx="5212080" cy="4663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7939" algn="l" rtl="0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SzPct val="80000"/>
              <a:buFont typeface="Corbel"/>
              <a:buChar char="•"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-482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731520" marR="0" lvl="2" indent="-63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05839" marR="0" lvl="3" indent="-9143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80160" marR="0" lvl="4" indent="-8636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600000" marR="0" lvl="5" indent="-139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99999" marR="0" lvl="6" indent="-134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200000" marR="0" lvl="7" indent="-1299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500000" marR="0" lvl="8" indent="-1377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1143000" y="2834640"/>
            <a:ext cx="3931919" cy="3017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Corbel"/>
              <a:buNone/>
              <a:defRPr sz="17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142995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9329529" y="6223828"/>
            <a:ext cx="170621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43000" y="1097279"/>
            <a:ext cx="3931919" cy="1737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413248" y="1069846"/>
            <a:ext cx="6099047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Font typeface="Corbel"/>
              <a:buNone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143000" y="2834640"/>
            <a:ext cx="3931919" cy="2880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Corbel"/>
              <a:buNone/>
              <a:defRPr sz="17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Font typeface="Corbe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142995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9329529" y="6223828"/>
            <a:ext cx="170621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231139" y="243839"/>
            <a:ext cx="11724640" cy="63779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orbe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0" cy="403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8740" algn="l" rtl="0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SzPct val="80000"/>
              <a:buFont typeface="Corbel"/>
              <a:buChar char="•"/>
              <a:defRPr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-889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731520" marR="0" lvl="2" indent="-9397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79999"/>
              <a:buFont typeface="Corbe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05839" marR="0" lvl="3" indent="-1117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80160" marR="0" lvl="4" indent="-1066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600000" marR="0" lvl="5" indent="-1598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99999" marR="0" lvl="6" indent="-1550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200000" marR="0" lvl="7" indent="-1502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500000" marR="0" lvl="8" indent="-1581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1142995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9329529" y="6223828"/>
            <a:ext cx="170621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xiomatics.com/blo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asis-open.org/xacml/3.0/xacml-3.0-core-spec-os-en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Lab-Io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09979" y="882375"/>
            <a:ext cx="9966959" cy="29260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IOT ACCESS CONTROL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709530" y="3869633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본 자료는 새로 프로젝트에 배치되는 인력들이 </a:t>
            </a:r>
            <a:br>
              <a:rPr lang="en-US"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배경지식을 습득하고 연구 목표를 이해하기 위한 자료입니다.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Research Topic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143000" y="1965900"/>
            <a:ext cx="9875400" cy="203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/>
              <a:t>연구 주제: IoT 환경에 적용할 세밀한 접근 제어 솔루션의 연구 및 개발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-US" sz="1600"/>
              <a:t>본 연구에서는, IoT 스마트 환경에 세밀한 상황인식 접근 제어를 적용하면서 발생할 수 있는 다양한 문제(정책 충돌, HCI 연구)들을 해결하고 사용자 친화적인 접근 제어 솔루션을 연구하고 개발합니다.</a:t>
            </a:r>
          </a:p>
        </p:txBody>
      </p:sp>
      <p:grpSp>
        <p:nvGrpSpPr>
          <p:cNvPr id="160" name="Shape 160"/>
          <p:cNvGrpSpPr/>
          <p:nvPr/>
        </p:nvGrpSpPr>
        <p:grpSpPr>
          <a:xfrm>
            <a:off x="1766062" y="3047800"/>
            <a:ext cx="4174016" cy="2979300"/>
            <a:chOff x="1655025" y="3731700"/>
            <a:chExt cx="4174016" cy="2979300"/>
          </a:xfrm>
        </p:grpSpPr>
        <p:pic>
          <p:nvPicPr>
            <p:cNvPr id="161" name="Shape 1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55025" y="3731700"/>
              <a:ext cx="4174016" cy="2551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sp>
          <p:nvSpPr>
            <p:cNvPr id="162" name="Shape 162"/>
            <p:cNvSpPr txBox="1"/>
            <p:nvPr/>
          </p:nvSpPr>
          <p:spPr>
            <a:xfrm>
              <a:off x="2200039" y="6283500"/>
              <a:ext cx="3084000" cy="427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600" b="1">
                  <a:latin typeface="Corbel"/>
                  <a:ea typeface="Corbel"/>
                  <a:cs typeface="Corbel"/>
                  <a:sym typeface="Corbel"/>
                </a:rPr>
                <a:t>세계 인터넷 디바이스 보급 전망</a:t>
              </a:r>
            </a:p>
          </p:txBody>
        </p:sp>
      </p:grpSp>
      <p:sp>
        <p:nvSpPr>
          <p:cNvPr id="163" name="Shape 163"/>
          <p:cNvSpPr txBox="1"/>
          <p:nvPr/>
        </p:nvSpPr>
        <p:spPr>
          <a:xfrm>
            <a:off x="6080700" y="3047800"/>
            <a:ext cx="4428300" cy="25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 dirty="0" err="1"/>
              <a:t>최근</a:t>
            </a:r>
            <a:r>
              <a:rPr lang="en-US" dirty="0"/>
              <a:t>, </a:t>
            </a:r>
            <a:r>
              <a:rPr lang="en-US" dirty="0" err="1"/>
              <a:t>스마트</a:t>
            </a:r>
            <a:r>
              <a:rPr lang="en-US" dirty="0"/>
              <a:t> </a:t>
            </a:r>
            <a:r>
              <a:rPr lang="en-US" dirty="0" err="1"/>
              <a:t>TV나</a:t>
            </a:r>
            <a:r>
              <a:rPr lang="en-US" dirty="0"/>
              <a:t> </a:t>
            </a:r>
            <a:r>
              <a:rPr lang="en-US" dirty="0" err="1"/>
              <a:t>태블릿</a:t>
            </a:r>
            <a:r>
              <a:rPr lang="en-US" dirty="0"/>
              <a:t> PC </a:t>
            </a:r>
            <a:r>
              <a:rPr lang="en-US" dirty="0" err="1"/>
              <a:t>등의</a:t>
            </a:r>
            <a:r>
              <a:rPr lang="en-US" dirty="0"/>
              <a:t> </a:t>
            </a:r>
            <a:r>
              <a:rPr lang="en-US" dirty="0" err="1"/>
              <a:t>인터넷과</a:t>
            </a:r>
            <a:r>
              <a:rPr lang="en-US" dirty="0"/>
              <a:t> </a:t>
            </a:r>
            <a:r>
              <a:rPr lang="en-US" dirty="0" err="1"/>
              <a:t>연결되는</a:t>
            </a:r>
            <a:r>
              <a:rPr lang="en-US" dirty="0"/>
              <a:t> </a:t>
            </a:r>
            <a:r>
              <a:rPr lang="en-US" dirty="0" err="1"/>
              <a:t>디바이스의</a:t>
            </a:r>
            <a:r>
              <a:rPr lang="en-US" dirty="0"/>
              <a:t> </a:t>
            </a:r>
            <a:r>
              <a:rPr lang="en-US" dirty="0" err="1"/>
              <a:t>보급이</a:t>
            </a:r>
            <a:r>
              <a:rPr lang="en-US" dirty="0"/>
              <a:t> </a:t>
            </a:r>
            <a:r>
              <a:rPr lang="en-US" dirty="0" err="1"/>
              <a:t>폭발적으로</a:t>
            </a:r>
            <a:r>
              <a:rPr lang="en-US" dirty="0"/>
              <a:t> </a:t>
            </a:r>
            <a:r>
              <a:rPr lang="en-US" dirty="0" err="1"/>
              <a:t>증가하고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 dirty="0" err="1"/>
              <a:t>특히</a:t>
            </a:r>
            <a:r>
              <a:rPr lang="en-US" dirty="0"/>
              <a:t> IoT </a:t>
            </a:r>
            <a:r>
              <a:rPr lang="en-US" dirty="0" err="1"/>
              <a:t>디바이스의</a:t>
            </a:r>
            <a:r>
              <a:rPr lang="en-US" dirty="0"/>
              <a:t> </a:t>
            </a:r>
            <a:r>
              <a:rPr lang="en-US" dirty="0" err="1"/>
              <a:t>보급량은</a:t>
            </a:r>
            <a:r>
              <a:rPr lang="en-US" dirty="0"/>
              <a:t> 2017년 </a:t>
            </a:r>
            <a:r>
              <a:rPr lang="en-US" dirty="0" err="1"/>
              <a:t>기준</a:t>
            </a:r>
            <a:r>
              <a:rPr lang="en-US" dirty="0"/>
              <a:t> </a:t>
            </a:r>
            <a:r>
              <a:rPr lang="en-US" dirty="0" err="1"/>
              <a:t>전년</a:t>
            </a:r>
            <a:r>
              <a:rPr lang="en-US" dirty="0"/>
              <a:t> </a:t>
            </a:r>
            <a:r>
              <a:rPr lang="en-US" dirty="0" err="1"/>
              <a:t>대비</a:t>
            </a:r>
            <a:r>
              <a:rPr lang="en-US" dirty="0"/>
              <a:t> 27% </a:t>
            </a:r>
            <a:r>
              <a:rPr lang="en-US" dirty="0" err="1"/>
              <a:t>가량</a:t>
            </a:r>
            <a:r>
              <a:rPr lang="en-US" dirty="0"/>
              <a:t> </a:t>
            </a:r>
            <a:r>
              <a:rPr lang="en-US" dirty="0" err="1"/>
              <a:t>증가</a:t>
            </a:r>
            <a:r>
              <a:rPr lang="en-US" dirty="0"/>
              <a:t> </a:t>
            </a:r>
            <a:r>
              <a:rPr lang="en-US" dirty="0" err="1"/>
              <a:t>하였고</a:t>
            </a:r>
            <a:r>
              <a:rPr lang="en-US" dirty="0"/>
              <a:t>, </a:t>
            </a:r>
            <a:r>
              <a:rPr lang="en-US" dirty="0" err="1"/>
              <a:t>이에</a:t>
            </a:r>
            <a:r>
              <a:rPr lang="en-US" dirty="0"/>
              <a:t> </a:t>
            </a:r>
            <a:r>
              <a:rPr lang="en-US" dirty="0" err="1"/>
              <a:t>따라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IoT </a:t>
            </a:r>
            <a:r>
              <a:rPr lang="en-US" dirty="0" err="1"/>
              <a:t>보안</a:t>
            </a:r>
            <a:r>
              <a:rPr lang="en-US" dirty="0"/>
              <a:t> </a:t>
            </a:r>
            <a:r>
              <a:rPr lang="en-US" dirty="0" err="1"/>
              <a:t>위협이</a:t>
            </a:r>
            <a:r>
              <a:rPr lang="en-US" dirty="0"/>
              <a:t> </a:t>
            </a:r>
            <a:r>
              <a:rPr lang="en-US" dirty="0" err="1"/>
              <a:t>빈번하게</a:t>
            </a:r>
            <a:r>
              <a:rPr lang="en-US" dirty="0"/>
              <a:t> </a:t>
            </a:r>
            <a:r>
              <a:rPr lang="en-US" dirty="0" err="1"/>
              <a:t>발생하고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 dirty="0" err="1"/>
              <a:t>그로</a:t>
            </a:r>
            <a:r>
              <a:rPr lang="en-US" dirty="0"/>
              <a:t> </a:t>
            </a:r>
            <a:r>
              <a:rPr lang="en-US" dirty="0" err="1"/>
              <a:t>인해</a:t>
            </a:r>
            <a:r>
              <a:rPr lang="en-US" dirty="0"/>
              <a:t> </a:t>
            </a:r>
            <a:r>
              <a:rPr lang="en-US" dirty="0" err="1"/>
              <a:t>현재</a:t>
            </a:r>
            <a:r>
              <a:rPr lang="en-US" dirty="0"/>
              <a:t> </a:t>
            </a:r>
            <a:r>
              <a:rPr lang="en-US" dirty="0" err="1"/>
              <a:t>기업이나</a:t>
            </a:r>
            <a:r>
              <a:rPr lang="en-US" dirty="0"/>
              <a:t> </a:t>
            </a:r>
            <a:r>
              <a:rPr lang="en-US" dirty="0" err="1"/>
              <a:t>정부에서는</a:t>
            </a:r>
            <a:r>
              <a:rPr lang="en-US" dirty="0"/>
              <a:t> IoT </a:t>
            </a:r>
            <a:r>
              <a:rPr lang="en-US" dirty="0" err="1"/>
              <a:t>기기를</a:t>
            </a:r>
            <a:r>
              <a:rPr lang="en-US" dirty="0"/>
              <a:t> </a:t>
            </a:r>
            <a:r>
              <a:rPr lang="en-US" dirty="0" err="1"/>
              <a:t>위한</a:t>
            </a:r>
            <a:r>
              <a:rPr lang="en-US" dirty="0"/>
              <a:t> </a:t>
            </a:r>
            <a:r>
              <a:rPr lang="en-US" dirty="0" err="1"/>
              <a:t>보안</a:t>
            </a:r>
            <a:r>
              <a:rPr lang="en-US" dirty="0"/>
              <a:t> </a:t>
            </a:r>
            <a:r>
              <a:rPr lang="en-US" dirty="0" err="1"/>
              <a:t>솔루션의</a:t>
            </a:r>
            <a:r>
              <a:rPr lang="en-US" dirty="0"/>
              <a:t> </a:t>
            </a:r>
            <a:r>
              <a:rPr lang="en-US" dirty="0" err="1"/>
              <a:t>수요가</a:t>
            </a:r>
            <a:r>
              <a:rPr lang="en-US" dirty="0"/>
              <a:t> </a:t>
            </a:r>
            <a:r>
              <a:rPr lang="en-US" dirty="0" err="1"/>
              <a:t>증가하고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143000" y="1965900"/>
            <a:ext cx="9875400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42900" rtl="0">
              <a:spcBef>
                <a:spcPts val="14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접근 제어에서는 복수의 정책이 다른 결과를 반환하는 </a:t>
            </a:r>
            <a:r>
              <a:rPr lang="en-US" sz="1800" b="1"/>
              <a:t>정책 충돌</a:t>
            </a:r>
            <a:r>
              <a:rPr lang="en-US" sz="1800"/>
              <a:t> 문제가 종종 발생합니다.</a:t>
            </a:r>
            <a:br>
              <a:rPr lang="en-US" sz="1800"/>
            </a:br>
            <a:r>
              <a:rPr lang="en-US" sz="1800"/>
              <a:t>XACML에서는 하나의 결과를 선택하기 위해 </a:t>
            </a:r>
            <a:r>
              <a:rPr lang="en-US" sz="1800" b="1"/>
              <a:t>정책 조합 알고리즘</a:t>
            </a:r>
            <a:r>
              <a:rPr lang="en-US" sz="1800"/>
              <a:t>을 사용합니다.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Research </a:t>
            </a:r>
            <a:r>
              <a:rPr lang="en-US"/>
              <a:t>Overview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262" y="2921862"/>
            <a:ext cx="3241601" cy="2704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Shape 171"/>
          <p:cNvGraphicFramePr/>
          <p:nvPr>
            <p:extLst>
              <p:ext uri="{D42A27DB-BD31-4B8C-83A1-F6EECF244321}">
                <p14:modId xmlns:p14="http://schemas.microsoft.com/office/powerpoint/2010/main" val="926727026"/>
              </p:ext>
            </p:extLst>
          </p:nvPr>
        </p:nvGraphicFramePr>
        <p:xfrm>
          <a:off x="4543187" y="2921863"/>
          <a:ext cx="6629550" cy="2741526"/>
        </p:xfrm>
        <a:graphic>
          <a:graphicData uri="http://schemas.openxmlformats.org/drawingml/2006/table">
            <a:tbl>
              <a:tblPr>
                <a:noFill/>
                <a:tableStyleId>{53393621-EB2F-4B44-9A09-C586644C51BD}</a:tableStyleId>
              </a:tblPr>
              <a:tblGrid>
                <a:gridCol w="1499850"/>
                <a:gridCol w="5129700"/>
              </a:tblGrid>
              <a:tr h="234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1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Deny/Permit Override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정책에 포함된 규칙이나 정책 중 하나라도 Deny/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Permit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를 반환한다면, </a:t>
                      </a:r>
                      <a:br>
                        <a:rPr lang="en-US" sz="10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</a:br>
                      <a:r>
                        <a:rPr lang="en-US" sz="10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Deny/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Permit를 반환합니다.</a:t>
                      </a:r>
                    </a:p>
                  </a:txBody>
                  <a:tcPr marL="91425" marR="91425" marT="91425" marB="91425"/>
                </a:tc>
              </a:tr>
              <a:tr h="3376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1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First Applicable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최종 결정이 처음 결정된 Permit 혹은 Deny를 생성하는 방식으로 결정을 조합합니다.</a:t>
                      </a:r>
                    </a:p>
                    <a:p>
                      <a:pPr marL="0" lvl="0" indent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결정된 순간 이후의 정책은 평가하지 않습니다.</a:t>
                      </a:r>
                    </a:p>
                  </a:txBody>
                  <a:tcPr marL="91425" marR="91425" marT="91425" marB="91425"/>
                </a:tc>
              </a:tr>
              <a:tr h="2954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1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Only One Applicable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Permit 혹은 Deny를 반환하기 위해 자식 중 오직 ‘단 하나’만 유효한 결과를 반환해야 합니다(그 외에는 전부 NA를 반환해야 합니다).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1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Ordered Deny/Permit Overrides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 rtl="0">
                        <a:lnSpc>
                          <a:spcPct val="107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Ordered 조합 알고리즘들은 Unordered 방식(Permit/Deny Override)과 같은 방식으로 결정을 조합하되 정책 집합과 규칙이 정의된 순서대로 고려된다는 보장을 제공합니다.</a:t>
                      </a:r>
                    </a:p>
                  </a:txBody>
                  <a:tcPr marL="91425" marR="91425" marT="91425" marB="91425"/>
                </a:tc>
              </a:tr>
              <a:tr h="3229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1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Deny/Permit Unless Permit/Deny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Permit, Deny, NA(적용 불가), Indeterminate(불확정)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이 중 NA와 Indeterminate를 숨기는 것으로 PEP 로직을 더 단순하게 만들 수 있습니다. 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e.g.) Deny unless Permit: 승인이 아니면 거부. 즉, NA나 Indeterminate는 반환되지 않습니다.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Research </a:t>
            </a:r>
            <a:r>
              <a:rPr lang="en-US"/>
              <a:t>Overview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546500" y="2807700"/>
            <a:ext cx="9502500" cy="32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Request: 아들(무면허)이 조수석에 아버지(면허 소유)를 동승하고 스마트카에 시동 걸기를 요청합니다.</a:t>
            </a:r>
          </a:p>
        </p:txBody>
      </p:sp>
      <p:graphicFrame>
        <p:nvGraphicFramePr>
          <p:cNvPr id="178" name="Shape 178"/>
          <p:cNvGraphicFramePr/>
          <p:nvPr>
            <p:extLst>
              <p:ext uri="{D42A27DB-BD31-4B8C-83A1-F6EECF244321}">
                <p14:modId xmlns:p14="http://schemas.microsoft.com/office/powerpoint/2010/main" val="790347420"/>
              </p:ext>
            </p:extLst>
          </p:nvPr>
        </p:nvGraphicFramePr>
        <p:xfrm>
          <a:off x="3586594" y="3408050"/>
          <a:ext cx="5130806" cy="1280070"/>
        </p:xfrm>
        <a:graphic>
          <a:graphicData uri="http://schemas.openxmlformats.org/drawingml/2006/table">
            <a:tbl>
              <a:tblPr>
                <a:noFill/>
                <a:tableStyleId>{53393621-EB2F-4B44-9A09-C586644C51BD}</a:tableStyleId>
              </a:tblPr>
              <a:tblGrid>
                <a:gridCol w="608190"/>
                <a:gridCol w="3519992"/>
                <a:gridCol w="386658"/>
                <a:gridCol w="615966"/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정책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가족은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스마트카의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시동을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 걸 수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있다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→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Permit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정책 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면허가 없는 사람은 스마트카의 시동을 걸 수 없다.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→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Deny</a:t>
                      </a:r>
                    </a:p>
                  </a:txBody>
                  <a:tcPr marL="91425" marR="91425" marT="91425" marB="91425"/>
                </a:tc>
              </a:tr>
              <a:tr h="3029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latin typeface="Corbel"/>
                          <a:ea typeface="Corbel"/>
                          <a:cs typeface="Corbel"/>
                          <a:sym typeface="Corbel"/>
                        </a:rPr>
                        <a:t>정책 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latin typeface="Corbel"/>
                          <a:ea typeface="Corbel"/>
                          <a:cs typeface="Corbel"/>
                          <a:sym typeface="Corbel"/>
                        </a:rPr>
                        <a:t>면허가 없는 사람은 면허가 있는 사람이 조수석에 동승한 경우 스마트카의 시동을 걸 수 있다.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→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Permit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1158300" y="1965900"/>
            <a:ext cx="9875400" cy="84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AutoNum type="arabicPeriod" startAt="2"/>
            </a:pPr>
            <a:r>
              <a:rPr lang="en-US" sz="1800"/>
              <a:t>하지만, 이러한 알고리즘이나 정형적인 해결 방법으로는 항상 정책 작성자의 의도에 부합하게 충돌을 해결하지는 못합니다.</a:t>
            </a:r>
          </a:p>
        </p:txBody>
      </p:sp>
      <p:graphicFrame>
        <p:nvGraphicFramePr>
          <p:cNvPr id="180" name="Shape 180"/>
          <p:cNvGraphicFramePr/>
          <p:nvPr>
            <p:extLst>
              <p:ext uri="{D42A27DB-BD31-4B8C-83A1-F6EECF244321}">
                <p14:modId xmlns:p14="http://schemas.microsoft.com/office/powerpoint/2010/main" val="1518901224"/>
              </p:ext>
            </p:extLst>
          </p:nvPr>
        </p:nvGraphicFramePr>
        <p:xfrm>
          <a:off x="1416701" y="4959250"/>
          <a:ext cx="9420050" cy="914340"/>
        </p:xfrm>
        <a:graphic>
          <a:graphicData uri="http://schemas.openxmlformats.org/drawingml/2006/table">
            <a:tbl>
              <a:tblPr>
                <a:noFill/>
                <a:tableStyleId>{53393621-EB2F-4B44-9A09-C586644C51BD}</a:tableStyleId>
              </a:tblPr>
              <a:tblGrid>
                <a:gridCol w="1274875"/>
                <a:gridCol w="8145175"/>
              </a:tblGrid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Deny Override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orbel"/>
                          <a:ea typeface="Corbel"/>
                          <a:cs typeface="Corbel"/>
                          <a:sym typeface="Corbel"/>
                        </a:rPr>
                        <a:t>면허가 있는 사람이 동승을 해도 운전자가 면허가 없을 경우 정책 2에 의해 결과가 Deny가 되어 시동을 걸 수 없게 됩니다.</a:t>
                      </a:r>
                    </a:p>
                  </a:txBody>
                  <a:tcPr marL="91425" marR="91425" marT="91425" marB="91425"/>
                </a:tc>
              </a:tr>
              <a:tr h="2891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Permit Override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orbel"/>
                          <a:ea typeface="Corbel"/>
                          <a:cs typeface="Corbel"/>
                          <a:sym typeface="Corbel"/>
                        </a:rPr>
                        <a:t>정책 1에 의해 면허가 없더라도 가족이기 때문에 시동을 걸 수 있게 됩니다.따라서 요청에서 아버지가 조수석에 동승하지 않더라도 아들은 시동을 걸 수 있게 되어 아버지의 의도에 부합하지 않게 됩니다.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Research </a:t>
            </a:r>
            <a:r>
              <a:rPr lang="en-US"/>
              <a:t>Overview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1158300" y="1965900"/>
            <a:ext cx="9875400" cy="84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</a:pPr>
            <a:r>
              <a:rPr lang="en-US" sz="1800"/>
              <a:t>본 연구에서는 정책 충돌을 탐지하고 이를 정책 작성자에게 알리는 것을 목표로 합니다.</a:t>
            </a:r>
            <a:br>
              <a:rPr lang="en-US" sz="1800"/>
            </a:br>
            <a:r>
              <a:rPr lang="en-US" sz="1800"/>
              <a:t>정책 충돌의 탐지에는 SMT 등의 정형 검증이나 머신 러닝과 같은 기법이 사용될 수 있습니다.</a:t>
            </a:r>
          </a:p>
        </p:txBody>
      </p:sp>
      <p:grpSp>
        <p:nvGrpSpPr>
          <p:cNvPr id="187" name="Shape 187"/>
          <p:cNvGrpSpPr/>
          <p:nvPr/>
        </p:nvGrpSpPr>
        <p:grpSpPr>
          <a:xfrm>
            <a:off x="4031200" y="2807700"/>
            <a:ext cx="4129580" cy="3437950"/>
            <a:chOff x="3972325" y="2861525"/>
            <a:chExt cx="4129580" cy="3437950"/>
          </a:xfrm>
        </p:grpSpPr>
        <p:grpSp>
          <p:nvGrpSpPr>
            <p:cNvPr id="188" name="Shape 188"/>
            <p:cNvGrpSpPr/>
            <p:nvPr/>
          </p:nvGrpSpPr>
          <p:grpSpPr>
            <a:xfrm>
              <a:off x="4059511" y="2966967"/>
              <a:ext cx="4042394" cy="2905012"/>
              <a:chOff x="4547731" y="2854420"/>
              <a:chExt cx="4042394" cy="3425722"/>
            </a:xfrm>
          </p:grpSpPr>
          <p:grpSp>
            <p:nvGrpSpPr>
              <p:cNvPr id="189" name="Shape 189"/>
              <p:cNvGrpSpPr/>
              <p:nvPr/>
            </p:nvGrpSpPr>
            <p:grpSpPr>
              <a:xfrm>
                <a:off x="4547731" y="2854425"/>
                <a:ext cx="3010346" cy="3425717"/>
                <a:chOff x="4547731" y="2854425"/>
                <a:chExt cx="3010346" cy="3425717"/>
              </a:xfrm>
            </p:grpSpPr>
            <p:sp>
              <p:nvSpPr>
                <p:cNvPr id="190" name="Shape 190"/>
                <p:cNvSpPr/>
                <p:nvPr/>
              </p:nvSpPr>
              <p:spPr>
                <a:xfrm>
                  <a:off x="4547731" y="2854425"/>
                  <a:ext cx="2818200" cy="7878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91" name="Shape 191"/>
                <p:cNvGrpSpPr/>
                <p:nvPr/>
              </p:nvGrpSpPr>
              <p:grpSpPr>
                <a:xfrm>
                  <a:off x="4700263" y="3005803"/>
                  <a:ext cx="2857815" cy="3274339"/>
                  <a:chOff x="7794475" y="2194550"/>
                  <a:chExt cx="3504801" cy="4010213"/>
                </a:xfrm>
              </p:grpSpPr>
              <p:sp>
                <p:nvSpPr>
                  <p:cNvPr id="192" name="Shape 192"/>
                  <p:cNvSpPr/>
                  <p:nvPr/>
                </p:nvSpPr>
                <p:spPr>
                  <a:xfrm>
                    <a:off x="8362315" y="3450097"/>
                    <a:ext cx="1948050" cy="964926"/>
                  </a:xfrm>
                  <a:prstGeom prst="irregularSeal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 algn="ctr">
                      <a:spcBef>
                        <a:spcPts val="0"/>
                      </a:spcBef>
                      <a:buNone/>
                    </a:pPr>
                    <a:r>
                      <a:rPr lang="en-US" b="1"/>
                      <a:t>Conflict</a:t>
                    </a:r>
                  </a:p>
                </p:txBody>
              </p:sp>
              <p:sp>
                <p:nvSpPr>
                  <p:cNvPr id="193" name="Shape 193"/>
                  <p:cNvSpPr/>
                  <p:nvPr/>
                </p:nvSpPr>
                <p:spPr>
                  <a:xfrm>
                    <a:off x="7794475" y="2194550"/>
                    <a:ext cx="851400" cy="5769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rPr lang="en-US"/>
                      <a:t>정책 1</a:t>
                    </a:r>
                  </a:p>
                </p:txBody>
              </p:sp>
              <p:sp>
                <p:nvSpPr>
                  <p:cNvPr id="194" name="Shape 194"/>
                  <p:cNvSpPr/>
                  <p:nvPr/>
                </p:nvSpPr>
                <p:spPr>
                  <a:xfrm>
                    <a:off x="8910637" y="2194550"/>
                    <a:ext cx="851400" cy="5769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rPr lang="en-US"/>
                      <a:t>정책 2</a:t>
                    </a:r>
                  </a:p>
                </p:txBody>
              </p:sp>
              <p:sp>
                <p:nvSpPr>
                  <p:cNvPr id="195" name="Shape 195"/>
                  <p:cNvSpPr/>
                  <p:nvPr/>
                </p:nvSpPr>
                <p:spPr>
                  <a:xfrm>
                    <a:off x="10026834" y="2194555"/>
                    <a:ext cx="851400" cy="5769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rPr lang="en-US"/>
                      <a:t>정책 3</a:t>
                    </a:r>
                  </a:p>
                </p:txBody>
              </p:sp>
              <p:cxnSp>
                <p:nvCxnSpPr>
                  <p:cNvPr id="196" name="Shape 196"/>
                  <p:cNvCxnSpPr>
                    <a:stCxn id="193" idx="2"/>
                  </p:cNvCxnSpPr>
                  <p:nvPr/>
                </p:nvCxnSpPr>
                <p:spPr>
                  <a:xfrm>
                    <a:off x="8220175" y="2771450"/>
                    <a:ext cx="873900" cy="6780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triangle" w="lg" len="lg"/>
                  </a:ln>
                </p:spPr>
              </p:cxnSp>
              <p:cxnSp>
                <p:nvCxnSpPr>
                  <p:cNvPr id="197" name="Shape 197"/>
                  <p:cNvCxnSpPr>
                    <a:stCxn id="194" idx="2"/>
                  </p:cNvCxnSpPr>
                  <p:nvPr/>
                </p:nvCxnSpPr>
                <p:spPr>
                  <a:xfrm>
                    <a:off x="9336337" y="2771450"/>
                    <a:ext cx="0" cy="7647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triangle" w="lg" len="lg"/>
                  </a:ln>
                </p:spPr>
              </p:cxnSp>
              <p:cxnSp>
                <p:nvCxnSpPr>
                  <p:cNvPr id="198" name="Shape 198"/>
                  <p:cNvCxnSpPr>
                    <a:stCxn id="195" idx="2"/>
                  </p:cNvCxnSpPr>
                  <p:nvPr/>
                </p:nvCxnSpPr>
                <p:spPr>
                  <a:xfrm flipH="1">
                    <a:off x="9638634" y="2771455"/>
                    <a:ext cx="813900" cy="649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triangle" w="lg" len="lg"/>
                  </a:ln>
                </p:spPr>
              </p:cxnSp>
              <p:pic>
                <p:nvPicPr>
                  <p:cNvPr id="199" name="Shape 199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8687462" y="4906988"/>
                    <a:ext cx="1297775" cy="1297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200" name="Shape 200"/>
                  <p:cNvCxnSpPr>
                    <a:endCxn id="199" idx="0"/>
                  </p:cNvCxnSpPr>
                  <p:nvPr/>
                </p:nvCxnSpPr>
                <p:spPr>
                  <a:xfrm>
                    <a:off x="9326750" y="4090988"/>
                    <a:ext cx="9600" cy="8160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triangle" w="lg" len="lg"/>
                  </a:ln>
                </p:spPr>
              </p:cxnSp>
              <p:sp>
                <p:nvSpPr>
                  <p:cNvPr id="201" name="Shape 201"/>
                  <p:cNvSpPr txBox="1"/>
                  <p:nvPr/>
                </p:nvSpPr>
                <p:spPr>
                  <a:xfrm>
                    <a:off x="7846090" y="4487906"/>
                    <a:ext cx="1437600" cy="346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91425" rIns="91425" bIns="91425" anchor="t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rPr lang="en-US" b="1"/>
                      <a:t>2. 충돌 확인</a:t>
                    </a:r>
                  </a:p>
                </p:txBody>
              </p:sp>
              <p:cxnSp>
                <p:nvCxnSpPr>
                  <p:cNvPr id="202" name="Shape 202"/>
                  <p:cNvCxnSpPr>
                    <a:stCxn id="199" idx="3"/>
                    <a:endCxn id="190" idx="3"/>
                  </p:cNvCxnSpPr>
                  <p:nvPr/>
                </p:nvCxnSpPr>
                <p:spPr>
                  <a:xfrm rot="10800000" flipH="1">
                    <a:off x="9985237" y="2491675"/>
                    <a:ext cx="1078500" cy="3064200"/>
                  </a:xfrm>
                  <a:prstGeom prst="bentConnector3">
                    <a:avLst>
                      <a:gd name="adj1" fmla="val 127068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triangle" w="lg" len="lg"/>
                  </a:ln>
                </p:spPr>
              </p:cxnSp>
              <p:sp>
                <p:nvSpPr>
                  <p:cNvPr id="203" name="Shape 203"/>
                  <p:cNvSpPr txBox="1"/>
                  <p:nvPr/>
                </p:nvSpPr>
                <p:spPr>
                  <a:xfrm>
                    <a:off x="9861676" y="5085951"/>
                    <a:ext cx="1437600" cy="346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91425" rIns="91425" bIns="91425" anchor="t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rPr lang="en-US" b="1"/>
                      <a:t>3. 충돌 해결</a:t>
                    </a:r>
                  </a:p>
                </p:txBody>
              </p:sp>
            </p:grpSp>
            <p:sp>
              <p:nvSpPr>
                <p:cNvPr id="204" name="Shape 204"/>
                <p:cNvSpPr txBox="1"/>
                <p:nvPr/>
              </p:nvSpPr>
              <p:spPr>
                <a:xfrm>
                  <a:off x="6430837" y="3744707"/>
                  <a:ext cx="514500" cy="21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US" sz="900"/>
                    <a:t>Permit</a:t>
                  </a:r>
                </a:p>
              </p:txBody>
            </p:sp>
            <p:sp>
              <p:nvSpPr>
                <p:cNvPr id="205" name="Shape 205"/>
                <p:cNvSpPr txBox="1"/>
                <p:nvPr/>
              </p:nvSpPr>
              <p:spPr>
                <a:xfrm>
                  <a:off x="5561219" y="3622784"/>
                  <a:ext cx="514500" cy="21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US" sz="900"/>
                    <a:t>Deny</a:t>
                  </a:r>
                </a:p>
              </p:txBody>
            </p:sp>
            <p:sp>
              <p:nvSpPr>
                <p:cNvPr id="206" name="Shape 206"/>
                <p:cNvSpPr txBox="1"/>
                <p:nvPr/>
              </p:nvSpPr>
              <p:spPr>
                <a:xfrm>
                  <a:off x="4988670" y="3744699"/>
                  <a:ext cx="514500" cy="21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US" sz="900"/>
                    <a:t>Permit</a:t>
                  </a:r>
                </a:p>
              </p:txBody>
            </p:sp>
          </p:grpSp>
          <p:sp>
            <p:nvSpPr>
              <p:cNvPr id="207" name="Shape 207"/>
              <p:cNvSpPr txBox="1"/>
              <p:nvPr/>
            </p:nvSpPr>
            <p:spPr>
              <a:xfrm>
                <a:off x="7418025" y="2854420"/>
                <a:ext cx="1172100" cy="28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b="1"/>
                  <a:t>1. 정책 작성</a:t>
                </a:r>
              </a:p>
            </p:txBody>
          </p:sp>
        </p:grpSp>
        <p:sp>
          <p:nvSpPr>
            <p:cNvPr id="208" name="Shape 208"/>
            <p:cNvSpPr txBox="1"/>
            <p:nvPr/>
          </p:nvSpPr>
          <p:spPr>
            <a:xfrm>
              <a:off x="4725750" y="5871975"/>
              <a:ext cx="2709900" cy="427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600" b="1">
                  <a:latin typeface="Corbel"/>
                  <a:ea typeface="Corbel"/>
                  <a:cs typeface="Corbel"/>
                  <a:sym typeface="Corbel"/>
                </a:rPr>
                <a:t>충돌 탐지 및 해결 흐름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3972325" y="2861525"/>
              <a:ext cx="4129500" cy="30105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Research </a:t>
            </a:r>
            <a:r>
              <a:rPr lang="en-US"/>
              <a:t>Overview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1158300" y="1965900"/>
            <a:ext cx="9875400" cy="108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AutoNum type="arabicPeriod" startAt="4"/>
            </a:pPr>
            <a:r>
              <a:rPr lang="en-US" sz="1800"/>
              <a:t>한편, XACML은 표현이 풍부하지만 IoT 환경의 일반 사용자가 정책을 작성하고 수정하기에는 문법이 매우 어렵고 복잡합니다.</a:t>
            </a:r>
          </a:p>
        </p:txBody>
      </p:sp>
      <p:grpSp>
        <p:nvGrpSpPr>
          <p:cNvPr id="216" name="Shape 216"/>
          <p:cNvGrpSpPr/>
          <p:nvPr/>
        </p:nvGrpSpPr>
        <p:grpSpPr>
          <a:xfrm>
            <a:off x="3334782" y="2720284"/>
            <a:ext cx="5522436" cy="3368031"/>
            <a:chOff x="3702799" y="3310049"/>
            <a:chExt cx="4755801" cy="2900475"/>
          </a:xfrm>
        </p:grpSpPr>
        <p:pic>
          <p:nvPicPr>
            <p:cNvPr id="217" name="Shape 217"/>
            <p:cNvPicPr preferRelativeResize="0"/>
            <p:nvPr/>
          </p:nvPicPr>
          <p:blipFill rotWithShape="1">
            <a:blip r:embed="rId3">
              <a:alphaModFix/>
            </a:blip>
            <a:srcRect t="1652"/>
            <a:stretch/>
          </p:blipFill>
          <p:spPr>
            <a:xfrm>
              <a:off x="3702799" y="3310049"/>
              <a:ext cx="4755801" cy="249144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sp>
          <p:nvSpPr>
            <p:cNvPr id="218" name="Shape 218"/>
            <p:cNvSpPr txBox="1"/>
            <p:nvPr/>
          </p:nvSpPr>
          <p:spPr>
            <a:xfrm>
              <a:off x="4296450" y="5842425"/>
              <a:ext cx="3599100" cy="368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600" b="1">
                  <a:latin typeface="Corbel"/>
                  <a:ea typeface="Corbel"/>
                  <a:cs typeface="Corbel"/>
                  <a:sym typeface="Corbel"/>
                </a:rPr>
                <a:t>정책: 가족은 자동차에 시동을 걸 수 있다.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Research </a:t>
            </a:r>
            <a:r>
              <a:rPr lang="en-US"/>
              <a:t>Overview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58300" y="1965900"/>
            <a:ext cx="9875400" cy="108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AutoNum type="arabicPeriod" startAt="5"/>
            </a:pPr>
            <a:r>
              <a:rPr lang="en-US" sz="1800"/>
              <a:t>따라서 일반 사용자도 정책을 작성할 수 있도록 정책 편집기에 대한 UX/UI연구가 필요합니다.</a:t>
            </a:r>
            <a:br>
              <a:rPr lang="en-US" sz="1800"/>
            </a:br>
            <a:r>
              <a:rPr lang="en-US" sz="1800"/>
              <a:t>예를 들면, 정책 작성중에 정책 충돌 가능성이 탐지되면 작성자가 이해하고 수정할 수 있도록 충돌 가능성을 직관적으로 보여줄 수 있어야 합니다.</a:t>
            </a:r>
          </a:p>
        </p:txBody>
      </p:sp>
      <p:grpSp>
        <p:nvGrpSpPr>
          <p:cNvPr id="225" name="Shape 225"/>
          <p:cNvGrpSpPr/>
          <p:nvPr/>
        </p:nvGrpSpPr>
        <p:grpSpPr>
          <a:xfrm>
            <a:off x="3733729" y="3048000"/>
            <a:ext cx="4724542" cy="3007200"/>
            <a:chOff x="3335250" y="3604850"/>
            <a:chExt cx="4724542" cy="3007200"/>
          </a:xfrm>
        </p:grpSpPr>
        <p:pic>
          <p:nvPicPr>
            <p:cNvPr id="226" name="Shape 2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5250" y="3604850"/>
              <a:ext cx="4724542" cy="2639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Shape 227"/>
            <p:cNvSpPr txBox="1"/>
            <p:nvPr/>
          </p:nvSpPr>
          <p:spPr>
            <a:xfrm>
              <a:off x="4558550" y="6243950"/>
              <a:ext cx="2430600" cy="368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600" b="1">
                  <a:latin typeface="Corbel"/>
                  <a:ea typeface="Corbel"/>
                  <a:cs typeface="Corbel"/>
                  <a:sym typeface="Corbel"/>
                </a:rPr>
                <a:t>정책 충돌 GUI 예시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ctrTitle"/>
          </p:nvPr>
        </p:nvSpPr>
        <p:spPr>
          <a:xfrm>
            <a:off x="1109979" y="882375"/>
            <a:ext cx="9966959" cy="29260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PROGRESS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subTitle" idx="1"/>
          </p:nvPr>
        </p:nvSpPr>
        <p:spPr>
          <a:xfrm>
            <a:off x="1709530" y="3869633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본 장에서는 현재 연구의 마일스톤과 진척도를 다루고</a:t>
            </a:r>
            <a:br>
              <a:rPr lang="en-US"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앞으로 어떤 해야 할 일들이 남아있는지 나열합니다.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Milestones &amp; Progress</a:t>
            </a:r>
          </a:p>
        </p:txBody>
      </p:sp>
      <p:cxnSp>
        <p:nvCxnSpPr>
          <p:cNvPr id="239" name="Shape 239"/>
          <p:cNvCxnSpPr/>
          <p:nvPr/>
        </p:nvCxnSpPr>
        <p:spPr>
          <a:xfrm>
            <a:off x="1618636" y="3822289"/>
            <a:ext cx="89547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0" name="Shape 240"/>
          <p:cNvGrpSpPr/>
          <p:nvPr/>
        </p:nvGrpSpPr>
        <p:grpSpPr>
          <a:xfrm>
            <a:off x="1143000" y="2218247"/>
            <a:ext cx="1702947" cy="2013965"/>
            <a:chOff x="1737606" y="2218247"/>
            <a:chExt cx="1702947" cy="2013965"/>
          </a:xfrm>
        </p:grpSpPr>
        <p:sp>
          <p:nvSpPr>
            <p:cNvPr id="241" name="Shape 241"/>
            <p:cNvSpPr/>
            <p:nvPr/>
          </p:nvSpPr>
          <p:spPr>
            <a:xfrm>
              <a:off x="2486576" y="3716100"/>
              <a:ext cx="205008" cy="205005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42" name="Shape 242"/>
            <p:cNvCxnSpPr>
              <a:stCxn id="241" idx="0"/>
            </p:cNvCxnSpPr>
            <p:nvPr/>
          </p:nvCxnSpPr>
          <p:spPr>
            <a:xfrm rot="10800000">
              <a:off x="2576180" y="2615400"/>
              <a:ext cx="12900" cy="1100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43" name="Shape 243"/>
            <p:cNvSpPr txBox="1"/>
            <p:nvPr/>
          </p:nvSpPr>
          <p:spPr>
            <a:xfrm>
              <a:off x="1737606" y="2218247"/>
              <a:ext cx="1702947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Project Kick Off</a:t>
              </a: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2119933" y="3862880"/>
              <a:ext cx="9448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2016.06</a:t>
              </a:r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1542172" y="3354142"/>
            <a:ext cx="2298797" cy="2009442"/>
            <a:chOff x="2253775" y="3354142"/>
            <a:chExt cx="2298797" cy="2009442"/>
          </a:xfrm>
        </p:grpSpPr>
        <p:sp>
          <p:nvSpPr>
            <p:cNvPr id="246" name="Shape 246"/>
            <p:cNvSpPr/>
            <p:nvPr/>
          </p:nvSpPr>
          <p:spPr>
            <a:xfrm>
              <a:off x="3650469" y="3716100"/>
              <a:ext cx="205008" cy="205005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47" name="Shape 247"/>
            <p:cNvCxnSpPr/>
            <p:nvPr/>
          </p:nvCxnSpPr>
          <p:spPr>
            <a:xfrm rot="10800000">
              <a:off x="3752971" y="3921105"/>
              <a:ext cx="6514" cy="108714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48" name="Shape 248"/>
            <p:cNvSpPr txBox="1"/>
            <p:nvPr/>
          </p:nvSpPr>
          <p:spPr>
            <a:xfrm>
              <a:off x="2253775" y="5025030"/>
              <a:ext cx="22987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Background Research</a:t>
              </a:r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3277923" y="3354142"/>
              <a:ext cx="95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2017.03</a:t>
              </a:r>
            </a:p>
          </p:txBody>
        </p:sp>
      </p:grpSp>
      <p:grpSp>
        <p:nvGrpSpPr>
          <p:cNvPr id="250" name="Shape 250"/>
          <p:cNvGrpSpPr/>
          <p:nvPr/>
        </p:nvGrpSpPr>
        <p:grpSpPr>
          <a:xfrm>
            <a:off x="2532795" y="1969050"/>
            <a:ext cx="2125713" cy="2263161"/>
            <a:chOff x="3852542" y="1969050"/>
            <a:chExt cx="2125713" cy="2263161"/>
          </a:xfrm>
        </p:grpSpPr>
        <p:sp>
          <p:nvSpPr>
            <p:cNvPr id="251" name="Shape 251"/>
            <p:cNvSpPr/>
            <p:nvPr/>
          </p:nvSpPr>
          <p:spPr>
            <a:xfrm>
              <a:off x="4814362" y="3716100"/>
              <a:ext cx="205008" cy="205005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52" name="Shape 252"/>
            <p:cNvCxnSpPr/>
            <p:nvPr/>
          </p:nvCxnSpPr>
          <p:spPr>
            <a:xfrm rot="10800000">
              <a:off x="4902370" y="2615382"/>
              <a:ext cx="13028" cy="1100717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53" name="Shape 253"/>
            <p:cNvSpPr txBox="1"/>
            <p:nvPr/>
          </p:nvSpPr>
          <p:spPr>
            <a:xfrm>
              <a:off x="3852542" y="1969050"/>
              <a:ext cx="2125713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Research Platform</a:t>
              </a:r>
              <a:b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Architecture Design</a:t>
              </a:r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4442807" y="3862880"/>
              <a:ext cx="9416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2017.05</a:t>
              </a:r>
            </a:p>
          </p:txBody>
        </p:sp>
      </p:grpSp>
      <p:grpSp>
        <p:nvGrpSpPr>
          <p:cNvPr id="255" name="Shape 255"/>
          <p:cNvGrpSpPr/>
          <p:nvPr/>
        </p:nvGrpSpPr>
        <p:grpSpPr>
          <a:xfrm>
            <a:off x="3337129" y="3346767"/>
            <a:ext cx="2123495" cy="2246257"/>
            <a:chOff x="5015753" y="3346767"/>
            <a:chExt cx="2123495" cy="2246257"/>
          </a:xfrm>
        </p:grpSpPr>
        <p:sp>
          <p:nvSpPr>
            <p:cNvPr id="256" name="Shape 256"/>
            <p:cNvSpPr txBox="1"/>
            <p:nvPr/>
          </p:nvSpPr>
          <p:spPr>
            <a:xfrm>
              <a:off x="5015753" y="5008250"/>
              <a:ext cx="2123495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Construct</a:t>
              </a:r>
              <a:b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Research Platform</a:t>
              </a:r>
            </a:p>
          </p:txBody>
        </p:sp>
        <p:grpSp>
          <p:nvGrpSpPr>
            <p:cNvPr id="257" name="Shape 257"/>
            <p:cNvGrpSpPr/>
            <p:nvPr/>
          </p:nvGrpSpPr>
          <p:grpSpPr>
            <a:xfrm>
              <a:off x="5605094" y="3346767"/>
              <a:ext cx="944810" cy="1661482"/>
              <a:chOff x="5605094" y="3346767"/>
              <a:chExt cx="944810" cy="1661482"/>
            </a:xfrm>
          </p:grpSpPr>
          <p:sp>
            <p:nvSpPr>
              <p:cNvPr id="258" name="Shape 258"/>
              <p:cNvSpPr/>
              <p:nvPr/>
            </p:nvSpPr>
            <p:spPr>
              <a:xfrm>
                <a:off x="5985630" y="3723475"/>
                <a:ext cx="190258" cy="190255"/>
              </a:xfrm>
              <a:prstGeom prst="donut">
                <a:avLst>
                  <a:gd name="adj" fmla="val 2500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259" name="Shape 259"/>
              <p:cNvCxnSpPr/>
              <p:nvPr/>
            </p:nvCxnSpPr>
            <p:spPr>
              <a:xfrm rot="10800000">
                <a:off x="6080609" y="3921105"/>
                <a:ext cx="6514" cy="1087144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0" name="Shape 260"/>
              <p:cNvSpPr txBox="1"/>
              <p:nvPr/>
            </p:nvSpPr>
            <p:spPr>
              <a:xfrm>
                <a:off x="5605094" y="3346767"/>
                <a:ext cx="94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2017.08</a:t>
                </a:r>
              </a:p>
            </p:txBody>
          </p:sp>
        </p:grpSp>
      </p:grpSp>
      <p:grpSp>
        <p:nvGrpSpPr>
          <p:cNvPr id="261" name="Shape 261"/>
          <p:cNvGrpSpPr/>
          <p:nvPr/>
        </p:nvGrpSpPr>
        <p:grpSpPr>
          <a:xfrm>
            <a:off x="4540198" y="1966016"/>
            <a:ext cx="2090857" cy="2266196"/>
            <a:chOff x="6200687" y="1966016"/>
            <a:chExt cx="2090857" cy="2266196"/>
          </a:xfrm>
        </p:grpSpPr>
        <p:sp>
          <p:nvSpPr>
            <p:cNvPr id="262" name="Shape 262"/>
            <p:cNvSpPr/>
            <p:nvPr/>
          </p:nvSpPr>
          <p:spPr>
            <a:xfrm>
              <a:off x="7142149" y="3716100"/>
              <a:ext cx="205008" cy="205005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63" name="Shape 263"/>
            <p:cNvCxnSpPr/>
            <p:nvPr/>
          </p:nvCxnSpPr>
          <p:spPr>
            <a:xfrm rot="10800000">
              <a:off x="7234879" y="2628955"/>
              <a:ext cx="6514" cy="108714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64" name="Shape 264"/>
            <p:cNvSpPr txBox="1"/>
            <p:nvPr/>
          </p:nvSpPr>
          <p:spPr>
            <a:xfrm>
              <a:off x="6200687" y="1966016"/>
              <a:ext cx="2090857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Research</a:t>
              </a:r>
              <a:b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Conflict Detector</a:t>
              </a:r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6728660" y="3862880"/>
              <a:ext cx="1027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2017.12</a:t>
              </a:r>
            </a:p>
          </p:txBody>
        </p:sp>
      </p:grpSp>
      <p:grpSp>
        <p:nvGrpSpPr>
          <p:cNvPr id="266" name="Shape 266"/>
          <p:cNvGrpSpPr/>
          <p:nvPr/>
        </p:nvGrpSpPr>
        <p:grpSpPr>
          <a:xfrm>
            <a:off x="5146938" y="3354142"/>
            <a:ext cx="1924791" cy="2238882"/>
            <a:chOff x="7446150" y="3354142"/>
            <a:chExt cx="1924791" cy="2238882"/>
          </a:xfrm>
        </p:grpSpPr>
        <p:sp>
          <p:nvSpPr>
            <p:cNvPr id="267" name="Shape 267"/>
            <p:cNvSpPr/>
            <p:nvPr/>
          </p:nvSpPr>
          <p:spPr>
            <a:xfrm>
              <a:off x="8306042" y="3716100"/>
              <a:ext cx="205008" cy="205005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68" name="Shape 268"/>
            <p:cNvCxnSpPr/>
            <p:nvPr/>
          </p:nvCxnSpPr>
          <p:spPr>
            <a:xfrm rot="10800000">
              <a:off x="8405393" y="3921105"/>
              <a:ext cx="6514" cy="108714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69" name="Shape 269"/>
            <p:cNvSpPr txBox="1"/>
            <p:nvPr/>
          </p:nvSpPr>
          <p:spPr>
            <a:xfrm>
              <a:off x="7446150" y="5008250"/>
              <a:ext cx="1924791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Research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Policy Editor HCI</a:t>
              </a:r>
            </a:p>
          </p:txBody>
        </p:sp>
        <p:sp>
          <p:nvSpPr>
            <p:cNvPr id="270" name="Shape 270"/>
            <p:cNvSpPr txBox="1"/>
            <p:nvPr/>
          </p:nvSpPr>
          <p:spPr>
            <a:xfrm>
              <a:off x="7939796" y="3354142"/>
              <a:ext cx="9339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2018.02</a:t>
              </a:r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6414954" y="1965959"/>
            <a:ext cx="1924791" cy="2264643"/>
            <a:chOff x="8604992" y="1965959"/>
            <a:chExt cx="1924791" cy="2264643"/>
          </a:xfrm>
        </p:grpSpPr>
        <p:sp>
          <p:nvSpPr>
            <p:cNvPr id="272" name="Shape 272"/>
            <p:cNvSpPr/>
            <p:nvPr/>
          </p:nvSpPr>
          <p:spPr>
            <a:xfrm>
              <a:off x="9469935" y="3716100"/>
              <a:ext cx="205008" cy="205005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73" name="Shape 273"/>
            <p:cNvCxnSpPr/>
            <p:nvPr/>
          </p:nvCxnSpPr>
          <p:spPr>
            <a:xfrm rot="10800000">
              <a:off x="9562446" y="2636330"/>
              <a:ext cx="6514" cy="108714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74" name="Shape 274"/>
            <p:cNvSpPr txBox="1"/>
            <p:nvPr/>
          </p:nvSpPr>
          <p:spPr>
            <a:xfrm>
              <a:off x="8604992" y="1965959"/>
              <a:ext cx="1924791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Develop</a:t>
              </a:r>
              <a:b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Policy Editor</a:t>
              </a:r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9104025" y="3861271"/>
              <a:ext cx="9416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2018.09</a:t>
              </a:r>
            </a:p>
          </p:txBody>
        </p:sp>
      </p:grpSp>
      <p:grpSp>
        <p:nvGrpSpPr>
          <p:cNvPr id="276" name="Shape 276"/>
          <p:cNvGrpSpPr/>
          <p:nvPr/>
        </p:nvGrpSpPr>
        <p:grpSpPr>
          <a:xfrm>
            <a:off x="6687858" y="3354142"/>
            <a:ext cx="2363376" cy="2485104"/>
            <a:chOff x="7226857" y="3354142"/>
            <a:chExt cx="2363376" cy="2485104"/>
          </a:xfrm>
        </p:grpSpPr>
        <p:sp>
          <p:nvSpPr>
            <p:cNvPr id="277" name="Shape 277"/>
            <p:cNvSpPr/>
            <p:nvPr/>
          </p:nvSpPr>
          <p:spPr>
            <a:xfrm>
              <a:off x="8306042" y="3716100"/>
              <a:ext cx="205008" cy="205005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78" name="Shape 278"/>
            <p:cNvCxnSpPr/>
            <p:nvPr/>
          </p:nvCxnSpPr>
          <p:spPr>
            <a:xfrm rot="10800000">
              <a:off x="8405393" y="3921105"/>
              <a:ext cx="6514" cy="108714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79" name="Shape 279"/>
            <p:cNvSpPr txBox="1"/>
            <p:nvPr/>
          </p:nvSpPr>
          <p:spPr>
            <a:xfrm>
              <a:off x="7226857" y="5008250"/>
              <a:ext cx="2363376" cy="83099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Create Testbed</a:t>
              </a:r>
              <a:b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Collect Scenarios</a:t>
              </a:r>
              <a:b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(Case Study)</a:t>
              </a:r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7944765" y="3354142"/>
              <a:ext cx="9239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2018.11</a:t>
              </a:r>
            </a:p>
          </p:txBody>
        </p:sp>
      </p:grpSp>
      <p:grpSp>
        <p:nvGrpSpPr>
          <p:cNvPr id="281" name="Shape 281"/>
          <p:cNvGrpSpPr/>
          <p:nvPr/>
        </p:nvGrpSpPr>
        <p:grpSpPr>
          <a:xfrm>
            <a:off x="8019964" y="1960116"/>
            <a:ext cx="1928095" cy="2270487"/>
            <a:chOff x="8604913" y="1960116"/>
            <a:chExt cx="1928095" cy="2270487"/>
          </a:xfrm>
        </p:grpSpPr>
        <p:sp>
          <p:nvSpPr>
            <p:cNvPr id="282" name="Shape 282"/>
            <p:cNvSpPr/>
            <p:nvPr/>
          </p:nvSpPr>
          <p:spPr>
            <a:xfrm>
              <a:off x="9469935" y="3716100"/>
              <a:ext cx="205008" cy="205005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83" name="Shape 283"/>
            <p:cNvCxnSpPr/>
            <p:nvPr/>
          </p:nvCxnSpPr>
          <p:spPr>
            <a:xfrm rot="10800000">
              <a:off x="9562446" y="2636330"/>
              <a:ext cx="6514" cy="108714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84" name="Shape 284"/>
            <p:cNvSpPr txBox="1"/>
            <p:nvPr/>
          </p:nvSpPr>
          <p:spPr>
            <a:xfrm>
              <a:off x="8604913" y="1960116"/>
              <a:ext cx="1928095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Test &amp; Verify</a:t>
              </a:r>
              <a:b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Conflict Detector</a:t>
              </a:r>
            </a:p>
          </p:txBody>
        </p:sp>
        <p:sp>
          <p:nvSpPr>
            <p:cNvPr id="285" name="Shape 285"/>
            <p:cNvSpPr txBox="1"/>
            <p:nvPr/>
          </p:nvSpPr>
          <p:spPr>
            <a:xfrm>
              <a:off x="9104025" y="3861271"/>
              <a:ext cx="9416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2019.03</a:t>
              </a:r>
            </a:p>
          </p:txBody>
        </p:sp>
      </p:grpSp>
      <p:grpSp>
        <p:nvGrpSpPr>
          <p:cNvPr id="286" name="Shape 286"/>
          <p:cNvGrpSpPr/>
          <p:nvPr/>
        </p:nvGrpSpPr>
        <p:grpSpPr>
          <a:xfrm>
            <a:off x="8875400" y="3354142"/>
            <a:ext cx="1880484" cy="2238882"/>
            <a:chOff x="7468303" y="3354142"/>
            <a:chExt cx="1880484" cy="2238882"/>
          </a:xfrm>
        </p:grpSpPr>
        <p:sp>
          <p:nvSpPr>
            <p:cNvPr id="287" name="Shape 287"/>
            <p:cNvSpPr/>
            <p:nvPr/>
          </p:nvSpPr>
          <p:spPr>
            <a:xfrm>
              <a:off x="8306042" y="3716100"/>
              <a:ext cx="205008" cy="205005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88" name="Shape 288"/>
            <p:cNvCxnSpPr/>
            <p:nvPr/>
          </p:nvCxnSpPr>
          <p:spPr>
            <a:xfrm rot="10800000">
              <a:off x="8405393" y="3921105"/>
              <a:ext cx="6514" cy="108714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89" name="Shape 289"/>
            <p:cNvSpPr txBox="1"/>
            <p:nvPr/>
          </p:nvSpPr>
          <p:spPr>
            <a:xfrm>
              <a:off x="7468303" y="5008250"/>
              <a:ext cx="1880484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Test &amp; Improve</a:t>
              </a:r>
              <a:b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Policy Editor</a:t>
              </a:r>
            </a:p>
          </p:txBody>
        </p:sp>
        <p:sp>
          <p:nvSpPr>
            <p:cNvPr id="290" name="Shape 290"/>
            <p:cNvSpPr txBox="1"/>
            <p:nvPr/>
          </p:nvSpPr>
          <p:spPr>
            <a:xfrm>
              <a:off x="7939957" y="3354142"/>
              <a:ext cx="9335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2019.05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9765657" y="1965960"/>
            <a:ext cx="953336" cy="2270487"/>
            <a:chOff x="9092292" y="1960116"/>
            <a:chExt cx="953336" cy="2270487"/>
          </a:xfrm>
        </p:grpSpPr>
        <p:sp>
          <p:nvSpPr>
            <p:cNvPr id="292" name="Shape 292"/>
            <p:cNvSpPr/>
            <p:nvPr/>
          </p:nvSpPr>
          <p:spPr>
            <a:xfrm>
              <a:off x="9469935" y="3716100"/>
              <a:ext cx="205008" cy="205005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93" name="Shape 293"/>
            <p:cNvCxnSpPr/>
            <p:nvPr/>
          </p:nvCxnSpPr>
          <p:spPr>
            <a:xfrm rot="10800000">
              <a:off x="9562446" y="2636330"/>
              <a:ext cx="6514" cy="108714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94" name="Shape 294"/>
            <p:cNvSpPr txBox="1"/>
            <p:nvPr/>
          </p:nvSpPr>
          <p:spPr>
            <a:xfrm>
              <a:off x="9092292" y="1960116"/>
              <a:ext cx="953336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Project </a:t>
              </a:r>
              <a:b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lang="en-US" sz="16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Wrap Up</a:t>
              </a:r>
            </a:p>
          </p:txBody>
        </p:sp>
        <p:sp>
          <p:nvSpPr>
            <p:cNvPr id="295" name="Shape 295"/>
            <p:cNvSpPr txBox="1"/>
            <p:nvPr/>
          </p:nvSpPr>
          <p:spPr>
            <a:xfrm>
              <a:off x="9104025" y="3861271"/>
              <a:ext cx="9416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2019.06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Remaining Tasks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3000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AutoNum type="arabicPeriod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실험환경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구축</a:t>
            </a:r>
            <a:endParaRPr lang="en-US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85520" marR="0" lvl="1" indent="-34290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LcPeriod"/>
            </a:pPr>
            <a:endParaRPr lang="en-US" sz="1800" dirty="0"/>
          </a:p>
          <a:p>
            <a:pPr marL="98552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LcPeriod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PDP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인터페이스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개발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: </a:t>
            </a:r>
            <a:r>
              <a:rPr lang="en-US" sz="1800" dirty="0"/>
              <a:t>PEP, Conflict </a:t>
            </a:r>
            <a:r>
              <a:rPr lang="en-US" sz="1800" dirty="0" err="1"/>
              <a:t>Detector에서</a:t>
            </a:r>
            <a:r>
              <a:rPr lang="en-US" sz="1800" dirty="0"/>
              <a:t> </a:t>
            </a:r>
            <a:r>
              <a:rPr lang="en-US" sz="1800" dirty="0" err="1"/>
              <a:t>활용하기</a:t>
            </a:r>
            <a:r>
              <a:rPr lang="en-US" sz="1800" dirty="0"/>
              <a:t> </a:t>
            </a:r>
            <a:r>
              <a:rPr lang="en-US" sz="1800" dirty="0" err="1"/>
              <a:t>위해</a:t>
            </a:r>
            <a:r>
              <a:rPr lang="en-US" sz="1800" dirty="0"/>
              <a:t> REST </a:t>
            </a:r>
            <a:r>
              <a:rPr lang="en-US" sz="1800" dirty="0" err="1"/>
              <a:t>API를</a:t>
            </a:r>
            <a:r>
              <a:rPr lang="en-US" sz="1800" dirty="0"/>
              <a:t> </a:t>
            </a:r>
            <a:r>
              <a:rPr lang="en-US" sz="1800" dirty="0" err="1"/>
              <a:t>구현합니다</a:t>
            </a:r>
            <a:r>
              <a:rPr lang="en-US" sz="1800" dirty="0" smtClean="0"/>
              <a:t>.</a:t>
            </a:r>
          </a:p>
          <a:p>
            <a:pPr marL="985520" marR="0" lvl="1" indent="-34290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LcPeriod"/>
            </a:pPr>
            <a:endParaRPr lang="en-US" sz="1800" dirty="0"/>
          </a:p>
          <a:p>
            <a:pPr marL="98552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LcPeriod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IoT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Device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개발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/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</a:t>
            </a:r>
            <a:r>
              <a:rPr lang="en-US" sz="1800" dirty="0" err="1"/>
              <a:t>실제</a:t>
            </a:r>
            <a:r>
              <a:rPr lang="en-US" sz="1800" dirty="0"/>
              <a:t> IoT </a:t>
            </a:r>
            <a:r>
              <a:rPr lang="en-US" sz="1800" dirty="0" err="1"/>
              <a:t>환경을</a:t>
            </a:r>
            <a:r>
              <a:rPr lang="en-US" sz="1800" dirty="0"/>
              <a:t> </a:t>
            </a:r>
            <a:r>
              <a:rPr lang="en-US" sz="1800" dirty="0" err="1"/>
              <a:t>시뮬레이션</a:t>
            </a:r>
            <a:r>
              <a:rPr lang="en-US" sz="1800" dirty="0"/>
              <a:t> </a:t>
            </a:r>
            <a:r>
              <a:rPr lang="en-US" sz="1800" dirty="0" err="1"/>
              <a:t>하기</a:t>
            </a:r>
            <a:r>
              <a:rPr lang="en-US" sz="1800" dirty="0"/>
              <a:t> </a:t>
            </a:r>
            <a:r>
              <a:rPr lang="en-US" sz="1800" dirty="0" err="1"/>
              <a:t>위한</a:t>
            </a:r>
            <a:r>
              <a:rPr lang="en-US" sz="1800" dirty="0"/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IoT </a:t>
            </a:r>
            <a:r>
              <a:rPr lang="en-US" sz="1800" dirty="0" err="1"/>
              <a:t>기기들을</a:t>
            </a:r>
            <a:r>
              <a:rPr lang="en-US" sz="1800" dirty="0"/>
              <a:t> </a:t>
            </a:r>
            <a:r>
              <a:rPr lang="en-US" sz="1800" dirty="0" err="1"/>
              <a:t>구현하고</a:t>
            </a:r>
            <a:r>
              <a:rPr lang="en-US" sz="1800" dirty="0"/>
              <a:t> </a:t>
            </a:r>
            <a:r>
              <a:rPr lang="en-US" sz="1800" dirty="0" err="1"/>
              <a:t>PEP를</a:t>
            </a:r>
            <a:r>
              <a:rPr lang="en-US" sz="1800" dirty="0"/>
              <a:t> </a:t>
            </a:r>
            <a:r>
              <a:rPr lang="en-US" sz="1800" dirty="0" err="1"/>
              <a:t>구현합니다</a:t>
            </a:r>
            <a:r>
              <a:rPr lang="en-US" sz="1800" dirty="0"/>
              <a:t>. </a:t>
            </a:r>
            <a:endParaRPr lang="en-US" sz="1800" dirty="0" smtClean="0"/>
          </a:p>
          <a:p>
            <a:pPr marL="985520" marR="0" lvl="1" indent="-34290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LcPeriod"/>
            </a:pPr>
            <a:endParaRPr lang="en-US" sz="1800" dirty="0"/>
          </a:p>
          <a:p>
            <a:pPr marL="985520" lvl="1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US" sz="1800" dirty="0"/>
              <a:t>PAP </a:t>
            </a:r>
            <a:r>
              <a:rPr lang="en-US" sz="1800" dirty="0" err="1"/>
              <a:t>개발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: </a:t>
            </a:r>
            <a:r>
              <a:rPr lang="en-US" sz="1800" dirty="0" err="1"/>
              <a:t>정책</a:t>
            </a:r>
            <a:r>
              <a:rPr lang="en-US" sz="1800" dirty="0"/>
              <a:t> </a:t>
            </a:r>
            <a:r>
              <a:rPr lang="en-US" sz="1800" dirty="0" err="1"/>
              <a:t>관리</a:t>
            </a:r>
            <a:r>
              <a:rPr lang="en-US" sz="1800" dirty="0"/>
              <a:t> </a:t>
            </a:r>
            <a:r>
              <a:rPr lang="en-US" sz="1800" dirty="0" err="1"/>
              <a:t>부분을</a:t>
            </a:r>
            <a:r>
              <a:rPr lang="en-US" sz="1800" dirty="0"/>
              <a:t> </a:t>
            </a:r>
            <a:r>
              <a:rPr lang="en-US" sz="1800" dirty="0" err="1"/>
              <a:t>개발합니다</a:t>
            </a:r>
            <a:r>
              <a:rPr lang="en-US" sz="1800" dirty="0"/>
              <a:t>. </a:t>
            </a:r>
            <a:br>
              <a:rPr lang="en-US" sz="1800" dirty="0"/>
            </a:br>
            <a:r>
              <a:rPr lang="en-US" sz="1800" dirty="0"/>
              <a:t>Conflict </a:t>
            </a:r>
            <a:r>
              <a:rPr lang="en-US" sz="1800" dirty="0" err="1"/>
              <a:t>Detector의</a:t>
            </a:r>
            <a:r>
              <a:rPr lang="en-US" sz="1800" dirty="0"/>
              <a:t> </a:t>
            </a:r>
            <a:r>
              <a:rPr lang="en-US" sz="1800" dirty="0" err="1"/>
              <a:t>구현이</a:t>
            </a:r>
            <a:r>
              <a:rPr lang="en-US" sz="1800" dirty="0"/>
              <a:t> </a:t>
            </a:r>
            <a:r>
              <a:rPr lang="en-US" sz="1800" dirty="0" err="1"/>
              <a:t>끝나고</a:t>
            </a:r>
            <a:r>
              <a:rPr lang="en-US" sz="1800" dirty="0"/>
              <a:t> </a:t>
            </a:r>
            <a:r>
              <a:rPr lang="en-US" sz="1800" dirty="0" err="1"/>
              <a:t>본격적으로</a:t>
            </a:r>
            <a:r>
              <a:rPr lang="en-US" sz="1800" dirty="0"/>
              <a:t> </a:t>
            </a:r>
            <a:r>
              <a:rPr lang="en-US" sz="1800" dirty="0" err="1"/>
              <a:t>개발합니다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Remaining Tasks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3000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AutoNum type="arabicPeriod" startAt="2"/>
            </a:pPr>
            <a:r>
              <a:rPr lang="en-US" dirty="0" err="1"/>
              <a:t>연구</a:t>
            </a:r>
            <a:endParaRPr lang="en-US" dirty="0"/>
          </a:p>
          <a:p>
            <a:pPr marL="98552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LcPeriod"/>
            </a:pPr>
            <a:r>
              <a:rPr lang="en-US" sz="1800" dirty="0" err="1"/>
              <a:t>정책</a:t>
            </a:r>
            <a:r>
              <a:rPr lang="en-US" sz="1800" dirty="0"/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충돌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시나리오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dirty="0" err="1"/>
              <a:t>생성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600" dirty="0"/>
              <a:t>: </a:t>
            </a:r>
            <a:r>
              <a:rPr lang="en-US" sz="1600" dirty="0" err="1"/>
              <a:t>충돌</a:t>
            </a:r>
            <a:r>
              <a:rPr lang="en-US" sz="1600" dirty="0"/>
              <a:t> </a:t>
            </a:r>
            <a:r>
              <a:rPr lang="en-US" sz="1600" dirty="0" err="1"/>
              <a:t>탐지기의</a:t>
            </a:r>
            <a:r>
              <a:rPr lang="en-US" sz="1600" dirty="0"/>
              <a:t> </a:t>
            </a:r>
            <a:r>
              <a:rPr lang="en-US" sz="1600" dirty="0" err="1"/>
              <a:t>테스팅을</a:t>
            </a:r>
            <a:r>
              <a:rPr lang="en-US" sz="1600" dirty="0"/>
              <a:t> </a:t>
            </a:r>
            <a:r>
              <a:rPr lang="en-US" sz="1600" dirty="0" err="1"/>
              <a:t>위해</a:t>
            </a:r>
            <a:r>
              <a:rPr lang="en-US" sz="1600" dirty="0"/>
              <a:t> IoT </a:t>
            </a:r>
            <a:r>
              <a:rPr lang="en-US" sz="1600" dirty="0" err="1"/>
              <a:t>환경에서</a:t>
            </a:r>
            <a:r>
              <a:rPr lang="en-US" sz="1600" dirty="0"/>
              <a:t> </a:t>
            </a:r>
            <a:r>
              <a:rPr lang="en-US" sz="1600" dirty="0" err="1"/>
              <a:t>정책</a:t>
            </a:r>
            <a:r>
              <a:rPr lang="en-US" sz="1600" dirty="0"/>
              <a:t> </a:t>
            </a:r>
            <a:r>
              <a:rPr lang="en-US" sz="1600" dirty="0" err="1"/>
              <a:t>충돌이</a:t>
            </a:r>
            <a:r>
              <a:rPr lang="en-US" sz="1600" dirty="0"/>
              <a:t> </a:t>
            </a:r>
            <a:r>
              <a:rPr lang="en-US" sz="1600" dirty="0" err="1"/>
              <a:t>발생하는</a:t>
            </a:r>
            <a:r>
              <a:rPr lang="en-US" sz="1600" dirty="0"/>
              <a:t> </a:t>
            </a:r>
            <a:r>
              <a:rPr lang="en-US" sz="1600" dirty="0" err="1"/>
              <a:t>시나리오를</a:t>
            </a:r>
            <a:r>
              <a:rPr lang="en-US" sz="1600" dirty="0"/>
              <a:t> </a:t>
            </a:r>
            <a:r>
              <a:rPr lang="en-US" sz="1600" dirty="0" err="1"/>
              <a:t>생성합니다</a:t>
            </a:r>
            <a:r>
              <a:rPr lang="en-US" sz="1600" dirty="0"/>
              <a:t>.</a:t>
            </a:r>
          </a:p>
          <a:p>
            <a:pPr marL="98552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US" sz="1800" dirty="0" err="1"/>
              <a:t>정책</a:t>
            </a:r>
            <a:r>
              <a:rPr lang="en-US" sz="1800" dirty="0"/>
              <a:t> </a:t>
            </a:r>
            <a:r>
              <a:rPr lang="en-US" sz="1800" dirty="0" err="1"/>
              <a:t>충돌</a:t>
            </a:r>
            <a:r>
              <a:rPr lang="en-US" sz="1800" dirty="0"/>
              <a:t> </a:t>
            </a:r>
            <a:r>
              <a:rPr lang="en-US" sz="1800" dirty="0" err="1"/>
              <a:t>탐지</a:t>
            </a:r>
            <a:r>
              <a:rPr lang="en-US" sz="1800" dirty="0"/>
              <a:t> </a:t>
            </a:r>
            <a:r>
              <a:rPr lang="en-US" sz="1800" dirty="0" err="1"/>
              <a:t>알고리즘</a:t>
            </a:r>
            <a:r>
              <a:rPr lang="en-US" sz="1800" dirty="0"/>
              <a:t>(Conflict Detector) </a:t>
            </a:r>
            <a:r>
              <a:rPr lang="en-US" sz="1800" dirty="0" err="1"/>
              <a:t>연구</a:t>
            </a:r>
            <a:r>
              <a:rPr lang="en-US" sz="1800" dirty="0"/>
              <a:t>/</a:t>
            </a:r>
            <a:r>
              <a:rPr lang="en-US" sz="1800" dirty="0" err="1"/>
              <a:t>개발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600" dirty="0"/>
              <a:t>: </a:t>
            </a:r>
            <a:r>
              <a:rPr lang="en-US" sz="1600" dirty="0" err="1"/>
              <a:t>SMT나</a:t>
            </a:r>
            <a:r>
              <a:rPr lang="en-US" sz="1600" dirty="0"/>
              <a:t> </a:t>
            </a:r>
            <a:r>
              <a:rPr lang="en-US" sz="1600" dirty="0" err="1"/>
              <a:t>머신</a:t>
            </a:r>
            <a:r>
              <a:rPr lang="en-US" sz="1600" dirty="0"/>
              <a:t> </a:t>
            </a:r>
            <a:r>
              <a:rPr lang="en-US" sz="1600" dirty="0" err="1"/>
              <a:t>러닝등의</a:t>
            </a:r>
            <a:r>
              <a:rPr lang="en-US" sz="1600" dirty="0"/>
              <a:t> </a:t>
            </a:r>
            <a:r>
              <a:rPr lang="en-US" sz="1600" dirty="0" err="1"/>
              <a:t>다양한</a:t>
            </a:r>
            <a:r>
              <a:rPr lang="en-US" sz="1600" dirty="0"/>
              <a:t> </a:t>
            </a:r>
            <a:r>
              <a:rPr lang="en-US" sz="1600" dirty="0" err="1"/>
              <a:t>기법들을</a:t>
            </a:r>
            <a:r>
              <a:rPr lang="en-US" sz="1600" dirty="0"/>
              <a:t> </a:t>
            </a:r>
            <a:r>
              <a:rPr lang="en-US" sz="1600" dirty="0" err="1"/>
              <a:t>활용하여</a:t>
            </a:r>
            <a:r>
              <a:rPr lang="en-US" sz="1600" dirty="0"/>
              <a:t> </a:t>
            </a:r>
            <a:r>
              <a:rPr lang="en-US" sz="1600" dirty="0" err="1"/>
              <a:t>충돌</a:t>
            </a:r>
            <a:r>
              <a:rPr lang="en-US" sz="1600" dirty="0"/>
              <a:t> </a:t>
            </a:r>
            <a:r>
              <a:rPr lang="en-US" sz="1600" dirty="0" err="1"/>
              <a:t>탐지를</a:t>
            </a:r>
            <a:r>
              <a:rPr lang="en-US" sz="1600" dirty="0"/>
              <a:t> </a:t>
            </a:r>
            <a:r>
              <a:rPr lang="en-US" sz="1600" dirty="0" err="1"/>
              <a:t>시도합니다</a:t>
            </a:r>
            <a:r>
              <a:rPr lang="en-US" sz="1600" dirty="0"/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80" dirty="0"/>
          </a:p>
          <a:p>
            <a: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AutoNum type="arabicPeriod" startAt="2"/>
            </a:pPr>
            <a:r>
              <a:rPr lang="en-US" dirty="0" err="1"/>
              <a:t>정책</a:t>
            </a:r>
            <a:r>
              <a:rPr lang="en-US" dirty="0"/>
              <a:t> </a:t>
            </a:r>
            <a:r>
              <a:rPr lang="en-US" dirty="0" err="1"/>
              <a:t>편집기</a:t>
            </a:r>
            <a:r>
              <a:rPr lang="en-US" dirty="0"/>
              <a:t>(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Policy Editor)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개발</a:t>
            </a:r>
            <a:endParaRPr lang="en-US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8552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L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HCI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연구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(UX/UI)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  <a:r>
              <a:rPr lang="en-US" sz="1600" dirty="0"/>
              <a:t> </a:t>
            </a:r>
            <a:r>
              <a:rPr lang="en-US" sz="1600" dirty="0" err="1"/>
              <a:t>XACML에</a:t>
            </a:r>
            <a:r>
              <a:rPr lang="en-US" sz="1600" dirty="0"/>
              <a:t> </a:t>
            </a:r>
            <a:r>
              <a:rPr lang="en-US" sz="1600" dirty="0" err="1"/>
              <a:t>대해</a:t>
            </a:r>
            <a:r>
              <a:rPr lang="en-US" sz="1600" dirty="0"/>
              <a:t> </a:t>
            </a:r>
            <a:r>
              <a:rPr lang="en-US" sz="1600" dirty="0" err="1"/>
              <a:t>전혀</a:t>
            </a:r>
            <a:r>
              <a:rPr lang="en-US" sz="1600" dirty="0"/>
              <a:t> </a:t>
            </a:r>
            <a:r>
              <a:rPr lang="en-US" sz="1600" dirty="0" err="1"/>
              <a:t>알지</a:t>
            </a:r>
            <a:r>
              <a:rPr lang="en-US" sz="1600" dirty="0"/>
              <a:t> </a:t>
            </a:r>
            <a:r>
              <a:rPr lang="en-US" sz="1600" dirty="0" err="1"/>
              <a:t>못하는</a:t>
            </a:r>
            <a:r>
              <a:rPr lang="en-US" sz="1600" dirty="0"/>
              <a:t> </a:t>
            </a:r>
            <a:r>
              <a:rPr lang="en-US" sz="1600" dirty="0" err="1"/>
              <a:t>일반</a:t>
            </a:r>
            <a:r>
              <a:rPr lang="en-US" sz="1600" dirty="0"/>
              <a:t> </a:t>
            </a:r>
            <a:r>
              <a:rPr lang="en-US" sz="1600" dirty="0" err="1"/>
              <a:t>사용자도</a:t>
            </a:r>
            <a:r>
              <a:rPr lang="en-US" sz="1600" dirty="0"/>
              <a:t> </a:t>
            </a:r>
            <a:r>
              <a:rPr lang="en-US" sz="1600" dirty="0" err="1"/>
              <a:t>정책</a:t>
            </a:r>
            <a:r>
              <a:rPr lang="en-US" sz="1600" dirty="0"/>
              <a:t> </a:t>
            </a:r>
            <a:r>
              <a:rPr lang="en-US" sz="1600" dirty="0" err="1"/>
              <a:t>편집기를</a:t>
            </a:r>
            <a:r>
              <a:rPr lang="en-US" sz="1600" dirty="0"/>
              <a:t> </a:t>
            </a:r>
            <a:r>
              <a:rPr lang="en-US" sz="1600" dirty="0" err="1"/>
              <a:t>활용하여</a:t>
            </a:r>
            <a:r>
              <a:rPr lang="en-US" sz="1600" dirty="0"/>
              <a:t> </a:t>
            </a:r>
            <a:r>
              <a:rPr lang="en-US" sz="1600" dirty="0" err="1"/>
              <a:t>정책을</a:t>
            </a:r>
            <a:r>
              <a:rPr lang="en-US" sz="1600" dirty="0"/>
              <a:t> </a:t>
            </a:r>
            <a:r>
              <a:rPr lang="en-US" sz="1600" dirty="0" err="1"/>
              <a:t>작성하고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err="1"/>
              <a:t>충돌을</a:t>
            </a:r>
            <a:r>
              <a:rPr lang="en-US" sz="1600" dirty="0"/>
              <a:t> </a:t>
            </a:r>
            <a:r>
              <a:rPr lang="en-US" sz="1600" dirty="0" err="1"/>
              <a:t>탐지하고</a:t>
            </a:r>
            <a:r>
              <a:rPr lang="en-US" sz="1600" dirty="0"/>
              <a:t> </a:t>
            </a:r>
            <a:r>
              <a:rPr lang="en-US" sz="1600" dirty="0" err="1"/>
              <a:t>해결할</a:t>
            </a:r>
            <a:r>
              <a:rPr lang="en-US" sz="1600" dirty="0"/>
              <a:t> 수 </a:t>
            </a:r>
            <a:r>
              <a:rPr lang="en-US" sz="1600" dirty="0" err="1"/>
              <a:t>있도록</a:t>
            </a:r>
            <a:r>
              <a:rPr lang="en-US" sz="1600" dirty="0"/>
              <a:t> </a:t>
            </a:r>
            <a:r>
              <a:rPr lang="en-US" sz="1600" dirty="0" err="1"/>
              <a:t>도울</a:t>
            </a:r>
            <a:r>
              <a:rPr lang="en-US" sz="1600" dirty="0"/>
              <a:t> 수 </a:t>
            </a:r>
            <a:r>
              <a:rPr lang="en-US" sz="1600" dirty="0" err="1"/>
              <a:t>있도록하는</a:t>
            </a:r>
            <a:r>
              <a:rPr lang="en-US" sz="1600" dirty="0"/>
              <a:t> </a:t>
            </a:r>
            <a:r>
              <a:rPr lang="en-US" sz="1600" dirty="0" err="1"/>
              <a:t>HCI를</a:t>
            </a:r>
            <a:r>
              <a:rPr lang="en-US" sz="1600" dirty="0"/>
              <a:t> </a:t>
            </a:r>
            <a:r>
              <a:rPr lang="en-US" sz="1600" dirty="0" err="1"/>
              <a:t>연구합니다</a:t>
            </a:r>
            <a:r>
              <a:rPr lang="en-US" sz="1600" dirty="0"/>
              <a:t>.</a:t>
            </a:r>
          </a:p>
          <a:p>
            <a:pPr marL="98552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LcPeriod"/>
            </a:pPr>
            <a:r>
              <a:rPr lang="en-US" sz="1800" dirty="0" err="1"/>
              <a:t>프로토타이핑</a:t>
            </a:r>
            <a:r>
              <a:rPr lang="en-US" sz="1800" dirty="0"/>
              <a:t> &amp;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개발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/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</a:t>
            </a:r>
            <a:r>
              <a:rPr lang="en-US" sz="1600" dirty="0" err="1"/>
              <a:t>앞서</a:t>
            </a:r>
            <a:r>
              <a:rPr lang="en-US" sz="1600" dirty="0"/>
              <a:t> </a:t>
            </a:r>
            <a:r>
              <a:rPr lang="en-US" sz="1600" dirty="0" err="1"/>
              <a:t>진행한</a:t>
            </a:r>
            <a:r>
              <a:rPr lang="en-US" sz="1600" dirty="0"/>
              <a:t> HCI </a:t>
            </a:r>
            <a:r>
              <a:rPr lang="en-US" sz="1600" dirty="0" err="1"/>
              <a:t>연구를</a:t>
            </a:r>
            <a:r>
              <a:rPr lang="en-US" sz="1600" dirty="0"/>
              <a:t> </a:t>
            </a:r>
            <a:r>
              <a:rPr lang="en-US" sz="1600" dirty="0" err="1"/>
              <a:t>바탕으로</a:t>
            </a:r>
            <a:r>
              <a:rPr lang="en-US" sz="1600" dirty="0"/>
              <a:t> </a:t>
            </a:r>
            <a:r>
              <a:rPr lang="en-US" sz="1600" dirty="0" err="1"/>
              <a:t>정책</a:t>
            </a:r>
            <a:r>
              <a:rPr lang="en-US" sz="1600" dirty="0"/>
              <a:t> </a:t>
            </a:r>
            <a:r>
              <a:rPr lang="en-US" sz="1600" dirty="0" err="1"/>
              <a:t>편집기를</a:t>
            </a:r>
            <a:r>
              <a:rPr lang="en-US" sz="1600" dirty="0"/>
              <a:t> </a:t>
            </a:r>
            <a:r>
              <a:rPr lang="en-US" sz="1600" dirty="0" err="1"/>
              <a:t>기능단위로</a:t>
            </a:r>
            <a:r>
              <a:rPr lang="en-US" sz="1600" dirty="0"/>
              <a:t> </a:t>
            </a:r>
            <a:r>
              <a:rPr lang="en-US" sz="1600" dirty="0" err="1"/>
              <a:t>점진적으로</a:t>
            </a:r>
            <a:r>
              <a:rPr lang="en-US" sz="1600" dirty="0"/>
              <a:t> </a:t>
            </a:r>
            <a:r>
              <a:rPr lang="en-US" sz="1600" dirty="0" err="1"/>
              <a:t>개발합니다</a:t>
            </a:r>
            <a:r>
              <a:rPr lang="en-US" sz="16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Index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0" cy="403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02919" marR="0" lvl="0" indent="-57277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AutoNum type="arabicPeriod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Introduction</a:t>
            </a:r>
          </a:p>
          <a:p>
            <a:pPr marL="502919" marR="0" lvl="0" indent="-57277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AutoNum type="arabicPeriod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Research Overview</a:t>
            </a:r>
          </a:p>
          <a:p>
            <a:pPr marL="502919" marR="0" lvl="0" indent="-57277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AutoNum type="arabicPeriod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Progress</a:t>
            </a:r>
          </a:p>
          <a:p>
            <a:pPr marL="502919" marR="0" lvl="0" indent="-57277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AutoNum type="arabicPeriod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Materials</a:t>
            </a:r>
          </a:p>
          <a:p>
            <a:pPr marL="502919" marR="0" lvl="0" indent="-57277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AutoNum type="arabicPeriod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Getting Started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Remaining Tasks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3000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AutoNum type="arabicPeriod" startAt="4"/>
            </a:pPr>
            <a:r>
              <a:rPr lang="en-US" dirty="0"/>
              <a:t>IoT </a:t>
            </a:r>
            <a:r>
              <a:rPr lang="en-US" dirty="0" err="1"/>
              <a:t>사례연구</a:t>
            </a:r>
            <a:endParaRPr lang="en-US" dirty="0"/>
          </a:p>
          <a:p>
            <a:pPr marL="98552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LcPeriod"/>
            </a:pPr>
            <a:r>
              <a:rPr lang="en-US" sz="1800" dirty="0"/>
              <a:t>IoT </a:t>
            </a:r>
            <a:r>
              <a:rPr lang="en-US" sz="1800" dirty="0" err="1"/>
              <a:t>접근제어</a:t>
            </a:r>
            <a:r>
              <a:rPr lang="en-US" sz="1800" dirty="0"/>
              <a:t> </a:t>
            </a:r>
            <a:r>
              <a:rPr lang="en-US" sz="1800" dirty="0" err="1"/>
              <a:t>시나리오</a:t>
            </a:r>
            <a:r>
              <a:rPr lang="en-US" sz="1800" dirty="0"/>
              <a:t> </a:t>
            </a:r>
            <a:r>
              <a:rPr lang="en-US" sz="1800" dirty="0" err="1"/>
              <a:t>수집</a:t>
            </a:r>
            <a:r>
              <a:rPr lang="en-US" sz="1800" dirty="0"/>
              <a:t>/</a:t>
            </a:r>
            <a:r>
              <a:rPr lang="en-US" sz="1800" dirty="0" err="1"/>
              <a:t>생성</a:t>
            </a:r>
            <a:r>
              <a:rPr lang="en-US" sz="1800" dirty="0"/>
              <a:t> </a:t>
            </a:r>
          </a:p>
          <a:p>
            <a:pPr marL="98552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US" sz="1800" dirty="0" err="1"/>
              <a:t>시나리오</a:t>
            </a:r>
            <a:r>
              <a:rPr lang="en-US" sz="1800" dirty="0"/>
              <a:t> </a:t>
            </a:r>
            <a:r>
              <a:rPr lang="en-US" sz="1800" dirty="0" err="1"/>
              <a:t>기반</a:t>
            </a:r>
            <a:r>
              <a:rPr lang="en-US" sz="1800" dirty="0"/>
              <a:t> Testbed </a:t>
            </a:r>
            <a:r>
              <a:rPr lang="en-US" sz="1800" dirty="0" err="1"/>
              <a:t>생성</a:t>
            </a:r>
            <a:endParaRPr lang="en-US" sz="1800" dirty="0"/>
          </a:p>
          <a:p>
            <a:pPr marL="98552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US" sz="1800" dirty="0"/>
              <a:t>Conflict Detector 테스팅 및 </a:t>
            </a:r>
            <a:r>
              <a:rPr lang="en-US" sz="1800" dirty="0" err="1"/>
              <a:t>검증</a:t>
            </a:r>
            <a:endParaRPr lang="en-US" sz="1800" dirty="0"/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buNone/>
            </a:pPr>
            <a:endParaRPr sz="1480" dirty="0"/>
          </a:p>
          <a:p>
            <a:pPr marL="546100" lvl="0" indent="-457200" rtl="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 startAt="5"/>
            </a:pPr>
            <a:r>
              <a:rPr lang="en-US" dirty="0"/>
              <a:t>Policy Editor </a:t>
            </a:r>
            <a:r>
              <a:rPr lang="en-US" dirty="0" err="1"/>
              <a:t>기능</a:t>
            </a:r>
            <a:r>
              <a:rPr lang="en-US" dirty="0"/>
              <a:t> </a:t>
            </a:r>
            <a:r>
              <a:rPr lang="en-US" dirty="0" err="1"/>
              <a:t>추가</a:t>
            </a:r>
            <a:r>
              <a:rPr lang="en-US" dirty="0"/>
              <a:t> 및 테스팅(Optional)</a:t>
            </a:r>
          </a:p>
          <a:p>
            <a:pPr marL="985520" lvl="1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US" sz="1800" dirty="0"/>
              <a:t>UX/UI Optimization </a:t>
            </a:r>
          </a:p>
          <a:p>
            <a:pPr marL="985520" lvl="1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US" sz="1800" dirty="0" err="1"/>
              <a:t>머신러닝을</a:t>
            </a:r>
            <a:r>
              <a:rPr lang="en-US" sz="1800" dirty="0"/>
              <a:t> </a:t>
            </a:r>
            <a:r>
              <a:rPr lang="en-US" sz="1800" dirty="0" err="1"/>
              <a:t>활용한</a:t>
            </a:r>
            <a:r>
              <a:rPr lang="en-US" sz="1800" dirty="0"/>
              <a:t> </a:t>
            </a:r>
            <a:r>
              <a:rPr lang="en-US" sz="1800" dirty="0" err="1"/>
              <a:t>정책</a:t>
            </a:r>
            <a:r>
              <a:rPr lang="en-US" sz="1800" dirty="0"/>
              <a:t> </a:t>
            </a:r>
            <a:r>
              <a:rPr lang="en-US" sz="1800" dirty="0" err="1"/>
              <a:t>수정</a:t>
            </a:r>
            <a:r>
              <a:rPr lang="en-US" sz="1800" dirty="0"/>
              <a:t> </a:t>
            </a:r>
            <a:r>
              <a:rPr lang="en-US" sz="1800" dirty="0" err="1"/>
              <a:t>제안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ctrTitle"/>
          </p:nvPr>
        </p:nvSpPr>
        <p:spPr>
          <a:xfrm>
            <a:off x="1109979" y="882375"/>
            <a:ext cx="9966959" cy="29260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MATERIALS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subTitle" idx="1"/>
          </p:nvPr>
        </p:nvSpPr>
        <p:spPr>
          <a:xfrm>
            <a:off x="1709530" y="3869633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본 장에서는 본 프로젝트에 참가하기 전에 </a:t>
            </a:r>
            <a:br>
              <a:rPr lang="en-US"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참고해야 할 자료들을 나열하고 요약합니다.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/>
              <a:t>References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3000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다음 슬라이드부터 나열하는 모든 참고 자료는 전부 </a:t>
            </a:r>
            <a:br>
              <a:rPr lang="en-US"/>
            </a:br>
            <a:r>
              <a:rPr lang="en-US"/>
              <a:t>“/신진연구/Project Backgrounds”에 아래 분류 별로 보관하고 있습니다.</a:t>
            </a:r>
            <a:br>
              <a:rPr lang="en-US"/>
            </a:br>
            <a:endParaRPr lang="en-US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분류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IoT Insight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한국 IoT 동향 분석(ETRI, TTA 등)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Policy Conflict Papers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XACML Technology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IoT Platform Standard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IoT Insight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43000" y="1905000"/>
            <a:ext cx="9873000" cy="460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b="1" dirty="0"/>
              <a:t> </a:t>
            </a:r>
            <a:r>
              <a:rPr lang="en-US" b="1" dirty="0" smtClean="0"/>
              <a:t>Summary</a:t>
            </a:r>
            <a:endParaRPr lang="en-US" b="1" dirty="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 b="1" dirty="0"/>
              <a:t>Research Directions For The Internet Of Things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:</a:t>
            </a:r>
            <a:r>
              <a:rPr lang="en-US" sz="1600" dirty="0"/>
              <a:t> </a:t>
            </a:r>
            <a:r>
              <a:rPr lang="en-US" sz="1600" dirty="0" err="1"/>
              <a:t>IoT가</a:t>
            </a:r>
            <a:r>
              <a:rPr lang="en-US" sz="1600" dirty="0"/>
              <a:t> </a:t>
            </a:r>
            <a:r>
              <a:rPr lang="en-US" sz="1600" dirty="0" err="1"/>
              <a:t>현재까지</a:t>
            </a:r>
            <a:r>
              <a:rPr lang="en-US" sz="1600" dirty="0"/>
              <a:t> </a:t>
            </a:r>
            <a:r>
              <a:rPr lang="en-US" sz="1600" dirty="0" err="1"/>
              <a:t>어떤</a:t>
            </a:r>
            <a:r>
              <a:rPr lang="en-US" sz="1600" dirty="0"/>
              <a:t> </a:t>
            </a:r>
            <a:r>
              <a:rPr lang="en-US" sz="1600" dirty="0" err="1"/>
              <a:t>방식으로</a:t>
            </a:r>
            <a:r>
              <a:rPr lang="en-US" sz="1600" dirty="0"/>
              <a:t> </a:t>
            </a:r>
            <a:r>
              <a:rPr lang="en-US" sz="1600" dirty="0" err="1"/>
              <a:t>연구개발</a:t>
            </a:r>
            <a:r>
              <a:rPr lang="en-US" sz="1600" dirty="0"/>
              <a:t> </a:t>
            </a:r>
            <a:r>
              <a:rPr lang="en-US" sz="1600" dirty="0" err="1"/>
              <a:t>되어왔고</a:t>
            </a:r>
            <a:r>
              <a:rPr lang="en-US" sz="1600" dirty="0"/>
              <a:t> </a:t>
            </a:r>
            <a:r>
              <a:rPr lang="en-US" sz="1600" dirty="0" err="1"/>
              <a:t>무엇이</a:t>
            </a:r>
            <a:r>
              <a:rPr lang="en-US" sz="1600" dirty="0"/>
              <a:t> </a:t>
            </a:r>
            <a:r>
              <a:rPr lang="en-US" sz="1600" dirty="0" err="1"/>
              <a:t>모자란지</a:t>
            </a:r>
            <a:r>
              <a:rPr lang="en-US" sz="1600" dirty="0"/>
              <a:t> 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어떤</a:t>
            </a:r>
            <a:r>
              <a:rPr lang="en-US" sz="1600" dirty="0"/>
              <a:t> </a:t>
            </a:r>
            <a:r>
              <a:rPr lang="en-US" sz="1600" dirty="0" err="1"/>
              <a:t>방향의</a:t>
            </a:r>
            <a:r>
              <a:rPr lang="en-US" sz="1600" dirty="0"/>
              <a:t> </a:t>
            </a:r>
            <a:r>
              <a:rPr lang="en-US" sz="1600" dirty="0" err="1"/>
              <a:t>연구가</a:t>
            </a:r>
            <a:r>
              <a:rPr lang="en-US" sz="1600" dirty="0"/>
              <a:t> </a:t>
            </a:r>
            <a:r>
              <a:rPr lang="en-US" sz="1600" dirty="0" err="1"/>
              <a:t>진행되어야하는지에</a:t>
            </a:r>
            <a:r>
              <a:rPr lang="en-US" sz="1600" dirty="0"/>
              <a:t> </a:t>
            </a:r>
            <a:r>
              <a:rPr lang="en-US" sz="1600" dirty="0" err="1"/>
              <a:t>대한</a:t>
            </a:r>
            <a:r>
              <a:rPr lang="en-US" sz="1600" dirty="0"/>
              <a:t> </a:t>
            </a:r>
            <a:r>
              <a:rPr lang="en-US" sz="1600" dirty="0" err="1"/>
              <a:t>구체적인</a:t>
            </a:r>
            <a:r>
              <a:rPr lang="en-US" sz="1600" dirty="0"/>
              <a:t> </a:t>
            </a:r>
            <a:r>
              <a:rPr lang="en-US" sz="1600" dirty="0" err="1"/>
              <a:t>방향을</a:t>
            </a:r>
            <a:r>
              <a:rPr lang="en-US" sz="1600" dirty="0"/>
              <a:t> </a:t>
            </a:r>
            <a:r>
              <a:rPr lang="en-US" sz="1600" dirty="0" err="1"/>
              <a:t>제시합니다</a:t>
            </a:r>
            <a:r>
              <a:rPr lang="en-US" sz="1600" dirty="0"/>
              <a:t>.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2"/>
            </a:pPr>
            <a:r>
              <a:rPr lang="en-US" sz="1800" b="1" dirty="0"/>
              <a:t>Authentication and Access Control in the Internet of Things</a:t>
            </a:r>
          </a:p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: </a:t>
            </a:r>
            <a:r>
              <a:rPr lang="en-US" sz="1600" dirty="0" err="1"/>
              <a:t>IoT에서</a:t>
            </a:r>
            <a:r>
              <a:rPr lang="en-US" sz="1600" dirty="0"/>
              <a:t> </a:t>
            </a:r>
            <a:r>
              <a:rPr lang="en-US" sz="1600" dirty="0" err="1"/>
              <a:t>인증</a:t>
            </a:r>
            <a:r>
              <a:rPr lang="en-US" sz="1600" dirty="0"/>
              <a:t>(Authentication)과 </a:t>
            </a:r>
            <a:r>
              <a:rPr lang="en-US" sz="1600" dirty="0" err="1"/>
              <a:t>접근</a:t>
            </a:r>
            <a:r>
              <a:rPr lang="en-US" sz="1600" dirty="0"/>
              <a:t> </a:t>
            </a:r>
            <a:r>
              <a:rPr lang="en-US" sz="1600" dirty="0" err="1"/>
              <a:t>제어의</a:t>
            </a:r>
            <a:r>
              <a:rPr lang="en-US" sz="1600" dirty="0"/>
              <a:t> </a:t>
            </a:r>
            <a:r>
              <a:rPr lang="en-US" sz="1600" dirty="0" err="1"/>
              <a:t>중요성</a:t>
            </a:r>
            <a:r>
              <a:rPr lang="en-US" sz="1600" dirty="0"/>
              <a:t>, 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시도되고있는</a:t>
            </a:r>
            <a:r>
              <a:rPr lang="en-US" sz="1600" dirty="0"/>
              <a:t> </a:t>
            </a:r>
            <a:r>
              <a:rPr lang="en-US" sz="1600" dirty="0" err="1"/>
              <a:t>여러방식에</a:t>
            </a:r>
            <a:r>
              <a:rPr lang="en-US" sz="1600" dirty="0"/>
              <a:t> </a:t>
            </a:r>
            <a:r>
              <a:rPr lang="en-US" sz="1600" dirty="0" err="1"/>
              <a:t>대한</a:t>
            </a:r>
            <a:r>
              <a:rPr lang="en-US" sz="1600" dirty="0"/>
              <a:t> </a:t>
            </a:r>
            <a:r>
              <a:rPr lang="en-US" sz="1600" dirty="0" err="1"/>
              <a:t>기본적인</a:t>
            </a:r>
            <a:r>
              <a:rPr lang="en-US" sz="1600" dirty="0"/>
              <a:t> </a:t>
            </a:r>
            <a:r>
              <a:rPr lang="en-US" sz="1600" dirty="0" err="1"/>
              <a:t>개념을</a:t>
            </a:r>
            <a:r>
              <a:rPr lang="en-US" sz="1600" dirty="0"/>
              <a:t> </a:t>
            </a:r>
            <a:r>
              <a:rPr lang="en-US" sz="1600" dirty="0" err="1"/>
              <a:t>확인합니다</a:t>
            </a:r>
            <a:r>
              <a:rPr lang="en-US" sz="1600" dirty="0"/>
              <a:t>.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en-US" sz="1800" b="1" dirty="0"/>
              <a:t>Internet of Things for Smart Cities</a:t>
            </a:r>
          </a:p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: </a:t>
            </a:r>
            <a:r>
              <a:rPr lang="en-US" sz="1600" dirty="0" err="1"/>
              <a:t>Padova</a:t>
            </a:r>
            <a:r>
              <a:rPr lang="en-US" sz="1600" dirty="0"/>
              <a:t> </a:t>
            </a:r>
            <a:r>
              <a:rPr lang="en-US" sz="1600" dirty="0" err="1"/>
              <a:t>City의</a:t>
            </a:r>
            <a:r>
              <a:rPr lang="en-US" sz="1600" dirty="0"/>
              <a:t> </a:t>
            </a:r>
            <a:r>
              <a:rPr lang="en-US" sz="1600" dirty="0" err="1"/>
              <a:t>공공정보부문</a:t>
            </a:r>
            <a:r>
              <a:rPr lang="en-US" sz="1600" dirty="0"/>
              <a:t> </a:t>
            </a:r>
            <a:r>
              <a:rPr lang="en-US" sz="1600" dirty="0" err="1"/>
              <a:t>데이터를</a:t>
            </a:r>
            <a:r>
              <a:rPr lang="en-US" sz="1600" dirty="0"/>
              <a:t> </a:t>
            </a:r>
            <a:r>
              <a:rPr lang="en-US" sz="1600" dirty="0" err="1"/>
              <a:t>모아</a:t>
            </a:r>
            <a:r>
              <a:rPr lang="en-US" sz="1600" dirty="0"/>
              <a:t> </a:t>
            </a:r>
            <a:r>
              <a:rPr lang="en-US" sz="1600" dirty="0" err="1"/>
              <a:t>도시의</a:t>
            </a:r>
            <a:r>
              <a:rPr lang="en-US" sz="1600" dirty="0"/>
              <a:t> </a:t>
            </a:r>
            <a:r>
              <a:rPr lang="en-US" sz="1600" dirty="0" err="1"/>
              <a:t>환경을</a:t>
            </a:r>
            <a:r>
              <a:rPr lang="en-US" sz="1600" dirty="0"/>
              <a:t> </a:t>
            </a:r>
            <a:r>
              <a:rPr lang="en-US" sz="1600" dirty="0" err="1"/>
              <a:t>개선하는데</a:t>
            </a:r>
            <a:r>
              <a:rPr lang="en-US" sz="1600" dirty="0"/>
              <a:t> </a:t>
            </a:r>
            <a:r>
              <a:rPr lang="en-US" sz="1600" dirty="0" err="1"/>
              <a:t>활용한</a:t>
            </a:r>
            <a:endParaRPr lang="en-US" sz="1600" dirty="0"/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IoT </a:t>
            </a:r>
            <a:r>
              <a:rPr lang="en-US" sz="1600" dirty="0" err="1"/>
              <a:t>platform의</a:t>
            </a:r>
            <a:r>
              <a:rPr lang="en-US" sz="1600" dirty="0"/>
              <a:t> </a:t>
            </a:r>
            <a:r>
              <a:rPr lang="en-US" sz="1600" dirty="0" err="1"/>
              <a:t>구체적인</a:t>
            </a:r>
            <a:r>
              <a:rPr lang="en-US" sz="1600" dirty="0"/>
              <a:t> </a:t>
            </a:r>
            <a:r>
              <a:rPr lang="en-US" sz="1600" dirty="0" err="1"/>
              <a:t>사례를</a:t>
            </a:r>
            <a:r>
              <a:rPr lang="en-US" sz="1600" dirty="0"/>
              <a:t> </a:t>
            </a:r>
            <a:r>
              <a:rPr lang="en-US" sz="1600" dirty="0" err="1"/>
              <a:t>제공합니다</a:t>
            </a:r>
            <a:r>
              <a:rPr lang="en-US" sz="1600" dirty="0"/>
              <a:t>.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4"/>
            </a:pPr>
            <a:r>
              <a:rPr lang="en-US" sz="1800" b="1" dirty="0"/>
              <a:t>Middleware for Internet of Things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: </a:t>
            </a:r>
            <a:r>
              <a:rPr lang="en-US" sz="1600" dirty="0" err="1"/>
              <a:t>IoT시대를</a:t>
            </a:r>
            <a:r>
              <a:rPr lang="en-US" sz="1600" dirty="0"/>
              <a:t> </a:t>
            </a:r>
            <a:r>
              <a:rPr lang="en-US" sz="1600" dirty="0" err="1"/>
              <a:t>열기</a:t>
            </a:r>
            <a:r>
              <a:rPr lang="en-US" sz="1600" dirty="0"/>
              <a:t> </a:t>
            </a:r>
            <a:r>
              <a:rPr lang="en-US" sz="1600" dirty="0" err="1"/>
              <a:t>위해서</a:t>
            </a:r>
            <a:r>
              <a:rPr lang="en-US" sz="1600" dirty="0"/>
              <a:t> </a:t>
            </a:r>
            <a:r>
              <a:rPr lang="en-US" sz="1600" dirty="0" err="1"/>
              <a:t>반드시</a:t>
            </a:r>
            <a:r>
              <a:rPr lang="en-US" sz="1600" dirty="0"/>
              <a:t> </a:t>
            </a:r>
            <a:r>
              <a:rPr lang="en-US" sz="1600" dirty="0" err="1"/>
              <a:t>필요한</a:t>
            </a:r>
            <a:r>
              <a:rPr lang="en-US" sz="1600" dirty="0"/>
              <a:t> </a:t>
            </a:r>
            <a:r>
              <a:rPr lang="en-US" sz="1600" dirty="0" err="1"/>
              <a:t>여러</a:t>
            </a:r>
            <a:r>
              <a:rPr lang="en-US" sz="1600" dirty="0"/>
              <a:t> </a:t>
            </a:r>
            <a:r>
              <a:rPr lang="en-US" sz="1600" dirty="0" err="1"/>
              <a:t>미들웨어</a:t>
            </a:r>
            <a:r>
              <a:rPr lang="en-US" sz="1600" dirty="0"/>
              <a:t> </a:t>
            </a:r>
            <a:r>
              <a:rPr lang="en-US" sz="1600" dirty="0" err="1"/>
              <a:t>기술의</a:t>
            </a:r>
            <a:r>
              <a:rPr lang="en-US" sz="1600" dirty="0"/>
              <a:t> </a:t>
            </a:r>
            <a:r>
              <a:rPr lang="en-US" sz="1600" dirty="0" err="1"/>
              <a:t>요구사항을</a:t>
            </a:r>
            <a:r>
              <a:rPr lang="en-US" sz="1600" dirty="0"/>
              <a:t> </a:t>
            </a:r>
            <a:r>
              <a:rPr lang="en-US" sz="1600" dirty="0" err="1"/>
              <a:t>구체적으로</a:t>
            </a:r>
            <a:r>
              <a:rPr lang="en-US" sz="1600" dirty="0"/>
              <a:t> </a:t>
            </a:r>
            <a:r>
              <a:rPr lang="en-US" sz="1600" dirty="0" err="1"/>
              <a:t>조사합니다</a:t>
            </a:r>
            <a:r>
              <a:rPr lang="en-US" sz="1600" dirty="0"/>
              <a:t>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AutoNum type="arabicPeriod" startAt="5"/>
            </a:pPr>
            <a:r>
              <a:rPr lang="en-US" sz="1800" b="1" dirty="0" err="1"/>
              <a:t>privacy_iot</a:t>
            </a:r>
            <a:endParaRPr lang="en-US" sz="1800" b="1" dirty="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: </a:t>
            </a:r>
            <a:r>
              <a:rPr lang="en-US" sz="1600" dirty="0"/>
              <a:t>Privacy </a:t>
            </a:r>
            <a:r>
              <a:rPr lang="en-US" sz="1600" dirty="0" err="1"/>
              <a:t>문제를</a:t>
            </a:r>
            <a:r>
              <a:rPr lang="en-US" sz="1600" dirty="0"/>
              <a:t> </a:t>
            </a:r>
            <a:r>
              <a:rPr lang="en-US" sz="1600" dirty="0" err="1"/>
              <a:t>해결하기</a:t>
            </a:r>
            <a:r>
              <a:rPr lang="en-US" sz="1600" dirty="0"/>
              <a:t> </a:t>
            </a:r>
            <a:r>
              <a:rPr lang="en-US" sz="1600" dirty="0" err="1"/>
              <a:t>위해서</a:t>
            </a:r>
            <a:r>
              <a:rPr lang="en-US" sz="1600" dirty="0"/>
              <a:t> </a:t>
            </a:r>
            <a:r>
              <a:rPr lang="en-US" sz="1600" dirty="0" err="1"/>
              <a:t>반드시</a:t>
            </a:r>
            <a:r>
              <a:rPr lang="en-US" sz="1600" dirty="0"/>
              <a:t> </a:t>
            </a:r>
            <a:r>
              <a:rPr lang="en-US" sz="1600" dirty="0" err="1"/>
              <a:t>보장해야할</a:t>
            </a:r>
            <a:r>
              <a:rPr lang="en-US" sz="1600" dirty="0"/>
              <a:t> </a:t>
            </a:r>
            <a:r>
              <a:rPr lang="en-US" sz="1600" dirty="0" err="1"/>
              <a:t>요구사항들을</a:t>
            </a:r>
            <a:r>
              <a:rPr lang="en-US" sz="1600" dirty="0"/>
              <a:t> </a:t>
            </a:r>
            <a:r>
              <a:rPr lang="en-US" sz="1600" dirty="0" err="1"/>
              <a:t>언급한</a:t>
            </a:r>
            <a:r>
              <a:rPr lang="en-US" sz="1600" dirty="0"/>
              <a:t> </a:t>
            </a:r>
            <a:r>
              <a:rPr lang="en-US" sz="1600" dirty="0" err="1"/>
              <a:t>매거진</a:t>
            </a:r>
            <a:r>
              <a:rPr lang="en-US" sz="1600" dirty="0"/>
              <a:t> </a:t>
            </a:r>
            <a:r>
              <a:rPr lang="en-US" sz="1600" dirty="0" err="1"/>
              <a:t>칼럼입니다</a:t>
            </a:r>
            <a:r>
              <a:rPr lang="en-US" sz="16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/>
              <a:t>한국 IoT 동향 분석(ETRI, TTA 등)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1144262" y="1912050"/>
            <a:ext cx="9873000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 smtClean="0"/>
              <a:t> Summary</a:t>
            </a:r>
            <a:endParaRPr lang="en-US" b="1" dirty="0"/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oneM2M과 </a:t>
            </a:r>
            <a:r>
              <a:rPr lang="en-US" sz="1800" dirty="0" err="1"/>
              <a:t>OCF는</a:t>
            </a:r>
            <a:r>
              <a:rPr lang="en-US" sz="1800" dirty="0"/>
              <a:t> </a:t>
            </a:r>
            <a:r>
              <a:rPr lang="en-US" sz="1800" dirty="0" err="1"/>
              <a:t>현재</a:t>
            </a:r>
            <a:r>
              <a:rPr lang="en-US" sz="1800" dirty="0"/>
              <a:t> IoT </a:t>
            </a:r>
            <a:r>
              <a:rPr lang="en-US" sz="1800" dirty="0" err="1"/>
              <a:t>플랫폼</a:t>
            </a:r>
            <a:r>
              <a:rPr lang="en-US" sz="1800" dirty="0"/>
              <a:t> </a:t>
            </a:r>
            <a:r>
              <a:rPr lang="en-US" sz="1800" dirty="0" err="1"/>
              <a:t>표준을</a:t>
            </a:r>
            <a:r>
              <a:rPr lang="en-US" sz="1800" dirty="0"/>
              <a:t> </a:t>
            </a:r>
            <a:r>
              <a:rPr lang="en-US" sz="1800" dirty="0" err="1"/>
              <a:t>주도하는</a:t>
            </a:r>
            <a:r>
              <a:rPr lang="en-US" sz="1800" dirty="0"/>
              <a:t> 두 </a:t>
            </a:r>
            <a:r>
              <a:rPr lang="en-US" sz="1800" dirty="0" err="1"/>
              <a:t>국제기관으로</a:t>
            </a:r>
            <a:r>
              <a:rPr lang="en-US" sz="1800" dirty="0"/>
              <a:t> </a:t>
            </a:r>
            <a:r>
              <a:rPr lang="en-US" sz="1800" dirty="0" err="1"/>
              <a:t>현재</a:t>
            </a:r>
            <a:r>
              <a:rPr lang="en-US" sz="1800" dirty="0"/>
              <a:t> </a:t>
            </a:r>
            <a:r>
              <a:rPr lang="en-US" sz="1800" dirty="0" err="1"/>
              <a:t>한국의</a:t>
            </a:r>
            <a:r>
              <a:rPr lang="en-US" sz="1800" dirty="0"/>
              <a:t> </a:t>
            </a:r>
            <a:r>
              <a:rPr lang="en-US" sz="1800" dirty="0" err="1"/>
              <a:t>여러</a:t>
            </a:r>
            <a:r>
              <a:rPr lang="en-US" sz="1800" dirty="0"/>
              <a:t> </a:t>
            </a:r>
            <a:r>
              <a:rPr lang="en-US" sz="1800" dirty="0" err="1"/>
              <a:t>기업</a:t>
            </a:r>
            <a:r>
              <a:rPr lang="en-US" sz="1800" dirty="0"/>
              <a:t> </a:t>
            </a:r>
          </a:p>
          <a:p>
            <a:pPr marL="2286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및 </a:t>
            </a:r>
            <a:r>
              <a:rPr lang="en-US" sz="1800" dirty="0" err="1"/>
              <a:t>연구기관에서</a:t>
            </a:r>
            <a:r>
              <a:rPr lang="en-US" sz="1800" dirty="0"/>
              <a:t> </a:t>
            </a:r>
            <a:r>
              <a:rPr lang="en-US" sz="1800" dirty="0" err="1"/>
              <a:t>주도적으로</a:t>
            </a:r>
            <a:r>
              <a:rPr lang="en-US" sz="1800" dirty="0"/>
              <a:t> </a:t>
            </a:r>
            <a:r>
              <a:rPr lang="en-US" sz="1800" dirty="0" err="1"/>
              <a:t>표준화를</a:t>
            </a:r>
            <a:r>
              <a:rPr lang="en-US" sz="1800" dirty="0"/>
              <a:t> </a:t>
            </a:r>
            <a:r>
              <a:rPr lang="en-US" sz="1800" dirty="0" err="1"/>
              <a:t>진행하고있기</a:t>
            </a:r>
            <a:r>
              <a:rPr lang="en-US" sz="1800" dirty="0"/>
              <a:t> </a:t>
            </a:r>
            <a:r>
              <a:rPr lang="en-US" sz="1800" dirty="0" err="1"/>
              <a:t>때문에</a:t>
            </a:r>
            <a:r>
              <a:rPr lang="en-US" sz="1800" dirty="0"/>
              <a:t> </a:t>
            </a:r>
            <a:r>
              <a:rPr lang="en-US" sz="1800" dirty="0" err="1"/>
              <a:t>얻을</a:t>
            </a:r>
            <a:r>
              <a:rPr lang="en-US" sz="1800" dirty="0"/>
              <a:t> 수 </a:t>
            </a:r>
            <a:r>
              <a:rPr lang="en-US" sz="1800" dirty="0" err="1"/>
              <a:t>있는</a:t>
            </a:r>
            <a:r>
              <a:rPr lang="en-US" sz="1800" dirty="0"/>
              <a:t>  </a:t>
            </a:r>
            <a:r>
              <a:rPr lang="en-US" sz="1800" dirty="0" err="1"/>
              <a:t>정보가</a:t>
            </a:r>
            <a:r>
              <a:rPr lang="en-US" sz="1800" dirty="0"/>
              <a:t> </a:t>
            </a:r>
            <a:r>
              <a:rPr lang="en-US" sz="1800" dirty="0" err="1"/>
              <a:t>많습니다</a:t>
            </a:r>
            <a:r>
              <a:rPr lang="en-US" sz="1800" dirty="0"/>
              <a:t>.</a:t>
            </a: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향후</a:t>
            </a:r>
            <a:r>
              <a:rPr lang="en-US" sz="1800" dirty="0"/>
              <a:t> </a:t>
            </a:r>
            <a:r>
              <a:rPr lang="en-US" sz="1800" dirty="0" err="1"/>
              <a:t>프로젝트에서</a:t>
            </a:r>
            <a:r>
              <a:rPr lang="en-US" sz="1800" dirty="0"/>
              <a:t> </a:t>
            </a:r>
            <a:r>
              <a:rPr lang="en-US" sz="1800" dirty="0" err="1"/>
              <a:t>개발</a:t>
            </a:r>
            <a:r>
              <a:rPr lang="en-US" sz="1800" dirty="0"/>
              <a:t> 할 </a:t>
            </a:r>
            <a:r>
              <a:rPr lang="en-US" sz="1800" dirty="0" err="1"/>
              <a:t>솔루션을</a:t>
            </a:r>
            <a:r>
              <a:rPr lang="en-US" sz="1800" dirty="0"/>
              <a:t> </a:t>
            </a:r>
            <a:r>
              <a:rPr lang="en-US" sz="1800" dirty="0" err="1"/>
              <a:t>표준에</a:t>
            </a:r>
            <a:r>
              <a:rPr lang="en-US" sz="1800" dirty="0"/>
              <a:t> </a:t>
            </a:r>
            <a:r>
              <a:rPr lang="en-US" sz="1800" dirty="0" err="1"/>
              <a:t>부합하도록</a:t>
            </a:r>
            <a:r>
              <a:rPr lang="en-US" sz="1800" dirty="0"/>
              <a:t> </a:t>
            </a:r>
            <a:r>
              <a:rPr lang="en-US" sz="1800" dirty="0" err="1"/>
              <a:t>하기</a:t>
            </a:r>
            <a:r>
              <a:rPr lang="en-US" sz="1800" dirty="0"/>
              <a:t> </a:t>
            </a:r>
            <a:r>
              <a:rPr lang="en-US" sz="1800" dirty="0" err="1"/>
              <a:t>위해</a:t>
            </a:r>
            <a:r>
              <a:rPr lang="en-US" sz="1800" dirty="0"/>
              <a:t> </a:t>
            </a:r>
            <a:r>
              <a:rPr lang="en-US" sz="1800" dirty="0" err="1"/>
              <a:t>최신의</a:t>
            </a:r>
            <a:r>
              <a:rPr lang="en-US" sz="1800" dirty="0"/>
              <a:t> IoT </a:t>
            </a:r>
            <a:r>
              <a:rPr lang="en-US" sz="1800" dirty="0" err="1"/>
              <a:t>표준</a:t>
            </a:r>
            <a:r>
              <a:rPr lang="en-US" sz="1800" dirty="0"/>
              <a:t> </a:t>
            </a:r>
            <a:r>
              <a:rPr lang="en-US" sz="1800" dirty="0" err="1"/>
              <a:t>동향을</a:t>
            </a:r>
            <a:r>
              <a:rPr lang="en-US" sz="1800" dirty="0"/>
              <a:t> </a:t>
            </a:r>
            <a:r>
              <a:rPr lang="en-US" sz="1800" dirty="0" err="1"/>
              <a:t>추적할</a:t>
            </a:r>
            <a:r>
              <a:rPr lang="en-US" sz="1800" dirty="0"/>
              <a:t> 수 </a:t>
            </a:r>
            <a:r>
              <a:rPr lang="en-US" sz="1800" dirty="0" err="1"/>
              <a:t>있어야</a:t>
            </a:r>
            <a:r>
              <a:rPr lang="en-US" sz="1800" dirty="0"/>
              <a:t> </a:t>
            </a:r>
            <a:r>
              <a:rPr lang="en-US" sz="1800" dirty="0" err="1"/>
              <a:t>합니다</a:t>
            </a:r>
            <a:r>
              <a:rPr lang="en-US" sz="1800" dirty="0"/>
              <a:t>.</a:t>
            </a: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Policy Conflict Papers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1144262" y="1912050"/>
            <a:ext cx="9873000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 smtClean="0"/>
              <a:t> Summary</a:t>
            </a:r>
            <a:endParaRPr lang="en-US" b="1" dirty="0"/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정책</a:t>
            </a:r>
            <a:r>
              <a:rPr lang="en-US" sz="1800" dirty="0"/>
              <a:t> </a:t>
            </a:r>
            <a:r>
              <a:rPr lang="en-US" sz="1800" dirty="0" err="1"/>
              <a:t>충돌</a:t>
            </a:r>
            <a:r>
              <a:rPr lang="en-US" sz="1800" dirty="0"/>
              <a:t> </a:t>
            </a:r>
            <a:r>
              <a:rPr lang="en-US" sz="1800" dirty="0" err="1"/>
              <a:t>문제는</a:t>
            </a:r>
            <a:r>
              <a:rPr lang="en-US" sz="1800" dirty="0"/>
              <a:t> </a:t>
            </a:r>
            <a:r>
              <a:rPr lang="en-US" sz="1800" dirty="0" err="1"/>
              <a:t>비단</a:t>
            </a:r>
            <a:r>
              <a:rPr lang="en-US" sz="1800" dirty="0"/>
              <a:t> IoT </a:t>
            </a:r>
            <a:r>
              <a:rPr lang="en-US" sz="1800" dirty="0" err="1"/>
              <a:t>환경에서만</a:t>
            </a:r>
            <a:r>
              <a:rPr lang="en-US" sz="1800" dirty="0"/>
              <a:t> </a:t>
            </a:r>
            <a:r>
              <a:rPr lang="en-US" sz="1800" dirty="0" err="1"/>
              <a:t>일어나는</a:t>
            </a:r>
            <a:r>
              <a:rPr lang="en-US" sz="1800" dirty="0"/>
              <a:t> </a:t>
            </a:r>
            <a:r>
              <a:rPr lang="en-US" sz="1800" dirty="0" err="1"/>
              <a:t>문제가</a:t>
            </a:r>
            <a:r>
              <a:rPr lang="en-US" sz="1800" dirty="0"/>
              <a:t> </a:t>
            </a:r>
            <a:r>
              <a:rPr lang="en-US" sz="1800" dirty="0" err="1"/>
              <a:t>아니었고</a:t>
            </a:r>
            <a:r>
              <a:rPr lang="en-US" sz="1800" dirty="0"/>
              <a:t> </a:t>
            </a:r>
            <a:r>
              <a:rPr lang="en-US" sz="1800" dirty="0" err="1"/>
              <a:t>다양한</a:t>
            </a:r>
            <a:r>
              <a:rPr lang="en-US" sz="1800" dirty="0"/>
              <a:t> </a:t>
            </a:r>
            <a:r>
              <a:rPr lang="en-US" sz="1800" dirty="0" err="1"/>
              <a:t>분야</a:t>
            </a:r>
            <a:r>
              <a:rPr lang="en-US" sz="1800" dirty="0"/>
              <a:t> 및 </a:t>
            </a:r>
            <a:r>
              <a:rPr lang="en-US" sz="1800" dirty="0" err="1"/>
              <a:t>시스템에서</a:t>
            </a:r>
            <a:endParaRPr lang="en-US" sz="1800" dirty="0"/>
          </a:p>
          <a:p>
            <a:pPr marL="2286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이를</a:t>
            </a:r>
            <a:r>
              <a:rPr lang="en-US" sz="1800" dirty="0"/>
              <a:t> </a:t>
            </a:r>
            <a:r>
              <a:rPr lang="en-US" sz="1800" dirty="0" err="1"/>
              <a:t>해결하기</a:t>
            </a:r>
            <a:r>
              <a:rPr lang="en-US" sz="1800" dirty="0"/>
              <a:t> </a:t>
            </a:r>
            <a:r>
              <a:rPr lang="en-US" sz="1800" dirty="0" err="1"/>
              <a:t>위한</a:t>
            </a:r>
            <a:r>
              <a:rPr lang="en-US" sz="1800" dirty="0"/>
              <a:t> </a:t>
            </a:r>
            <a:r>
              <a:rPr lang="en-US" sz="1800" dirty="0" err="1"/>
              <a:t>많은</a:t>
            </a:r>
            <a:r>
              <a:rPr lang="en-US" sz="1800" dirty="0"/>
              <a:t> </a:t>
            </a:r>
            <a:r>
              <a:rPr lang="en-US" sz="1800" dirty="0" err="1"/>
              <a:t>노력이</a:t>
            </a:r>
            <a:r>
              <a:rPr lang="en-US" sz="1800" dirty="0"/>
              <a:t> </a:t>
            </a:r>
            <a:r>
              <a:rPr lang="en-US" sz="1800" dirty="0" err="1"/>
              <a:t>있어왔습니다</a:t>
            </a:r>
            <a:r>
              <a:rPr lang="en-US" sz="1800" dirty="0"/>
              <a:t>.</a:t>
            </a: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이와</a:t>
            </a:r>
            <a:r>
              <a:rPr lang="en-US" sz="1800" dirty="0"/>
              <a:t> </a:t>
            </a:r>
            <a:r>
              <a:rPr lang="en-US" sz="1800" dirty="0" err="1"/>
              <a:t>관련된</a:t>
            </a:r>
            <a:r>
              <a:rPr lang="en-US" sz="1800" dirty="0"/>
              <a:t> </a:t>
            </a:r>
            <a:r>
              <a:rPr lang="en-US" sz="1800" dirty="0" err="1"/>
              <a:t>여러</a:t>
            </a:r>
            <a:r>
              <a:rPr lang="en-US" sz="1800" dirty="0"/>
              <a:t> </a:t>
            </a:r>
            <a:r>
              <a:rPr lang="en-US" sz="1800" dirty="0" err="1"/>
              <a:t>논문을</a:t>
            </a:r>
            <a:r>
              <a:rPr lang="en-US" sz="1800" dirty="0"/>
              <a:t> </a:t>
            </a:r>
            <a:r>
              <a:rPr lang="en-US" sz="1800" dirty="0" err="1"/>
              <a:t>통해</a:t>
            </a:r>
            <a:r>
              <a:rPr lang="en-US" sz="1800" dirty="0"/>
              <a:t> </a:t>
            </a:r>
            <a:r>
              <a:rPr lang="en-US" sz="1800" dirty="0" err="1"/>
              <a:t>제시된</a:t>
            </a:r>
            <a:r>
              <a:rPr lang="en-US" sz="1800" dirty="0"/>
              <a:t> </a:t>
            </a:r>
            <a:r>
              <a:rPr lang="en-US" sz="1800" dirty="0" err="1"/>
              <a:t>여러</a:t>
            </a:r>
            <a:r>
              <a:rPr lang="en-US" sz="1800" dirty="0"/>
              <a:t> </a:t>
            </a:r>
            <a:r>
              <a:rPr lang="en-US" sz="1800" dirty="0" err="1"/>
              <a:t>해결</a:t>
            </a:r>
            <a:r>
              <a:rPr lang="en-US" sz="1800" dirty="0"/>
              <a:t> </a:t>
            </a:r>
            <a:r>
              <a:rPr lang="en-US" sz="1800" dirty="0" err="1"/>
              <a:t>방법을</a:t>
            </a:r>
            <a:r>
              <a:rPr lang="en-US" sz="1800" dirty="0"/>
              <a:t> </a:t>
            </a:r>
            <a:r>
              <a:rPr lang="en-US" sz="1800" dirty="0" err="1"/>
              <a:t>확인하여</a:t>
            </a:r>
            <a:r>
              <a:rPr lang="en-US" sz="1800" dirty="0"/>
              <a:t> </a:t>
            </a:r>
            <a:r>
              <a:rPr lang="en-US" sz="1800" dirty="0" err="1"/>
              <a:t>불필요한</a:t>
            </a:r>
            <a:r>
              <a:rPr lang="en-US" sz="1800" dirty="0"/>
              <a:t> </a:t>
            </a:r>
            <a:r>
              <a:rPr lang="en-US" sz="1800" dirty="0" err="1"/>
              <a:t>노력을</a:t>
            </a:r>
            <a:r>
              <a:rPr lang="en-US" sz="1800" dirty="0"/>
              <a:t> </a:t>
            </a:r>
            <a:r>
              <a:rPr lang="en-US" sz="1800" dirty="0" err="1"/>
              <a:t>방지하고</a:t>
            </a:r>
            <a:r>
              <a:rPr lang="en-US" sz="1800" dirty="0"/>
              <a:t> </a:t>
            </a:r>
          </a:p>
          <a:p>
            <a:pPr marL="2286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좀 더 </a:t>
            </a:r>
            <a:r>
              <a:rPr lang="en-US" sz="1800" dirty="0" err="1"/>
              <a:t>의미있는</a:t>
            </a:r>
            <a:r>
              <a:rPr lang="en-US" sz="1800" dirty="0"/>
              <a:t> </a:t>
            </a:r>
            <a:r>
              <a:rPr lang="en-US" sz="1800" dirty="0" err="1"/>
              <a:t>연구를</a:t>
            </a:r>
            <a:r>
              <a:rPr lang="en-US" sz="1800" dirty="0"/>
              <a:t> </a:t>
            </a:r>
            <a:r>
              <a:rPr lang="en-US" sz="1800" dirty="0" err="1"/>
              <a:t>진행할</a:t>
            </a:r>
            <a:r>
              <a:rPr lang="en-US" sz="1800" dirty="0"/>
              <a:t> 수 </a:t>
            </a:r>
            <a:r>
              <a:rPr lang="en-US" sz="1800" dirty="0" err="1"/>
              <a:t>있도록</a:t>
            </a:r>
            <a:r>
              <a:rPr lang="en-US" sz="1800" dirty="0"/>
              <a:t> </a:t>
            </a:r>
            <a:r>
              <a:rPr lang="en-US" sz="1800" dirty="0" err="1"/>
              <a:t>하며</a:t>
            </a:r>
            <a:r>
              <a:rPr lang="en-US" sz="1800" dirty="0"/>
              <a:t> </a:t>
            </a:r>
            <a:r>
              <a:rPr lang="en-US" sz="1800" dirty="0" err="1"/>
              <a:t>향후</a:t>
            </a:r>
            <a:r>
              <a:rPr lang="en-US" sz="1800" dirty="0"/>
              <a:t> </a:t>
            </a:r>
            <a:r>
              <a:rPr lang="en-US" sz="1800" dirty="0" err="1"/>
              <a:t>솔루션의</a:t>
            </a:r>
            <a:r>
              <a:rPr lang="en-US" sz="1800" dirty="0"/>
              <a:t> </a:t>
            </a:r>
            <a:r>
              <a:rPr lang="en-US" sz="1800" dirty="0" err="1"/>
              <a:t>개발에</a:t>
            </a:r>
            <a:r>
              <a:rPr lang="en-US" sz="1800" dirty="0"/>
              <a:t> </a:t>
            </a:r>
            <a:r>
              <a:rPr lang="en-US" sz="1800" dirty="0" err="1"/>
              <a:t>참고하도록</a:t>
            </a:r>
            <a:r>
              <a:rPr lang="en-US" sz="1800" dirty="0"/>
              <a:t> </a:t>
            </a:r>
            <a:r>
              <a:rPr lang="en-US" sz="1800" dirty="0" err="1"/>
              <a:t>합니다</a:t>
            </a:r>
            <a:r>
              <a:rPr lang="en-US" sz="1800" dirty="0"/>
              <a:t>.</a:t>
            </a: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정책</a:t>
            </a:r>
            <a:r>
              <a:rPr lang="en-US" sz="1800" dirty="0"/>
              <a:t> </a:t>
            </a:r>
            <a:r>
              <a:rPr lang="en-US" sz="1800" dirty="0" err="1"/>
              <a:t>충돌</a:t>
            </a:r>
            <a:r>
              <a:rPr lang="en-US" sz="1800" dirty="0"/>
              <a:t> </a:t>
            </a:r>
            <a:r>
              <a:rPr lang="en-US" sz="1800" dirty="0" err="1"/>
              <a:t>문제는</a:t>
            </a:r>
            <a:r>
              <a:rPr lang="en-US" sz="1800" dirty="0"/>
              <a:t> </a:t>
            </a:r>
            <a:r>
              <a:rPr lang="en-US" sz="1800" dirty="0" err="1"/>
              <a:t>시스템에</a:t>
            </a:r>
            <a:r>
              <a:rPr lang="en-US" sz="1800" dirty="0"/>
              <a:t> </a:t>
            </a:r>
            <a:r>
              <a:rPr lang="en-US" sz="1800" dirty="0" err="1"/>
              <a:t>상관없이</a:t>
            </a:r>
            <a:r>
              <a:rPr lang="en-US" sz="1800" dirty="0"/>
              <a:t> </a:t>
            </a:r>
            <a:r>
              <a:rPr lang="en-US" sz="1800" dirty="0" err="1"/>
              <a:t>일정한</a:t>
            </a:r>
            <a:r>
              <a:rPr lang="en-US" sz="1800" dirty="0"/>
              <a:t> </a:t>
            </a:r>
            <a:r>
              <a:rPr lang="en-US" sz="1800" dirty="0" err="1"/>
              <a:t>공통분모가</a:t>
            </a:r>
            <a:r>
              <a:rPr lang="en-US" sz="1800" dirty="0"/>
              <a:t> </a:t>
            </a:r>
            <a:r>
              <a:rPr lang="en-US" sz="1800" dirty="0" err="1"/>
              <a:t>존재함을</a:t>
            </a:r>
            <a:r>
              <a:rPr lang="en-US" sz="1800" dirty="0"/>
              <a:t> </a:t>
            </a:r>
            <a:r>
              <a:rPr lang="en-US" sz="1800" dirty="0" err="1"/>
              <a:t>확인하고</a:t>
            </a:r>
            <a:r>
              <a:rPr lang="en-US" sz="1800" dirty="0"/>
              <a:t> IoT </a:t>
            </a:r>
            <a:r>
              <a:rPr lang="en-US" sz="1800" dirty="0" err="1"/>
              <a:t>환경에서</a:t>
            </a:r>
            <a:r>
              <a:rPr lang="en-US" sz="1800" dirty="0"/>
              <a:t> 이 </a:t>
            </a:r>
            <a:r>
              <a:rPr lang="en-US" sz="1800" dirty="0" err="1"/>
              <a:t>문제가</a:t>
            </a:r>
            <a:r>
              <a:rPr lang="en-US" sz="1800" dirty="0"/>
              <a:t> </a:t>
            </a:r>
            <a:r>
              <a:rPr lang="en-US" sz="1800" dirty="0" err="1"/>
              <a:t>어떻게</a:t>
            </a:r>
            <a:r>
              <a:rPr lang="en-US" sz="1800" dirty="0"/>
              <a:t> </a:t>
            </a:r>
            <a:r>
              <a:rPr lang="en-US" sz="1800" dirty="0" err="1"/>
              <a:t>심화될</a:t>
            </a:r>
            <a:r>
              <a:rPr lang="en-US" sz="1800" dirty="0"/>
              <a:t> </a:t>
            </a:r>
            <a:r>
              <a:rPr lang="en-US" sz="1800" dirty="0" err="1"/>
              <a:t>것이며</a:t>
            </a:r>
            <a:r>
              <a:rPr lang="en-US" sz="1800" dirty="0"/>
              <a:t> </a:t>
            </a:r>
            <a:r>
              <a:rPr lang="en-US" sz="1800" dirty="0" err="1"/>
              <a:t>어떻게</a:t>
            </a:r>
            <a:r>
              <a:rPr lang="en-US" sz="1800" dirty="0"/>
              <a:t> </a:t>
            </a:r>
            <a:r>
              <a:rPr lang="en-US" sz="1800" dirty="0" err="1"/>
              <a:t>해결할</a:t>
            </a:r>
            <a:r>
              <a:rPr lang="en-US" sz="1800" dirty="0"/>
              <a:t> </a:t>
            </a:r>
            <a:r>
              <a:rPr lang="en-US" sz="1800" dirty="0" err="1"/>
              <a:t>것인지에</a:t>
            </a:r>
            <a:r>
              <a:rPr lang="en-US" sz="1800" dirty="0"/>
              <a:t> </a:t>
            </a:r>
            <a:r>
              <a:rPr lang="en-US" sz="1800" dirty="0" err="1"/>
              <a:t>대해</a:t>
            </a:r>
            <a:r>
              <a:rPr lang="en-US" sz="1800" dirty="0"/>
              <a:t> </a:t>
            </a:r>
            <a:r>
              <a:rPr lang="en-US" sz="1800" dirty="0" err="1"/>
              <a:t>고민하면서</a:t>
            </a:r>
            <a:r>
              <a:rPr lang="en-US" sz="1800" dirty="0"/>
              <a:t> </a:t>
            </a:r>
            <a:r>
              <a:rPr lang="en-US" sz="1800" dirty="0" err="1"/>
              <a:t>논문들을</a:t>
            </a:r>
            <a:r>
              <a:rPr lang="en-US" sz="1800" dirty="0"/>
              <a:t> </a:t>
            </a:r>
            <a:r>
              <a:rPr lang="en-US" sz="1800" dirty="0" err="1"/>
              <a:t>확인할</a:t>
            </a:r>
            <a:r>
              <a:rPr lang="en-US" sz="1800" dirty="0"/>
              <a:t> 수 </a:t>
            </a:r>
            <a:r>
              <a:rPr lang="en-US" sz="1800" dirty="0" err="1"/>
              <a:t>있도록</a:t>
            </a:r>
            <a:r>
              <a:rPr lang="en-US" sz="1800" dirty="0"/>
              <a:t> </a:t>
            </a:r>
            <a:r>
              <a:rPr lang="en-US" sz="1800" dirty="0" err="1"/>
              <a:t>합니다</a:t>
            </a:r>
            <a:r>
              <a:rPr lang="en-US" sz="1800" dirty="0"/>
              <a:t>.</a:t>
            </a: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XACML Technology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43000" y="1902975"/>
            <a:ext cx="9873000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</a:pPr>
            <a:r>
              <a:rPr lang="en-US" b="1" dirty="0" smtClean="0"/>
              <a:t> Summary</a:t>
            </a:r>
            <a:endParaRPr lang="en-US" b="1" dirty="0"/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XACML(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eXtensible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Access Control Markup Language)</a:t>
            </a:r>
            <a:r>
              <a:rPr lang="en-US" sz="1800" dirty="0" err="1"/>
              <a:t>이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란</a:t>
            </a:r>
            <a:r>
              <a:rPr lang="en-US" sz="1800" dirty="0"/>
              <a:t>,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</a:p>
          <a:p>
            <a:pPr marL="2286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접근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제어</a:t>
            </a:r>
            <a:r>
              <a:rPr lang="en-US" sz="1800" dirty="0" err="1"/>
              <a:t>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위해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개발된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dirty="0"/>
              <a:t>OASIS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표준의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접근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제어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언어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및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아키텍처를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의미합니다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 </a:t>
            </a: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XACML을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활용하여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접근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제어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솔루션을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개발할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예정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중에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있으나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</a:t>
            </a:r>
          </a:p>
          <a:p>
            <a:pPr marL="2286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현재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연구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역량이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집중되지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못하고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있습니다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 </a:t>
            </a: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따라서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이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XACML을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학습하고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활용하기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위한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리서치를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진행해야하며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</a:p>
          <a:p>
            <a:pPr marL="228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현재는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XACML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코어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dirty="0" err="1"/>
              <a:t>개발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자가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소속되어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있는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Axiomatics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에서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많은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정보</a:t>
            </a:r>
            <a:r>
              <a:rPr lang="en-US" sz="1800" dirty="0" err="1"/>
              <a:t>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얻을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수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있습니다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811050" y="5038375"/>
            <a:ext cx="10569900" cy="99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731520" lvl="1" indent="-464819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9999"/>
              <a:buFont typeface="Corbel"/>
              <a:buAutoNum type="arabicPeriod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Axiomatics Blog(White Paper):  </a:t>
            </a:r>
            <a:r>
              <a:rPr lang="en-US" sz="18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https://www.axiomatics.com/blog/</a:t>
            </a:r>
          </a:p>
          <a:p>
            <a:pPr marL="731520" lvl="1" indent="-464819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Corbel"/>
              <a:buAutoNum type="arabicPeriod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XACML 3.0 Standard Document: </a:t>
            </a:r>
            <a:r>
              <a:rPr lang="en-US" sz="18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4"/>
              </a:rPr>
              <a:t>http://docs.oasis-open.org/xacml/3.0/xacml-3.0-core-spec-os-en.html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/>
              <a:t>IoT Platform Standard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143000" y="1902975"/>
            <a:ext cx="9873000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</a:pPr>
            <a:r>
              <a:rPr lang="en-US" b="1" dirty="0" smtClean="0"/>
              <a:t> Summary</a:t>
            </a:r>
            <a:endParaRPr lang="en-US" b="1" dirty="0"/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OCF는</a:t>
            </a:r>
            <a:r>
              <a:rPr lang="en-US" sz="1800" dirty="0"/>
              <a:t> </a:t>
            </a:r>
            <a:r>
              <a:rPr lang="en-US" sz="1800" dirty="0" err="1"/>
              <a:t>전신인</a:t>
            </a:r>
            <a:r>
              <a:rPr lang="en-US" sz="1800" dirty="0"/>
              <a:t> </a:t>
            </a:r>
            <a:r>
              <a:rPr lang="en-US" sz="1800" dirty="0" err="1"/>
              <a:t>OIC에서</a:t>
            </a:r>
            <a:r>
              <a:rPr lang="en-US" sz="1800" dirty="0"/>
              <a:t> </a:t>
            </a:r>
            <a:r>
              <a:rPr lang="en-US" sz="1800" dirty="0" err="1"/>
              <a:t>제안된</a:t>
            </a:r>
            <a:r>
              <a:rPr lang="en-US" sz="1800" dirty="0"/>
              <a:t> Technical </a:t>
            </a:r>
            <a:r>
              <a:rPr lang="en-US" sz="1800" dirty="0" err="1"/>
              <a:t>Specification을</a:t>
            </a:r>
            <a:r>
              <a:rPr lang="en-US" sz="1800" dirty="0"/>
              <a:t> </a:t>
            </a:r>
            <a:r>
              <a:rPr lang="en-US" sz="1800" dirty="0" err="1"/>
              <a:t>그대로</a:t>
            </a:r>
            <a:r>
              <a:rPr lang="en-US" sz="1800" dirty="0"/>
              <a:t> </a:t>
            </a:r>
            <a:r>
              <a:rPr lang="en-US" sz="1800" dirty="0" err="1"/>
              <a:t>전승하였으나</a:t>
            </a:r>
            <a:r>
              <a:rPr lang="en-US" sz="1800" dirty="0"/>
              <a:t> </a:t>
            </a:r>
            <a:r>
              <a:rPr lang="en-US" sz="1800" dirty="0" err="1"/>
              <a:t>ACL을</a:t>
            </a:r>
            <a:r>
              <a:rPr lang="en-US" sz="1800" dirty="0"/>
              <a:t> </a:t>
            </a:r>
            <a:r>
              <a:rPr lang="en-US" sz="1800" dirty="0" err="1"/>
              <a:t>이용한</a:t>
            </a:r>
            <a:r>
              <a:rPr lang="en-US" sz="1800" dirty="0"/>
              <a:t> </a:t>
            </a:r>
          </a:p>
          <a:p>
            <a:pPr marL="2286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접근</a:t>
            </a:r>
            <a:r>
              <a:rPr lang="en-US" sz="1800" dirty="0"/>
              <a:t> </a:t>
            </a:r>
            <a:r>
              <a:rPr lang="en-US" sz="1800" dirty="0" err="1"/>
              <a:t>제어정도에</a:t>
            </a:r>
            <a:r>
              <a:rPr lang="en-US" sz="1800" dirty="0"/>
              <a:t> </a:t>
            </a:r>
            <a:r>
              <a:rPr lang="en-US" sz="1800" dirty="0" err="1"/>
              <a:t>머물러</a:t>
            </a:r>
            <a:r>
              <a:rPr lang="en-US" sz="1800" dirty="0"/>
              <a:t> </a:t>
            </a:r>
            <a:r>
              <a:rPr lang="en-US" sz="1800" dirty="0" err="1"/>
              <a:t>있습니다</a:t>
            </a:r>
            <a:r>
              <a:rPr lang="en-US" sz="1800" dirty="0"/>
              <a:t>.</a:t>
            </a: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oneM2M은 </a:t>
            </a:r>
            <a:r>
              <a:rPr lang="en-US" sz="1800" dirty="0" err="1"/>
              <a:t>비교적</a:t>
            </a:r>
            <a:r>
              <a:rPr lang="en-US" sz="1800" dirty="0"/>
              <a:t> </a:t>
            </a:r>
            <a:r>
              <a:rPr lang="en-US" sz="1800" dirty="0" err="1"/>
              <a:t>구체적으로</a:t>
            </a:r>
            <a:r>
              <a:rPr lang="en-US" sz="1800" dirty="0"/>
              <a:t> </a:t>
            </a:r>
            <a:r>
              <a:rPr lang="en-US" sz="1800" dirty="0" err="1"/>
              <a:t>아키텍처와</a:t>
            </a:r>
            <a:r>
              <a:rPr lang="en-US" sz="1800" dirty="0"/>
              <a:t> </a:t>
            </a:r>
            <a:r>
              <a:rPr lang="en-US" sz="1800" dirty="0" err="1"/>
              <a:t>함께</a:t>
            </a:r>
            <a:r>
              <a:rPr lang="en-US" sz="1800" dirty="0"/>
              <a:t> </a:t>
            </a:r>
            <a:r>
              <a:rPr lang="en-US" sz="1800" dirty="0" err="1"/>
              <a:t>제안하기</a:t>
            </a:r>
            <a:r>
              <a:rPr lang="en-US" sz="1800" dirty="0"/>
              <a:t> </a:t>
            </a:r>
            <a:r>
              <a:rPr lang="en-US" sz="1800" dirty="0" err="1"/>
              <a:t>때문에</a:t>
            </a:r>
            <a:r>
              <a:rPr lang="en-US" sz="1800" dirty="0"/>
              <a:t> oneM2M의 </a:t>
            </a:r>
            <a:r>
              <a:rPr lang="en-US" sz="1800" dirty="0" err="1"/>
              <a:t>Spec을</a:t>
            </a:r>
            <a:r>
              <a:rPr lang="en-US" sz="1800" dirty="0"/>
              <a:t> </a:t>
            </a:r>
            <a:r>
              <a:rPr lang="en-US" sz="1800" dirty="0" err="1"/>
              <a:t>분석하고</a:t>
            </a:r>
            <a:r>
              <a:rPr lang="en-US" sz="1800" dirty="0"/>
              <a:t> </a:t>
            </a:r>
          </a:p>
          <a:p>
            <a:pPr marL="2286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표준에서</a:t>
            </a:r>
            <a:r>
              <a:rPr lang="en-US" sz="1800" dirty="0"/>
              <a:t> </a:t>
            </a:r>
            <a:r>
              <a:rPr lang="en-US" sz="1800" dirty="0" err="1"/>
              <a:t>제안하고</a:t>
            </a:r>
            <a:r>
              <a:rPr lang="en-US" sz="1800" dirty="0"/>
              <a:t> </a:t>
            </a:r>
            <a:r>
              <a:rPr lang="en-US" sz="1800" dirty="0" err="1"/>
              <a:t>있는</a:t>
            </a:r>
            <a:r>
              <a:rPr lang="en-US" sz="1800" dirty="0"/>
              <a:t> </a:t>
            </a:r>
            <a:r>
              <a:rPr lang="en-US" sz="1800" dirty="0" err="1"/>
              <a:t>것과</a:t>
            </a:r>
            <a:r>
              <a:rPr lang="en-US" sz="1800" dirty="0"/>
              <a:t> </a:t>
            </a:r>
            <a:r>
              <a:rPr lang="en-US" sz="1800" dirty="0" err="1"/>
              <a:t>한계를</a:t>
            </a:r>
            <a:r>
              <a:rPr lang="en-US" sz="1800" dirty="0"/>
              <a:t> </a:t>
            </a:r>
            <a:r>
              <a:rPr lang="en-US" sz="1800" dirty="0" err="1"/>
              <a:t>파악할</a:t>
            </a:r>
            <a:r>
              <a:rPr lang="en-US" sz="1800" dirty="0"/>
              <a:t> 수 </a:t>
            </a:r>
            <a:r>
              <a:rPr lang="en-US" sz="1800" dirty="0" err="1"/>
              <a:t>있어야</a:t>
            </a:r>
            <a:r>
              <a:rPr lang="en-US" sz="1800" dirty="0"/>
              <a:t> </a:t>
            </a:r>
            <a:r>
              <a:rPr lang="en-US" sz="1800" dirty="0" err="1"/>
              <a:t>합니다</a:t>
            </a:r>
            <a:r>
              <a:rPr lang="en-US" sz="1800" dirty="0"/>
              <a:t>.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프로젝트</a:t>
            </a:r>
            <a:r>
              <a:rPr lang="en-US" sz="1800" dirty="0"/>
              <a:t> </a:t>
            </a:r>
            <a:r>
              <a:rPr lang="en-US" sz="1800" dirty="0" err="1"/>
              <a:t>솔루션이</a:t>
            </a:r>
            <a:r>
              <a:rPr lang="en-US" sz="1800" dirty="0"/>
              <a:t> oneM2M표준 </a:t>
            </a:r>
            <a:r>
              <a:rPr lang="en-US" sz="1800" dirty="0" err="1"/>
              <a:t>인증을</a:t>
            </a:r>
            <a:r>
              <a:rPr lang="en-US" sz="1800" dirty="0"/>
              <a:t> </a:t>
            </a:r>
            <a:r>
              <a:rPr lang="en-US" sz="1800" dirty="0" err="1"/>
              <a:t>받기위한</a:t>
            </a:r>
            <a:r>
              <a:rPr lang="en-US" sz="1800" dirty="0"/>
              <a:t> </a:t>
            </a:r>
            <a:r>
              <a:rPr lang="en-US" sz="1800" dirty="0" err="1"/>
              <a:t>요구사항에도</a:t>
            </a:r>
            <a:r>
              <a:rPr lang="en-US" sz="1800" dirty="0"/>
              <a:t> </a:t>
            </a:r>
            <a:r>
              <a:rPr lang="en-US" sz="1800" dirty="0" err="1"/>
              <a:t>주의를</a:t>
            </a:r>
            <a:r>
              <a:rPr lang="en-US" sz="1800" dirty="0"/>
              <a:t> </a:t>
            </a:r>
            <a:r>
              <a:rPr lang="en-US" sz="1800" dirty="0" err="1"/>
              <a:t>주어야</a:t>
            </a:r>
            <a:r>
              <a:rPr lang="en-US" sz="1800" dirty="0"/>
              <a:t> </a:t>
            </a:r>
            <a:r>
              <a:rPr lang="en-US" sz="1800" dirty="0" err="1"/>
              <a:t>합니다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ctrTitle"/>
          </p:nvPr>
        </p:nvSpPr>
        <p:spPr>
          <a:xfrm>
            <a:off x="1109979" y="882375"/>
            <a:ext cx="9966959" cy="29260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GETTING STARTED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subTitle" idx="1"/>
          </p:nvPr>
        </p:nvSpPr>
        <p:spPr>
          <a:xfrm>
            <a:off x="1709530" y="3869633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본 장에서는 본 연구에서의 프로젝트</a:t>
            </a:r>
            <a:br>
              <a:rPr lang="en-US"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작업환경 구축을 위한 튜토리얼을 진행합니다.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Getting Started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0" cy="403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" marR="0" lvl="0" indent="-76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rbe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Newcomer</a:t>
            </a:r>
            <a:r>
              <a:rPr lang="en-US" sz="2400" dirty="0"/>
              <a:t>’s work</a:t>
            </a:r>
          </a:p>
          <a:p>
            <a:pPr marL="228600" marR="0" lvl="0" indent="-190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rbe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GitHub 팀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참가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PM</a:t>
            </a:r>
            <a:r>
              <a:rPr lang="en-US" sz="2000" dirty="0" err="1"/>
              <a:t>에게</a:t>
            </a:r>
            <a:r>
              <a:rPr lang="en-US" sz="2000" dirty="0"/>
              <a:t> </a:t>
            </a:r>
            <a:r>
              <a:rPr lang="en-US" sz="2000" dirty="0" err="1"/>
              <a:t>요청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) 및 GitHub </a:t>
            </a:r>
            <a:r>
              <a:rPr lang="en-US" sz="2000" dirty="0"/>
              <a:t>README,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Wiki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정독</a:t>
            </a:r>
            <a:endParaRPr lang="en-US" sz="2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R="0" lvl="1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rbel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GitHub link: </a:t>
            </a:r>
            <a:r>
              <a:rPr lang="en-US" sz="2000" b="0" i="0" u="sng" strike="noStrike" cap="none" dirty="0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https://github.com/SELab-IoT</a:t>
            </a:r>
          </a:p>
          <a:p>
            <a:pPr marL="228600" marR="0" lvl="0" indent="-190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rbe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Dropbox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공유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받기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PM</a:t>
            </a:r>
            <a:r>
              <a:rPr lang="en-US" sz="2000" dirty="0" err="1"/>
              <a:t>에게</a:t>
            </a:r>
            <a:r>
              <a:rPr lang="en-US" sz="2000" dirty="0"/>
              <a:t> </a:t>
            </a:r>
            <a:r>
              <a:rPr lang="en-US" sz="2000" dirty="0" err="1"/>
              <a:t>요청</a:t>
            </a:r>
            <a:r>
              <a:rPr lang="en-US" sz="2000" dirty="0"/>
              <a:t>)</a:t>
            </a:r>
          </a:p>
          <a:p>
            <a:pPr marL="228600" marR="0" lvl="0" indent="-190500" algn="l" rtl="0">
              <a:lnSpc>
                <a:spcPct val="90000"/>
              </a:lnSpc>
              <a:spcBef>
                <a:spcPts val="1400"/>
              </a:spcBef>
              <a:buClr>
                <a:schemeClr val="dk1"/>
              </a:buClr>
              <a:buSzPct val="80000"/>
              <a:buFont typeface="Corbe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개발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환경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세팅(</a:t>
            </a:r>
            <a:r>
              <a:rPr lang="en-US" sz="2000" dirty="0" err="1"/>
              <a:t>아래</a:t>
            </a:r>
            <a:r>
              <a:rPr lang="en-US" sz="2000" dirty="0"/>
              <a:t> </a:t>
            </a:r>
            <a:r>
              <a:rPr lang="en-US" sz="2000" dirty="0" err="1"/>
              <a:t>슬라이드</a:t>
            </a:r>
            <a:r>
              <a:rPr lang="en-US" sz="2000" dirty="0"/>
              <a:t> </a:t>
            </a:r>
            <a:r>
              <a:rPr lang="en-US" sz="2000" dirty="0" err="1"/>
              <a:t>참조</a:t>
            </a:r>
            <a:r>
              <a:rPr lang="en-US" sz="20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1109979" y="882375"/>
            <a:ext cx="9966959" cy="29260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INTRODUCTION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1709530" y="3869633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22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서론에서는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IoT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접근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제어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기술의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중요성과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/>
            </a:r>
            <a:br>
              <a:rPr lang="en-US" sz="22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2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본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연구의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배경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지식에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대해서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설명합니다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PDP 개발 환경 설정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0" cy="403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02919" marR="0" lvl="0" indent="-49276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rbel"/>
              <a:buAutoNum type="arabicPeriod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GitHub 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Fork(</a:t>
            </a:r>
            <a:r>
              <a:rPr lang="ko-KR" altLang="en-US" sz="2200" b="0" i="0" u="none" strike="noStrike" cap="none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스크린 </a:t>
            </a:r>
            <a:r>
              <a:rPr lang="ko-KR" altLang="en-US" sz="2200" b="0" i="0" u="none" strike="noStrike" cap="none" dirty="0" err="1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샷</a:t>
            </a:r>
            <a:r>
              <a:rPr lang="ko-KR" altLang="en-US" sz="2200" b="0" i="0" u="none" strike="noStrike" cap="none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수정 요망</a:t>
            </a:r>
            <a:r>
              <a:rPr lang="en-US" altLang="ko-KR" sz="2200" b="0" i="0" u="none" strike="noStrike" cap="none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 lang="en-US" sz="22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224" y="2662850"/>
            <a:ext cx="8299549" cy="34331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76" name="Shape 3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4801" y="2699410"/>
            <a:ext cx="901200" cy="33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PDP 개발 환경 설정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0" cy="403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02919" marR="0" lvl="0" indent="-49276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rbel"/>
              <a:buAutoNum type="arabicPeriod" startAt="2"/>
            </a:pPr>
            <a:r>
              <a:rPr lang="en-US"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IntelliJ Import</a:t>
            </a:r>
          </a:p>
        </p:txBody>
      </p:sp>
      <p:grpSp>
        <p:nvGrpSpPr>
          <p:cNvPr id="383" name="Shape 383"/>
          <p:cNvGrpSpPr/>
          <p:nvPr/>
        </p:nvGrpSpPr>
        <p:grpSpPr>
          <a:xfrm>
            <a:off x="1254250" y="3090392"/>
            <a:ext cx="9683487" cy="1972625"/>
            <a:chOff x="1277424" y="2997800"/>
            <a:chExt cx="10592307" cy="2157761"/>
          </a:xfrm>
        </p:grpSpPr>
        <p:pic>
          <p:nvPicPr>
            <p:cNvPr id="384" name="Shape 384"/>
            <p:cNvPicPr preferRelativeResize="0"/>
            <p:nvPr/>
          </p:nvPicPr>
          <p:blipFill rotWithShape="1">
            <a:blip r:embed="rId3">
              <a:alphaModFix/>
            </a:blip>
            <a:srcRect l="4604" r="7852" b="12891"/>
            <a:stretch/>
          </p:blipFill>
          <p:spPr>
            <a:xfrm>
              <a:off x="1277424" y="2997800"/>
              <a:ext cx="2554599" cy="215774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pic>
          <p:nvPicPr>
            <p:cNvPr id="385" name="Shape 38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35625" y="2997812"/>
              <a:ext cx="2554601" cy="215774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pic>
          <p:nvPicPr>
            <p:cNvPr id="386" name="Shape 386"/>
            <p:cNvPicPr preferRelativeResize="0"/>
            <p:nvPr/>
          </p:nvPicPr>
          <p:blipFill rotWithShape="1">
            <a:blip r:embed="rId5">
              <a:alphaModFix/>
            </a:blip>
            <a:srcRect r="11166"/>
            <a:stretch/>
          </p:blipFill>
          <p:spPr>
            <a:xfrm>
              <a:off x="7903833" y="2997835"/>
              <a:ext cx="3965899" cy="215770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pic>
      </p:grpSp>
      <p:cxnSp>
        <p:nvCxnSpPr>
          <p:cNvPr id="387" name="Shape 387"/>
          <p:cNvCxnSpPr>
            <a:stCxn id="384" idx="3"/>
            <a:endCxn id="385" idx="1"/>
          </p:cNvCxnSpPr>
          <p:nvPr/>
        </p:nvCxnSpPr>
        <p:spPr>
          <a:xfrm>
            <a:off x="3589665" y="4076700"/>
            <a:ext cx="734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8" name="Shape 388"/>
          <p:cNvCxnSpPr>
            <a:stCxn id="385" idx="3"/>
            <a:endCxn id="386" idx="1"/>
          </p:cNvCxnSpPr>
          <p:nvPr/>
        </p:nvCxnSpPr>
        <p:spPr>
          <a:xfrm>
            <a:off x="6659733" y="4076710"/>
            <a:ext cx="652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PDP 개발 환경 설정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3000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02919" marR="0" lvl="0" indent="-49276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rbel"/>
              <a:buAutoNum type="arabicPeriod" startAt="2"/>
            </a:pPr>
            <a:r>
              <a:rPr lang="en-US"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IntelliJ Import</a:t>
            </a:r>
          </a:p>
        </p:txBody>
      </p:sp>
      <p:grpSp>
        <p:nvGrpSpPr>
          <p:cNvPr id="395" name="Shape 395"/>
          <p:cNvGrpSpPr/>
          <p:nvPr/>
        </p:nvGrpSpPr>
        <p:grpSpPr>
          <a:xfrm>
            <a:off x="1311883" y="2905874"/>
            <a:ext cx="9568249" cy="2341650"/>
            <a:chOff x="1295383" y="2905874"/>
            <a:chExt cx="9568249" cy="2341650"/>
          </a:xfrm>
        </p:grpSpPr>
        <p:grpSp>
          <p:nvGrpSpPr>
            <p:cNvPr id="396" name="Shape 396"/>
            <p:cNvGrpSpPr/>
            <p:nvPr/>
          </p:nvGrpSpPr>
          <p:grpSpPr>
            <a:xfrm>
              <a:off x="1295383" y="2905875"/>
              <a:ext cx="4983133" cy="2341650"/>
              <a:chOff x="1341611" y="2710459"/>
              <a:chExt cx="6079958" cy="2321223"/>
            </a:xfrm>
          </p:grpSpPr>
          <p:pic>
            <p:nvPicPr>
              <p:cNvPr id="397" name="Shape 39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341611" y="2710459"/>
                <a:ext cx="6079958" cy="2321223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pic>
          <p:sp>
            <p:nvSpPr>
              <p:cNvPr id="398" name="Shape 398"/>
              <p:cNvSpPr/>
              <p:nvPr/>
            </p:nvSpPr>
            <p:spPr>
              <a:xfrm>
                <a:off x="1477583" y="4455179"/>
                <a:ext cx="275700" cy="260400"/>
              </a:xfrm>
              <a:prstGeom prst="rect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399" name="Shape 39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47442" y="2905874"/>
              <a:ext cx="3616189" cy="234165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cxnSp>
          <p:nvCxnSpPr>
            <p:cNvPr id="400" name="Shape 400"/>
            <p:cNvCxnSpPr>
              <a:stCxn id="397" idx="3"/>
              <a:endCxn id="399" idx="1"/>
            </p:cNvCxnSpPr>
            <p:nvPr/>
          </p:nvCxnSpPr>
          <p:spPr>
            <a:xfrm>
              <a:off x="6278516" y="4076700"/>
              <a:ext cx="9690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PDP 개발 환경 설정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3000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02919" marR="0" lvl="0" indent="-49276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rbel"/>
              <a:buAutoNum type="arabicPeriod" startAt="2"/>
            </a:pPr>
            <a:r>
              <a:rPr lang="en-US"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IntelliJ Import</a:t>
            </a:r>
          </a:p>
        </p:txBody>
      </p:sp>
      <p:grpSp>
        <p:nvGrpSpPr>
          <p:cNvPr id="407" name="Shape 407"/>
          <p:cNvGrpSpPr/>
          <p:nvPr/>
        </p:nvGrpSpPr>
        <p:grpSpPr>
          <a:xfrm>
            <a:off x="1330887" y="2697624"/>
            <a:ext cx="9530228" cy="3331385"/>
            <a:chOff x="883101" y="2855188"/>
            <a:chExt cx="9930424" cy="3471277"/>
          </a:xfrm>
        </p:grpSpPr>
        <p:grpSp>
          <p:nvGrpSpPr>
            <p:cNvPr id="408" name="Shape 408"/>
            <p:cNvGrpSpPr/>
            <p:nvPr/>
          </p:nvGrpSpPr>
          <p:grpSpPr>
            <a:xfrm>
              <a:off x="883101" y="2855188"/>
              <a:ext cx="9930424" cy="3471277"/>
              <a:chOff x="887551" y="2524113"/>
              <a:chExt cx="9930424" cy="3471277"/>
            </a:xfrm>
          </p:grpSpPr>
          <p:grpSp>
            <p:nvGrpSpPr>
              <p:cNvPr id="409" name="Shape 409"/>
              <p:cNvGrpSpPr/>
              <p:nvPr/>
            </p:nvGrpSpPr>
            <p:grpSpPr>
              <a:xfrm>
                <a:off x="4326775" y="2524125"/>
                <a:ext cx="6491201" cy="1181425"/>
                <a:chOff x="4326775" y="2524125"/>
                <a:chExt cx="6491201" cy="1181425"/>
              </a:xfrm>
            </p:grpSpPr>
            <p:pic>
              <p:nvPicPr>
                <p:cNvPr id="410" name="Shape 410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326775" y="2524125"/>
                  <a:ext cx="6491201" cy="1181425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pic>
            <p:sp>
              <p:nvSpPr>
                <p:cNvPr id="411" name="Shape 411"/>
                <p:cNvSpPr/>
                <p:nvPr/>
              </p:nvSpPr>
              <p:spPr>
                <a:xfrm>
                  <a:off x="5876303" y="2644675"/>
                  <a:ext cx="1142400" cy="335100"/>
                </a:xfrm>
                <a:prstGeom prst="rect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412" name="Shape 412"/>
              <p:cNvGrpSpPr/>
              <p:nvPr/>
            </p:nvGrpSpPr>
            <p:grpSpPr>
              <a:xfrm>
                <a:off x="887551" y="2524113"/>
                <a:ext cx="2674872" cy="1809758"/>
                <a:chOff x="1114576" y="2524113"/>
                <a:chExt cx="2674872" cy="1809758"/>
              </a:xfrm>
            </p:grpSpPr>
            <p:pic>
              <p:nvPicPr>
                <p:cNvPr id="413" name="Shape 41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r="10570"/>
                <a:stretch/>
              </p:blipFill>
              <p:spPr>
                <a:xfrm>
                  <a:off x="1114576" y="2524113"/>
                  <a:ext cx="2674872" cy="1809758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pic>
            <p:sp>
              <p:nvSpPr>
                <p:cNvPr id="414" name="Shape 414"/>
                <p:cNvSpPr/>
                <p:nvPr/>
              </p:nvSpPr>
              <p:spPr>
                <a:xfrm>
                  <a:off x="1114576" y="3351533"/>
                  <a:ext cx="2674800" cy="451200"/>
                </a:xfrm>
                <a:prstGeom prst="rect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pic>
            <p:nvPicPr>
              <p:cNvPr id="415" name="Shape 415"/>
              <p:cNvPicPr preferRelativeResize="0"/>
              <p:nvPr/>
            </p:nvPicPr>
            <p:blipFill rotWithShape="1">
              <a:blip r:embed="rId5">
                <a:alphaModFix/>
              </a:blip>
              <a:srcRect l="1777" t="5048" r="1603" b="3984"/>
              <a:stretch/>
            </p:blipFill>
            <p:spPr>
              <a:xfrm>
                <a:off x="4326777" y="4344072"/>
                <a:ext cx="3490087" cy="1651319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pic>
          <p:grpSp>
            <p:nvGrpSpPr>
              <p:cNvPr id="416" name="Shape 416"/>
              <p:cNvGrpSpPr/>
              <p:nvPr/>
            </p:nvGrpSpPr>
            <p:grpSpPr>
              <a:xfrm>
                <a:off x="8579934" y="4344075"/>
                <a:ext cx="2238038" cy="1651315"/>
                <a:chOff x="8333984" y="4344075"/>
                <a:chExt cx="2238038" cy="1651315"/>
              </a:xfrm>
            </p:grpSpPr>
            <p:pic>
              <p:nvPicPr>
                <p:cNvPr id="417" name="Shape 417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8333984" y="4344075"/>
                  <a:ext cx="2238038" cy="1651315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pic>
            <p:sp>
              <p:nvSpPr>
                <p:cNvPr id="418" name="Shape 418"/>
                <p:cNvSpPr/>
                <p:nvPr/>
              </p:nvSpPr>
              <p:spPr>
                <a:xfrm>
                  <a:off x="8333985" y="4956402"/>
                  <a:ext cx="2238000" cy="426600"/>
                </a:xfrm>
                <a:prstGeom prst="rect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cxnSp>
            <p:nvCxnSpPr>
              <p:cNvPr id="419" name="Shape 419"/>
              <p:cNvCxnSpPr/>
              <p:nvPr/>
            </p:nvCxnSpPr>
            <p:spPr>
              <a:xfrm>
                <a:off x="3589875" y="3114837"/>
                <a:ext cx="7230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420" name="Shape 420"/>
              <p:cNvCxnSpPr/>
              <p:nvPr/>
            </p:nvCxnSpPr>
            <p:spPr>
              <a:xfrm>
                <a:off x="6071816" y="3705558"/>
                <a:ext cx="0" cy="646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cxnSp>
          <p:nvCxnSpPr>
            <p:cNvPr id="421" name="Shape 421"/>
            <p:cNvCxnSpPr>
              <a:stCxn id="415" idx="3"/>
              <a:endCxn id="417" idx="1"/>
            </p:cNvCxnSpPr>
            <p:nvPr/>
          </p:nvCxnSpPr>
          <p:spPr>
            <a:xfrm>
              <a:off x="7812414" y="5500806"/>
              <a:ext cx="7632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PDP 개발 환경 설정</a:t>
            </a:r>
          </a:p>
        </p:txBody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3000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02919" marR="0" lvl="0" indent="-49276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rbel"/>
              <a:buAutoNum type="arabicPeriod" startAt="3"/>
            </a:pPr>
            <a:r>
              <a:rPr lang="en-US"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Run Sample Code (</a:t>
            </a:r>
            <a:r>
              <a:rPr lang="en-US"/>
              <a:t>Truth Table)</a:t>
            </a:r>
          </a:p>
        </p:txBody>
      </p:sp>
      <p:graphicFrame>
        <p:nvGraphicFramePr>
          <p:cNvPr id="428" name="Shape 428"/>
          <p:cNvGraphicFramePr/>
          <p:nvPr/>
        </p:nvGraphicFramePr>
        <p:xfrm>
          <a:off x="1603850" y="2908750"/>
          <a:ext cx="8984300" cy="1981050"/>
        </p:xfrm>
        <a:graphic>
          <a:graphicData uri="http://schemas.openxmlformats.org/drawingml/2006/table">
            <a:tbl>
              <a:tblPr>
                <a:noFill/>
                <a:tableStyleId>{53393621-EB2F-4B44-9A09-C586644C51BD}</a:tableStyleId>
              </a:tblPr>
              <a:tblGrid>
                <a:gridCol w="2246075"/>
                <a:gridCol w="2246075"/>
                <a:gridCol w="2246075"/>
                <a:gridCol w="2246075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Starter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Passenger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Hour</a:t>
                      </a:r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Result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fred, monica, diana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*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*</a:t>
                      </a:r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Permit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fred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9~16</a:t>
                      </a:r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Permit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*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!(9~16)</a:t>
                      </a:r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Deny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!fred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*</a:t>
                      </a:r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Deny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PDP 개발 환경 설정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3000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02919" marR="0" lvl="0" indent="-49276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rbel"/>
              <a:buAutoNum type="arabicPeriod" startAt="3"/>
            </a:pPr>
            <a:r>
              <a:rPr lang="en-US"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Run Sample Code (</a:t>
            </a:r>
            <a:r>
              <a:rPr lang="en-US"/>
              <a:t>Example)</a:t>
            </a:r>
          </a:p>
        </p:txBody>
      </p:sp>
      <p:grpSp>
        <p:nvGrpSpPr>
          <p:cNvPr id="435" name="Shape 435"/>
          <p:cNvGrpSpPr/>
          <p:nvPr/>
        </p:nvGrpSpPr>
        <p:grpSpPr>
          <a:xfrm>
            <a:off x="1369617" y="2894986"/>
            <a:ext cx="9452762" cy="1068038"/>
            <a:chOff x="1247050" y="2764325"/>
            <a:chExt cx="10235800" cy="1156511"/>
          </a:xfrm>
        </p:grpSpPr>
        <p:pic>
          <p:nvPicPr>
            <p:cNvPr id="436" name="Shape 436"/>
            <p:cNvPicPr preferRelativeResize="0"/>
            <p:nvPr/>
          </p:nvPicPr>
          <p:blipFill rotWithShape="1">
            <a:blip r:embed="rId3">
              <a:alphaModFix/>
            </a:blip>
            <a:srcRect b="12846"/>
            <a:stretch/>
          </p:blipFill>
          <p:spPr>
            <a:xfrm>
              <a:off x="1247050" y="2764325"/>
              <a:ext cx="10235800" cy="621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Shape 437"/>
            <p:cNvPicPr preferRelativeResize="0"/>
            <p:nvPr/>
          </p:nvPicPr>
          <p:blipFill rotWithShape="1">
            <a:blip r:embed="rId4">
              <a:alphaModFix/>
            </a:blip>
            <a:srcRect t="32351" r="28708" b="47311"/>
            <a:stretch/>
          </p:blipFill>
          <p:spPr>
            <a:xfrm>
              <a:off x="1247057" y="3687945"/>
              <a:ext cx="5227585" cy="2328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8" name="Shape 438"/>
          <p:cNvGrpSpPr/>
          <p:nvPr/>
        </p:nvGrpSpPr>
        <p:grpSpPr>
          <a:xfrm>
            <a:off x="1370051" y="4525404"/>
            <a:ext cx="9451890" cy="1049270"/>
            <a:chOff x="1247520" y="4222883"/>
            <a:chExt cx="10234856" cy="1136188"/>
          </a:xfrm>
        </p:grpSpPr>
        <p:pic>
          <p:nvPicPr>
            <p:cNvPr id="439" name="Shape 439"/>
            <p:cNvPicPr preferRelativeResize="0"/>
            <p:nvPr/>
          </p:nvPicPr>
          <p:blipFill rotWithShape="1">
            <a:blip r:embed="rId5">
              <a:alphaModFix/>
            </a:blip>
            <a:srcRect t="8817"/>
            <a:stretch/>
          </p:blipFill>
          <p:spPr>
            <a:xfrm>
              <a:off x="1248450" y="4222883"/>
              <a:ext cx="10233926" cy="601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Shape 440"/>
            <p:cNvPicPr preferRelativeResize="0"/>
            <p:nvPr/>
          </p:nvPicPr>
          <p:blipFill rotWithShape="1">
            <a:blip r:embed="rId6">
              <a:alphaModFix/>
            </a:blip>
            <a:srcRect t="19232" r="30016" b="66898"/>
            <a:stretch/>
          </p:blipFill>
          <p:spPr>
            <a:xfrm>
              <a:off x="1247520" y="5126181"/>
              <a:ext cx="4654791" cy="23289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41" name="Shape 441"/>
          <p:cNvCxnSpPr/>
          <p:nvPr/>
        </p:nvCxnSpPr>
        <p:spPr>
          <a:xfrm>
            <a:off x="1140750" y="4202000"/>
            <a:ext cx="9910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Abstract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5382375" y="2917550"/>
            <a:ext cx="5410500" cy="282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/>
              <a:t>최근 IoT 기기의 수가 폭발적으로 증가함에 따라 IoT 플랫폼 해킹이나 IoT 기기를 이용한 DDoS 공격 등의 보안 위협도 증가했습니다.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-US" sz="1800"/>
              <a:t>본 연구에서는, 이러한 보안 위협에 대응하여  IoT 플랫폼에 세밀한 상황 인식 접근 제어를 적용하는 것으로 IoT 자원의 기밀성과 무결성, 그리고 가용성을 보호합니다.</a:t>
            </a:r>
          </a:p>
          <a:p>
            <a:pPr marL="266700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rbel"/>
              <a:buNone/>
            </a:pPr>
            <a:endParaRPr b="1"/>
          </a:p>
          <a:p>
            <a:pPr marL="266700" marR="0" lvl="1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rbel"/>
              <a:buNone/>
            </a:pPr>
            <a:endParaRPr b="1"/>
          </a:p>
          <a:p>
            <a:pPr marL="266700" marR="0" lvl="1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rbel"/>
              <a:buNone/>
            </a:pPr>
            <a:endParaRPr b="1"/>
          </a:p>
          <a:p>
            <a:pPr marL="266700" marR="0" lvl="1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rbel"/>
              <a:buNone/>
            </a:pPr>
            <a:endParaRPr b="1"/>
          </a:p>
          <a:p>
            <a:pPr marL="266700" marR="0" lvl="1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rbel"/>
              <a:buNone/>
            </a:pPr>
            <a:endParaRPr b="1"/>
          </a:p>
          <a:p>
            <a:pPr marL="266700" marR="0" lvl="1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rbel"/>
              <a:buNone/>
            </a:pP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1227750" y="1965950"/>
            <a:ext cx="9736500" cy="68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1" indent="0" rtl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연구 목표: 본 연구에서는 IoT 기반의 스마트 환경에 세밀한 상황 인식 접근 제어 기술을 적용하여  IoT 환경의 자원을 보호하고 더 나아가 IoT 환경의 일반 사용자도 친숙하게 사용 가능한 접근 제어 솔루션을 연구하고 개발합니다.</a:t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x="1399112" y="2917550"/>
            <a:ext cx="3758874" cy="3266100"/>
            <a:chOff x="1608525" y="2851775"/>
            <a:chExt cx="3758874" cy="3266100"/>
          </a:xfrm>
        </p:grpSpPr>
        <p:pic>
          <p:nvPicPr>
            <p:cNvPr id="110" name="Shape 1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8525" y="2851774"/>
              <a:ext cx="3758874" cy="2822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sp>
          <p:nvSpPr>
            <p:cNvPr id="111" name="Shape 111"/>
            <p:cNvSpPr txBox="1"/>
            <p:nvPr/>
          </p:nvSpPr>
          <p:spPr>
            <a:xfrm>
              <a:off x="2180550" y="5723075"/>
              <a:ext cx="26148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600" b="1">
                  <a:latin typeface="Corbel"/>
                  <a:ea typeface="Corbel"/>
                  <a:cs typeface="Corbel"/>
                  <a:sym typeface="Corbel"/>
                </a:rPr>
                <a:t>IoT 관련 주요 문제 비율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Background Terms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144200" y="1965900"/>
            <a:ext cx="9873000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68300" rtl="0">
              <a:spcBef>
                <a:spcPts val="1000"/>
              </a:spcBef>
              <a:buSzPct val="100000"/>
              <a:buAutoNum type="arabicPeriod"/>
            </a:pPr>
            <a:r>
              <a:rPr lang="en-US"/>
              <a:t>접근 제어(Access Control)</a:t>
            </a:r>
            <a:br>
              <a:rPr lang="en-US"/>
            </a:br>
            <a:r>
              <a:rPr lang="en-US" sz="1800"/>
              <a:t>: 접근 제어란, 어떤 자원에 접근하고자 하는 사용자의 접근 권한(e.g. Read, Write, Execute)을 검사하고 접근하도록 혹은 할 수 없도록 제어하는 보안 기술을 말합니다.</a:t>
            </a:r>
          </a:p>
          <a:p>
            <a:pPr marL="0" lvl="0" indent="457200" rtl="0">
              <a:spcBef>
                <a:spcPts val="1000"/>
              </a:spcBef>
              <a:buNone/>
            </a:pPr>
            <a:endParaRPr sz="28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18" name="Shape 118"/>
          <p:cNvGraphicFramePr/>
          <p:nvPr>
            <p:extLst>
              <p:ext uri="{D42A27DB-BD31-4B8C-83A1-F6EECF244321}">
                <p14:modId xmlns:p14="http://schemas.microsoft.com/office/powerpoint/2010/main" val="1785553729"/>
              </p:ext>
            </p:extLst>
          </p:nvPr>
        </p:nvGraphicFramePr>
        <p:xfrm>
          <a:off x="1575100" y="3352860"/>
          <a:ext cx="9011200" cy="2651640"/>
        </p:xfrm>
        <a:graphic>
          <a:graphicData uri="http://schemas.openxmlformats.org/drawingml/2006/table">
            <a:tbl>
              <a:tblPr>
                <a:noFill/>
                <a:tableStyleId>{53393621-EB2F-4B44-9A09-C586644C51BD}</a:tableStyleId>
              </a:tblPr>
              <a:tblGrid>
                <a:gridCol w="1706390"/>
                <a:gridCol w="7304810"/>
              </a:tblGrid>
              <a:tr h="4868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ACL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Access Control List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orbel"/>
                          <a:ea typeface="Corbel"/>
                          <a:cs typeface="Corbel"/>
                          <a:sym typeface="Corbel"/>
                        </a:rPr>
                        <a:t>각 </a:t>
                      </a:r>
                      <a:r>
                        <a:rPr lang="en-US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자원</a:t>
                      </a:r>
                      <a:r>
                        <a:rPr lang="en-US">
                          <a:latin typeface="Corbel"/>
                          <a:ea typeface="Corbel"/>
                          <a:cs typeface="Corbel"/>
                          <a:sym typeface="Corbel"/>
                        </a:rPr>
                        <a:t>마다 접근 가능한 사용자를 지정하여 접근제어를 수행합니다.</a:t>
                      </a:r>
                    </a:p>
                  </a:txBody>
                  <a:tcPr marL="91425" marR="91425" marT="91425" marB="91425"/>
                </a:tc>
              </a:tr>
              <a:tr h="5032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RBAC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Role based Access Control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orbel"/>
                          <a:ea typeface="Corbel"/>
                          <a:cs typeface="Corbel"/>
                          <a:sym typeface="Corbel"/>
                        </a:rPr>
                        <a:t>사용자에게 </a:t>
                      </a:r>
                      <a:r>
                        <a:rPr lang="en-US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역할</a:t>
                      </a:r>
                      <a:r>
                        <a:rPr lang="en-US">
                          <a:latin typeface="Corbel"/>
                          <a:ea typeface="Corbel"/>
                          <a:cs typeface="Corbel"/>
                          <a:sym typeface="Corbel"/>
                        </a:rPr>
                        <a:t>을 부여하고 역할마다 권한을 지정하여 접근제어를 수행합니다.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ABAC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Attribute based Access Control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사용자에게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b="1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속성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을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부여하고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속성을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활용한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b="1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조건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을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검사하는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것으로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접근제어를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수행합니다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</a:p>
                  </a:txBody>
                  <a:tcPr marL="91425" marR="91425" marT="91425" marB="91425"/>
                </a:tc>
              </a:tr>
              <a:tr h="6038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RBAC-ABAC Hybrid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역할을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하나의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속성으로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사용하는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것으로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RBAC와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ABAC를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결합한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접근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제어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기술입니다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b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</a:b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먼저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,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역할을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사용하여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거친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(coarse-grained)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접근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제어를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수행하고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그 후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속성을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활용하여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dirty="0" smtClean="0">
                          <a:latin typeface="Corbel"/>
                          <a:ea typeface="Corbel"/>
                          <a:cs typeface="Corbel"/>
                          <a:sym typeface="Corbel"/>
                        </a:rPr>
                        <a:t/>
                      </a:r>
                      <a:br>
                        <a:rPr lang="en-US" dirty="0" smtClean="0">
                          <a:latin typeface="Corbel"/>
                          <a:ea typeface="Corbel"/>
                          <a:cs typeface="Corbel"/>
                          <a:sym typeface="Corbel"/>
                        </a:rPr>
                      </a:br>
                      <a:r>
                        <a:rPr lang="en-US" dirty="0" err="1" smtClean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세밀한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(fine-grained)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접근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제어를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lang="en-US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수행합니다</a:t>
                      </a:r>
                      <a:r>
                        <a:rPr lang="en-US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19" name="Shape 119"/>
          <p:cNvSpPr txBox="1"/>
          <p:nvPr/>
        </p:nvSpPr>
        <p:spPr>
          <a:xfrm>
            <a:off x="1459407" y="2886622"/>
            <a:ext cx="2425500" cy="38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b="1" dirty="0" err="1">
                <a:latin typeface="Corbel"/>
                <a:ea typeface="Corbel"/>
                <a:cs typeface="Corbel"/>
                <a:sym typeface="Corbel"/>
              </a:rPr>
              <a:t>접근</a:t>
            </a:r>
            <a:r>
              <a:rPr lang="en-US" sz="1800" b="1" dirty="0"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1" dirty="0" err="1">
                <a:latin typeface="Corbel"/>
                <a:ea typeface="Corbel"/>
                <a:cs typeface="Corbel"/>
                <a:sym typeface="Corbel"/>
              </a:rPr>
              <a:t>제어</a:t>
            </a:r>
            <a:r>
              <a:rPr lang="en-US" sz="1800" b="1" dirty="0"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1" dirty="0" err="1">
                <a:latin typeface="Corbel"/>
                <a:ea typeface="Corbel"/>
                <a:cs typeface="Corbel"/>
                <a:sym typeface="Corbel"/>
              </a:rPr>
              <a:t>방식의</a:t>
            </a:r>
            <a:r>
              <a:rPr lang="en-US" sz="1800" b="1" dirty="0"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1" dirty="0" err="1">
                <a:latin typeface="Corbel"/>
                <a:ea typeface="Corbel"/>
                <a:cs typeface="Corbel"/>
                <a:sym typeface="Corbel"/>
              </a:rPr>
              <a:t>종류</a:t>
            </a:r>
            <a:endParaRPr lang="en-US" sz="1800" b="1" dirty="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Background Terms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209075" y="2057400"/>
            <a:ext cx="9875400" cy="68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02919" marR="0" lvl="0" indent="-49276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rbel"/>
              <a:buAutoNum type="arabicPeriod" startAt="2"/>
            </a:pPr>
            <a:r>
              <a:rPr lang="en-US"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XACML(eXtensible Access Control Markup Language)</a:t>
            </a:r>
            <a:r>
              <a:rPr lang="en-US"/>
              <a:t/>
            </a:r>
            <a:br>
              <a:rPr lang="en-US"/>
            </a:br>
            <a:r>
              <a:rPr lang="en-US" sz="1800"/>
              <a:t>: XACML이란, OASIS 표준화 기구에서 정의하는 </a:t>
            </a:r>
            <a:r>
              <a:rPr lang="en-US" sz="1800" b="1"/>
              <a:t>정책 언어</a:t>
            </a:r>
            <a:r>
              <a:rPr lang="en-US" sz="1800"/>
              <a:t> 및 </a:t>
            </a:r>
            <a:r>
              <a:rPr lang="en-US" sz="1800" b="1"/>
              <a:t>아키텍처</a:t>
            </a:r>
            <a:r>
              <a:rPr lang="en-US" sz="1800"/>
              <a:t>를 말합니다.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sz="1800"/>
          </a:p>
        </p:txBody>
      </p:sp>
      <p:graphicFrame>
        <p:nvGraphicFramePr>
          <p:cNvPr id="126" name="Shape 126"/>
          <p:cNvGraphicFramePr/>
          <p:nvPr>
            <p:extLst>
              <p:ext uri="{D42A27DB-BD31-4B8C-83A1-F6EECF244321}">
                <p14:modId xmlns:p14="http://schemas.microsoft.com/office/powerpoint/2010/main" val="2094246151"/>
              </p:ext>
            </p:extLst>
          </p:nvPr>
        </p:nvGraphicFramePr>
        <p:xfrm>
          <a:off x="5397975" y="2832840"/>
          <a:ext cx="5536975" cy="3474570"/>
        </p:xfrm>
        <a:graphic>
          <a:graphicData uri="http://schemas.openxmlformats.org/drawingml/2006/table">
            <a:tbl>
              <a:tblPr>
                <a:noFill/>
                <a:tableStyleId>{53393621-EB2F-4B44-9A09-C586644C51BD}</a:tableStyleId>
              </a:tblPr>
              <a:tblGrid>
                <a:gridCol w="545450"/>
                <a:gridCol w="4991525"/>
              </a:tblGrid>
              <a:tr h="92237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PEP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Policy Enforcement Point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orbel"/>
                          <a:ea typeface="Corbel"/>
                          <a:cs typeface="Corbel"/>
                          <a:sym typeface="Corbel"/>
                        </a:rPr>
                        <a:t>사용자로부터 자원에 대한 접근 요청을 받고,PDP로 접근 제어 요청을 보냅니다. PDP로부터 받은 평가 결정에 따라 사용자가 자원에 접근하는 것을 제어합니다.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8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PDP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Policy Decision Point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orbel"/>
                          <a:ea typeface="Corbel"/>
                          <a:cs typeface="Corbel"/>
                          <a:sym typeface="Corbel"/>
                        </a:rPr>
                        <a:t>정책에 대한 접근 요청을 평가하고 접근 제어 결정을 내립니다.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PAP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Policy Administration Point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orbel"/>
                          <a:ea typeface="Corbel"/>
                          <a:cs typeface="Corbel"/>
                          <a:sym typeface="Corbel"/>
                        </a:rPr>
                        <a:t>접근 제어 정책(Policy)을 관리하는 지점입니다.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PIP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Policy Information Point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orbel"/>
                          <a:ea typeface="Corbel"/>
                          <a:cs typeface="Corbel"/>
                          <a:sym typeface="Corbel"/>
                        </a:rPr>
                        <a:t>속성(attribute) 값을 저장하는 지점입니다.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PRP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Policy Retrieval Point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orbel"/>
                          <a:ea typeface="Corbel"/>
                          <a:cs typeface="Corbel"/>
                          <a:sym typeface="Corbel"/>
                        </a:rPr>
                        <a:t>XACML 정책이 저장되는 지점입니다.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7" name="Shape 127"/>
          <p:cNvGrpSpPr/>
          <p:nvPr/>
        </p:nvGrpSpPr>
        <p:grpSpPr>
          <a:xfrm>
            <a:off x="1257020" y="2842908"/>
            <a:ext cx="3823851" cy="3428776"/>
            <a:chOff x="1257050" y="3002975"/>
            <a:chExt cx="3675720" cy="3295950"/>
          </a:xfrm>
        </p:grpSpPr>
        <p:pic>
          <p:nvPicPr>
            <p:cNvPr id="128" name="Shape 1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7050" y="3002975"/>
              <a:ext cx="3675720" cy="2826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sp>
          <p:nvSpPr>
            <p:cNvPr id="129" name="Shape 129"/>
            <p:cNvSpPr txBox="1"/>
            <p:nvPr/>
          </p:nvSpPr>
          <p:spPr>
            <a:xfrm>
              <a:off x="1946750" y="5904125"/>
              <a:ext cx="22962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600" b="1">
                  <a:latin typeface="Corbel"/>
                  <a:ea typeface="Corbel"/>
                  <a:cs typeface="Corbel"/>
                  <a:sym typeface="Corbel"/>
                </a:rPr>
                <a:t>XACML 아키텍처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Background Terms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209075" y="2057400"/>
            <a:ext cx="9875400" cy="68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02919" marR="0" lvl="0" indent="-49276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rbel"/>
              <a:buAutoNum type="arabicPeriod" startAt="2"/>
            </a:pPr>
            <a:r>
              <a:rPr lang="en-US"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XACML(eXtensible Access Control Markup Language)</a:t>
            </a:r>
            <a:r>
              <a:rPr lang="en-US"/>
              <a:t/>
            </a:r>
            <a:br>
              <a:rPr lang="en-US"/>
            </a:br>
            <a:r>
              <a:rPr lang="en-US" sz="1800"/>
              <a:t>: XACML이란, OASIS 표준화 기구에서 정의하는 </a:t>
            </a:r>
            <a:r>
              <a:rPr lang="en-US" sz="1800" b="1"/>
              <a:t>정책 언어</a:t>
            </a:r>
            <a:r>
              <a:rPr lang="en-US" sz="1800"/>
              <a:t> 및 </a:t>
            </a:r>
            <a:r>
              <a:rPr lang="en-US" sz="1800" b="1"/>
              <a:t>아키텍처</a:t>
            </a:r>
            <a:r>
              <a:rPr lang="en-US" sz="1800"/>
              <a:t>를 말합니다.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136" name="Shape 136"/>
          <p:cNvGrpSpPr/>
          <p:nvPr/>
        </p:nvGrpSpPr>
        <p:grpSpPr>
          <a:xfrm>
            <a:off x="1256975" y="2838773"/>
            <a:ext cx="3828997" cy="3426945"/>
            <a:chOff x="1257050" y="3002975"/>
            <a:chExt cx="3675720" cy="3295950"/>
          </a:xfrm>
        </p:grpSpPr>
        <p:pic>
          <p:nvPicPr>
            <p:cNvPr id="137" name="Shape 1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7050" y="3002975"/>
              <a:ext cx="3675720" cy="2826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sp>
          <p:nvSpPr>
            <p:cNvPr id="138" name="Shape 138"/>
            <p:cNvSpPr txBox="1"/>
            <p:nvPr/>
          </p:nvSpPr>
          <p:spPr>
            <a:xfrm>
              <a:off x="1946750" y="5904125"/>
              <a:ext cx="22962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600" b="1" dirty="0">
                  <a:latin typeface="Corbel"/>
                  <a:ea typeface="Corbel"/>
                  <a:cs typeface="Corbel"/>
                  <a:sym typeface="Corbel"/>
                </a:rPr>
                <a:t>XACML </a:t>
              </a:r>
              <a:r>
                <a:rPr lang="en-US" sz="1600" b="1" dirty="0" err="1">
                  <a:latin typeface="Corbel"/>
                  <a:ea typeface="Corbel"/>
                  <a:cs typeface="Corbel"/>
                  <a:sym typeface="Corbel"/>
                </a:rPr>
                <a:t>아키텍처</a:t>
              </a:r>
              <a:endParaRPr lang="en-US" sz="1600" b="1" dirty="0"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5406900" y="2832900"/>
            <a:ext cx="5529600" cy="2962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400"/>
              </a:spcBef>
              <a:spcAft>
                <a:spcPts val="100"/>
              </a:spcAft>
              <a:buNone/>
            </a:pPr>
            <a:r>
              <a:rPr lang="en-US" sz="1400" b="1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XACML </a:t>
            </a:r>
            <a:r>
              <a:rPr lang="en-US" sz="1400" b="1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접근</a:t>
            </a:r>
            <a:r>
              <a:rPr lang="en-US" sz="1400" b="1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제어</a:t>
            </a:r>
            <a:r>
              <a:rPr lang="en-US" sz="1400" b="1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endParaRPr lang="en-US" sz="1400" b="1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lnSpc>
                <a:spcPct val="100000"/>
              </a:lnSpc>
              <a:spcBef>
                <a:spcPts val="400"/>
              </a:spcBef>
              <a:spcAft>
                <a:spcPts val="100"/>
              </a:spcAft>
              <a:buClr>
                <a:srgbClr val="222222"/>
              </a:buClr>
              <a:buSzPct val="100000"/>
              <a:buFont typeface="Arial"/>
              <a:buAutoNum type="arabicPeriod"/>
            </a:pP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사용자가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PEP에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접근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요청을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보냅니다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17500" rtl="0">
              <a:lnSpc>
                <a:spcPct val="100000"/>
              </a:lnSpc>
              <a:spcBef>
                <a:spcPts val="400"/>
              </a:spcBef>
              <a:spcAft>
                <a:spcPts val="100"/>
              </a:spcAft>
              <a:buClr>
                <a:srgbClr val="222222"/>
              </a:buClr>
              <a:buSzPct val="100000"/>
              <a:buFont typeface="Arial"/>
              <a:buAutoNum type="arabicPeriod"/>
            </a:pP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PEP는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요청을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XACML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권한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요청으로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변환하고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권한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요청을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PDP에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보냅니다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17500" rtl="0">
              <a:lnSpc>
                <a:spcPct val="100000"/>
              </a:lnSpc>
              <a:spcBef>
                <a:spcPts val="400"/>
              </a:spcBef>
              <a:spcAft>
                <a:spcPts val="100"/>
              </a:spcAft>
              <a:buClr>
                <a:srgbClr val="222222"/>
              </a:buClr>
              <a:buSzPct val="100000"/>
              <a:buFont typeface="Arial"/>
              <a:buAutoNum type="arabicPeriod"/>
            </a:pP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PDP는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구성된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정책에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대해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권한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요청을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평가합니다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평가를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위해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정책은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PRP를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통해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획득되고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PAP에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의해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관리됩니다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17500" rtl="0">
              <a:lnSpc>
                <a:spcPct val="100000"/>
              </a:lnSpc>
              <a:spcBef>
                <a:spcPts val="400"/>
              </a:spcBef>
              <a:spcAft>
                <a:spcPts val="100"/>
              </a:spcAft>
              <a:buClr>
                <a:srgbClr val="222222"/>
              </a:buClr>
              <a:buSzPct val="100000"/>
              <a:buFont typeface="Arial"/>
              <a:buAutoNum type="arabicPeriod"/>
            </a:pP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필요한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경우PIP에서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속성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값을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검색합니다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17500" rtl="0">
              <a:lnSpc>
                <a:spcPct val="100000"/>
              </a:lnSpc>
              <a:spcBef>
                <a:spcPts val="400"/>
              </a:spcBef>
              <a:spcAft>
                <a:spcPts val="100"/>
              </a:spcAft>
              <a:buClr>
                <a:srgbClr val="222222"/>
              </a:buClr>
              <a:buSzPct val="100000"/>
              <a:buFont typeface="Arial"/>
              <a:buAutoNum type="arabicPeriod"/>
            </a:pP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PDP는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접근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제어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결정을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내리고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결과를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PEP로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반환합니다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(Permit / Deny /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NotApplicable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/ Indeterminate)</a:t>
            </a:r>
          </a:p>
          <a:p>
            <a:pPr marL="457200" lvl="0" indent="-317500" rtl="0">
              <a:lnSpc>
                <a:spcPct val="100000"/>
              </a:lnSpc>
              <a:spcBef>
                <a:spcPts val="400"/>
              </a:spcBef>
              <a:spcAft>
                <a:spcPts val="100"/>
              </a:spcAft>
              <a:buClr>
                <a:srgbClr val="222222"/>
              </a:buClr>
              <a:buSzPct val="100000"/>
              <a:buFont typeface="Arial"/>
              <a:buAutoNum type="arabicPeriod"/>
            </a:pP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PDP의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결정에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따라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PEP는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사용자의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자원에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대한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접근을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제어합니다</a:t>
            </a:r>
            <a:r>
              <a:rPr lang="en-US" sz="14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159500" y="1965960"/>
            <a:ext cx="9873000" cy="40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02919" marR="0" lvl="0" indent="-49276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0000"/>
              <a:buFont typeface="Corbel"/>
              <a:buAutoNum type="arabicPeriod" startAt="3"/>
            </a:pPr>
            <a:r>
              <a:rPr lang="en-US" dirty="0"/>
              <a:t>IoT Platforms</a:t>
            </a:r>
          </a:p>
          <a:p>
            <a:pPr marL="825500" marR="0" lvl="1" indent="-4572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lphaLcPeriod"/>
            </a:pPr>
            <a:r>
              <a:rPr lang="en-US" sz="2200" dirty="0"/>
              <a:t>oneM2M</a:t>
            </a:r>
          </a:p>
          <a:p>
            <a:pPr marL="914400" marR="0" lvl="0" indent="-342900" algn="l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1800" dirty="0" err="1"/>
              <a:t>사물인터넷의</a:t>
            </a:r>
            <a:r>
              <a:rPr lang="en-US" sz="1800" dirty="0"/>
              <a:t> </a:t>
            </a:r>
            <a:r>
              <a:rPr lang="en-US" sz="1800" dirty="0" err="1"/>
              <a:t>공통</a:t>
            </a:r>
            <a:r>
              <a:rPr lang="en-US" sz="1800" dirty="0"/>
              <a:t> </a:t>
            </a:r>
            <a:r>
              <a:rPr lang="en-US" sz="1800" dirty="0" err="1"/>
              <a:t>표준</a:t>
            </a:r>
            <a:r>
              <a:rPr lang="en-US" sz="1800" dirty="0"/>
              <a:t> </a:t>
            </a:r>
            <a:r>
              <a:rPr lang="en-US" sz="1800" dirty="0" err="1"/>
              <a:t>기술구현을</a:t>
            </a:r>
            <a:r>
              <a:rPr lang="en-US" sz="1800" dirty="0"/>
              <a:t> </a:t>
            </a:r>
            <a:r>
              <a:rPr lang="en-US" sz="1800" dirty="0" err="1"/>
              <a:t>목적으로</a:t>
            </a:r>
            <a:r>
              <a:rPr lang="en-US" sz="1800" dirty="0"/>
              <a:t> </a:t>
            </a:r>
            <a:r>
              <a:rPr lang="en-US" sz="1800" dirty="0" err="1"/>
              <a:t>탄생했습니다</a:t>
            </a:r>
            <a:r>
              <a:rPr lang="en-US" sz="1800" dirty="0"/>
              <a:t>.</a:t>
            </a:r>
          </a:p>
          <a:p>
            <a:pPr marL="914400" marR="0" lvl="0" indent="-342900" algn="l" rtl="0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-US" sz="1800" dirty="0"/>
              <a:t>Network, </a:t>
            </a:r>
            <a:r>
              <a:rPr lang="en-US" sz="1800" dirty="0" err="1"/>
              <a:t>Data의</a:t>
            </a:r>
            <a:r>
              <a:rPr lang="en-US" sz="1800" dirty="0"/>
              <a:t> </a:t>
            </a:r>
            <a:r>
              <a:rPr lang="en-US" sz="1800" dirty="0" err="1"/>
              <a:t>Interoperability를</a:t>
            </a:r>
            <a:r>
              <a:rPr lang="en-US" sz="1800" dirty="0"/>
              <a:t> </a:t>
            </a:r>
            <a:r>
              <a:rPr lang="en-US" sz="1800" dirty="0" err="1"/>
              <a:t>제공하는</a:t>
            </a:r>
            <a:r>
              <a:rPr lang="en-US" sz="1800" dirty="0"/>
              <a:t> </a:t>
            </a:r>
            <a:r>
              <a:rPr lang="en-US" sz="1800" dirty="0" err="1"/>
              <a:t>통합</a:t>
            </a:r>
            <a:r>
              <a:rPr lang="en-US" sz="1800" dirty="0"/>
              <a:t> </a:t>
            </a:r>
            <a:r>
              <a:rPr lang="en-US" sz="1800" dirty="0" err="1"/>
              <a:t>플랫폼을</a:t>
            </a:r>
            <a:r>
              <a:rPr lang="en-US" sz="1800" dirty="0"/>
              <a:t> </a:t>
            </a:r>
            <a:r>
              <a:rPr lang="en-US" sz="1800" dirty="0" err="1"/>
              <a:t>개발합니다</a:t>
            </a:r>
            <a:r>
              <a:rPr lang="en-US" sz="1800" dirty="0"/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sz="1800" dirty="0"/>
          </a:p>
          <a:p>
            <a:pPr marL="825500" lvl="1" indent="-457200" rtl="0">
              <a:spcBef>
                <a:spcPts val="0"/>
              </a:spcBef>
              <a:buSzPct val="100000"/>
              <a:buFont typeface="+mj-lt"/>
              <a:buAutoNum type="alphaLcPeriod" startAt="2"/>
            </a:pPr>
            <a:r>
              <a:rPr lang="en-US" sz="2200" dirty="0"/>
              <a:t>OCF/OIC</a:t>
            </a:r>
          </a:p>
          <a:p>
            <a:pPr marL="9144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1800" dirty="0"/>
              <a:t>OCF </a:t>
            </a:r>
            <a:r>
              <a:rPr lang="en-US" sz="1800" dirty="0" err="1"/>
              <a:t>표준</a:t>
            </a:r>
            <a:r>
              <a:rPr lang="en-US" sz="1800" dirty="0"/>
              <a:t> </a:t>
            </a:r>
            <a:r>
              <a:rPr lang="en-US" sz="1800" dirty="0" err="1"/>
              <a:t>규격을</a:t>
            </a:r>
            <a:r>
              <a:rPr lang="en-US" sz="1800" dirty="0"/>
              <a:t> </a:t>
            </a:r>
            <a:r>
              <a:rPr lang="en-US" sz="1800" dirty="0" err="1"/>
              <a:t>개발하고</a:t>
            </a:r>
            <a:r>
              <a:rPr lang="en-US" sz="1800" dirty="0"/>
              <a:t> </a:t>
            </a:r>
            <a:r>
              <a:rPr lang="en-US" sz="1800" dirty="0" err="1"/>
              <a:t>이를</a:t>
            </a:r>
            <a:r>
              <a:rPr lang="en-US" sz="1800" dirty="0"/>
              <a:t> </a:t>
            </a:r>
            <a:r>
              <a:rPr lang="en-US" sz="1800" dirty="0" err="1"/>
              <a:t>IoTvity라는</a:t>
            </a:r>
            <a:r>
              <a:rPr lang="en-US" sz="1800" dirty="0"/>
              <a:t> 오픈소스 </a:t>
            </a:r>
            <a:r>
              <a:rPr lang="en-US" sz="1800" dirty="0" err="1"/>
              <a:t>프로젝트를</a:t>
            </a:r>
            <a:r>
              <a:rPr lang="en-US" sz="1800" dirty="0"/>
              <a:t> </a:t>
            </a:r>
            <a:r>
              <a:rPr lang="en-US" sz="1800" dirty="0" err="1"/>
              <a:t>통해</a:t>
            </a:r>
            <a:r>
              <a:rPr lang="en-US" sz="1800" dirty="0"/>
              <a:t> </a:t>
            </a:r>
            <a:r>
              <a:rPr lang="en-US" sz="1800" dirty="0" err="1"/>
              <a:t>외부로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확산시키고</a:t>
            </a:r>
            <a:r>
              <a:rPr lang="en-US" sz="1800" dirty="0" smtClean="0"/>
              <a:t> </a:t>
            </a:r>
            <a:r>
              <a:rPr lang="en-US" sz="1800" dirty="0" err="1"/>
              <a:t>있습니다</a:t>
            </a:r>
            <a:r>
              <a:rPr lang="en-US" sz="1800" dirty="0"/>
              <a:t>.</a:t>
            </a:r>
          </a:p>
          <a:p>
            <a:pPr marL="9144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1800" dirty="0" err="1"/>
              <a:t>IoTvity는</a:t>
            </a:r>
            <a:r>
              <a:rPr lang="en-US" sz="1800" dirty="0"/>
              <a:t> OCF </a:t>
            </a:r>
            <a:r>
              <a:rPr lang="en-US" sz="1800" dirty="0" err="1"/>
              <a:t>표준규격으로</a:t>
            </a:r>
            <a:r>
              <a:rPr lang="en-US" sz="1800" dirty="0"/>
              <a:t> </a:t>
            </a:r>
            <a:r>
              <a:rPr lang="en-US" sz="1800" dirty="0" err="1"/>
              <a:t>개발되어</a:t>
            </a:r>
            <a:r>
              <a:rPr lang="en-US" sz="1800" dirty="0"/>
              <a:t> </a:t>
            </a:r>
            <a:r>
              <a:rPr lang="en-US" sz="1800" dirty="0" err="1"/>
              <a:t>다양한</a:t>
            </a:r>
            <a:r>
              <a:rPr lang="en-US" sz="1800" dirty="0"/>
              <a:t> IoT </a:t>
            </a:r>
            <a:r>
              <a:rPr lang="en-US" sz="1800" dirty="0" err="1"/>
              <a:t>기술들을</a:t>
            </a:r>
            <a:r>
              <a:rPr lang="en-US" sz="1800" dirty="0"/>
              <a:t> </a:t>
            </a:r>
            <a:r>
              <a:rPr lang="en-US" sz="1800" dirty="0" err="1"/>
              <a:t>수용하고</a:t>
            </a:r>
            <a:r>
              <a:rPr lang="en-US" sz="1800" dirty="0"/>
              <a:t> </a:t>
            </a:r>
            <a:r>
              <a:rPr lang="en-US" sz="1800" dirty="0" err="1"/>
              <a:t>있으며</a:t>
            </a:r>
            <a:r>
              <a:rPr lang="en-US" sz="1800" dirty="0"/>
              <a:t>, </a:t>
            </a:r>
            <a:r>
              <a:rPr lang="en-US" sz="1800" dirty="0" err="1" smtClean="0"/>
              <a:t>외부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오픈소스 </a:t>
            </a:r>
            <a:r>
              <a:rPr lang="en-US" sz="1800" dirty="0" err="1"/>
              <a:t>개발자들이</a:t>
            </a:r>
            <a:r>
              <a:rPr lang="en-US" sz="1800" dirty="0"/>
              <a:t> </a:t>
            </a:r>
            <a:r>
              <a:rPr lang="en-US" sz="1800" dirty="0" err="1"/>
              <a:t>IoTvity를</a:t>
            </a:r>
            <a:r>
              <a:rPr lang="en-US" sz="1800" dirty="0"/>
              <a:t> </a:t>
            </a:r>
            <a:r>
              <a:rPr lang="en-US" sz="1800" dirty="0" err="1"/>
              <a:t>사용하여</a:t>
            </a:r>
            <a:r>
              <a:rPr lang="en-US" sz="1800" dirty="0"/>
              <a:t> </a:t>
            </a:r>
            <a:r>
              <a:rPr lang="en-US" sz="1800" dirty="0" err="1"/>
              <a:t>만든</a:t>
            </a:r>
            <a:r>
              <a:rPr lang="en-US" sz="1800" dirty="0"/>
              <a:t> </a:t>
            </a:r>
            <a:r>
              <a:rPr lang="en-US" sz="1800" dirty="0" err="1"/>
              <a:t>제품은</a:t>
            </a:r>
            <a:r>
              <a:rPr lang="en-US" sz="1800" dirty="0"/>
              <a:t> </a:t>
            </a:r>
            <a:r>
              <a:rPr lang="en-US" sz="1800" dirty="0" err="1"/>
              <a:t>자연스럽게</a:t>
            </a:r>
            <a:r>
              <a:rPr lang="en-US" sz="1800" dirty="0"/>
              <a:t> </a:t>
            </a:r>
            <a:r>
              <a:rPr lang="en-US" sz="1800" dirty="0" err="1"/>
              <a:t>OCF표준을</a:t>
            </a:r>
            <a:r>
              <a:rPr lang="en-US" sz="1800" dirty="0"/>
              <a:t> </a:t>
            </a:r>
            <a:r>
              <a:rPr lang="en-US" sz="1800" dirty="0" err="1"/>
              <a:t>따릅니다</a:t>
            </a:r>
            <a:r>
              <a:rPr lang="en-US" sz="1800" dirty="0"/>
              <a:t>.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Background Terms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9875" y="2425950"/>
            <a:ext cx="18669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924" y="5234811"/>
            <a:ext cx="3573148" cy="76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ctrTitle"/>
          </p:nvPr>
        </p:nvSpPr>
        <p:spPr>
          <a:xfrm>
            <a:off x="1109979" y="882375"/>
            <a:ext cx="9966959" cy="29260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RESEARCH OVERVIEW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subTitle" idx="1"/>
          </p:nvPr>
        </p:nvSpPr>
        <p:spPr>
          <a:xfrm>
            <a:off x="1709530" y="3869633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본 장에서는 본 연구의 주제와 전체적인 스토리를 서술하면서</a:t>
            </a:r>
            <a:br>
              <a:rPr lang="en-US"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해결해야 하는 문제들을 정리합니다.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1453</Words>
  <Application>Microsoft Office PowerPoint</Application>
  <PresentationFormat>와이드스크린</PresentationFormat>
  <Paragraphs>283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Corbel</vt:lpstr>
      <vt:lpstr>Arial</vt:lpstr>
      <vt:lpstr>테마1</vt:lpstr>
      <vt:lpstr>IOT ACCESS CONTROL</vt:lpstr>
      <vt:lpstr>Index</vt:lpstr>
      <vt:lpstr>INTRODUCTION</vt:lpstr>
      <vt:lpstr>Abstract</vt:lpstr>
      <vt:lpstr>Background Terms</vt:lpstr>
      <vt:lpstr>Background Terms</vt:lpstr>
      <vt:lpstr>Background Terms</vt:lpstr>
      <vt:lpstr>Background Terms</vt:lpstr>
      <vt:lpstr>RESEARCH OVERVIEW</vt:lpstr>
      <vt:lpstr>Research Topic</vt:lpstr>
      <vt:lpstr>Research Overview</vt:lpstr>
      <vt:lpstr>Research Overview</vt:lpstr>
      <vt:lpstr>Research Overview</vt:lpstr>
      <vt:lpstr>Research Overview</vt:lpstr>
      <vt:lpstr>Research Overview</vt:lpstr>
      <vt:lpstr>PROGRESS</vt:lpstr>
      <vt:lpstr>Milestones &amp; Progress</vt:lpstr>
      <vt:lpstr>Remaining Tasks</vt:lpstr>
      <vt:lpstr>Remaining Tasks</vt:lpstr>
      <vt:lpstr>Remaining Tasks</vt:lpstr>
      <vt:lpstr>MATERIALS</vt:lpstr>
      <vt:lpstr>References</vt:lpstr>
      <vt:lpstr>IoT Insight</vt:lpstr>
      <vt:lpstr>한국 IoT 동향 분석(ETRI, TTA 등)</vt:lpstr>
      <vt:lpstr>Policy Conflict Papers</vt:lpstr>
      <vt:lpstr>XACML Technology</vt:lpstr>
      <vt:lpstr>IoT Platform Standard</vt:lpstr>
      <vt:lpstr>GETTING STARTED</vt:lpstr>
      <vt:lpstr>Getting Started</vt:lpstr>
      <vt:lpstr>PDP 개발 환경 설정</vt:lpstr>
      <vt:lpstr>PDP 개발 환경 설정</vt:lpstr>
      <vt:lpstr>PDP 개발 환경 설정</vt:lpstr>
      <vt:lpstr>PDP 개발 환경 설정</vt:lpstr>
      <vt:lpstr>PDP 개발 환경 설정</vt:lpstr>
      <vt:lpstr>PDP 개발 환경 설정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ACCESS CONTROL</dc:title>
  <cp:lastModifiedBy>Ahn Youn Geun</cp:lastModifiedBy>
  <cp:revision>4</cp:revision>
  <dcterms:modified xsi:type="dcterms:W3CDTF">2017-07-12T10:58:01Z</dcterms:modified>
</cp:coreProperties>
</file>