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EA93-5B80-4AA4-A35D-7B8EA3C546D9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0197-1A5E-4DA7-B6A5-36538E7EA9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166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EA93-5B80-4AA4-A35D-7B8EA3C546D9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0197-1A5E-4DA7-B6A5-36538E7E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3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EA93-5B80-4AA4-A35D-7B8EA3C546D9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0197-1A5E-4DA7-B6A5-36538E7E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4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EA93-5B80-4AA4-A35D-7B8EA3C546D9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0197-1A5E-4DA7-B6A5-36538E7E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4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EA93-5B80-4AA4-A35D-7B8EA3C546D9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0197-1A5E-4DA7-B6A5-36538E7EA9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51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EA93-5B80-4AA4-A35D-7B8EA3C546D9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0197-1A5E-4DA7-B6A5-36538E7E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1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EA93-5B80-4AA4-A35D-7B8EA3C546D9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0197-1A5E-4DA7-B6A5-36538E7E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6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EA93-5B80-4AA4-A35D-7B8EA3C546D9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0197-1A5E-4DA7-B6A5-36538E7E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8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EA93-5B80-4AA4-A35D-7B8EA3C546D9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0197-1A5E-4DA7-B6A5-36538E7E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3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A7EA93-5B80-4AA4-A35D-7B8EA3C546D9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F60197-1A5E-4DA7-B6A5-36538E7E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0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EA93-5B80-4AA4-A35D-7B8EA3C546D9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0197-1A5E-4DA7-B6A5-36538E7E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7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BA7EA93-5B80-4AA4-A35D-7B8EA3C546D9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3F60197-1A5E-4DA7-B6A5-36538E7EA9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16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ctivitySim/populationsim/raw/master/papers/TRB_Paper_PopulationSim_v6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MCOG/SEMCOG_popsim/blob/master/validation/semcog_python/view_html.readme" TargetMode="External"/><Relationship Id="rId2" Type="http://schemas.openxmlformats.org/officeDocument/2006/relationships/hyperlink" Target="https://raw.githubusercontent.com/SEMCOG/SEMCOG_popsim/master/validation/semcog_python/synpop_popsim_error_plot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MCOG/SEMCOG_popsi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956509"/>
            <a:ext cx="10058400" cy="2935707"/>
          </a:xfrm>
        </p:spPr>
        <p:txBody>
          <a:bodyPr>
            <a:normAutofit/>
          </a:bodyPr>
          <a:lstStyle/>
          <a:p>
            <a:r>
              <a:rPr lang="en-US" sz="6600" dirty="0" smtClean="0"/>
              <a:t>SEMCOG </a:t>
            </a:r>
            <a:r>
              <a:rPr lang="en-US" sz="6600" dirty="0" err="1" smtClean="0"/>
              <a:t>PopulationSim</a:t>
            </a:r>
            <a:r>
              <a:rPr lang="en-US" sz="6600" dirty="0" smtClean="0"/>
              <a:t> Overview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– P</a:t>
            </a:r>
            <a:r>
              <a:rPr lang="en-US" dirty="0" smtClean="0"/>
              <a:t>opulation synthesis </a:t>
            </a:r>
          </a:p>
          <a:p>
            <a:r>
              <a:rPr lang="en-US" dirty="0" smtClean="0"/>
              <a:t>– Forecast refinement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5406" y="5598621"/>
            <a:ext cx="2619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SEMCOG – Guangyu Li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3381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5501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Searching for a better population synthesizer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 lnSpcReduction="10000"/>
          </a:bodyPr>
          <a:lstStyle/>
          <a:p>
            <a:r>
              <a:rPr lang="en-US" dirty="0"/>
              <a:t>1. SEMCOG in-house synthesizer </a:t>
            </a:r>
            <a:r>
              <a:rPr lang="en-US" dirty="0" smtClean="0"/>
              <a:t>(2040 Forecast)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Urbansim</a:t>
            </a:r>
            <a:r>
              <a:rPr lang="en-US" dirty="0"/>
              <a:t> </a:t>
            </a:r>
            <a:r>
              <a:rPr lang="en-US" dirty="0" err="1" smtClean="0"/>
              <a:t>Synthpop</a:t>
            </a:r>
            <a:r>
              <a:rPr lang="en-US" dirty="0" smtClean="0"/>
              <a:t> (2045 Forecast)</a:t>
            </a:r>
            <a:endParaRPr lang="en-US" dirty="0"/>
          </a:p>
          <a:p>
            <a:pPr lvl="1"/>
            <a:r>
              <a:rPr lang="en-US" dirty="0" smtClean="0"/>
              <a:t>IPF </a:t>
            </a:r>
            <a:r>
              <a:rPr lang="en-US" dirty="0"/>
              <a:t>+ IPU (Household + Person marginal controls)</a:t>
            </a:r>
          </a:p>
          <a:p>
            <a:pPr lvl="1"/>
            <a:r>
              <a:rPr lang="en-US" dirty="0"/>
              <a:t>More marginal </a:t>
            </a:r>
            <a:r>
              <a:rPr lang="en-US" dirty="0" smtClean="0"/>
              <a:t>control variables</a:t>
            </a:r>
            <a:endParaRPr lang="en-US" dirty="0"/>
          </a:p>
          <a:p>
            <a:pPr lvl="1"/>
            <a:r>
              <a:rPr lang="en-US" dirty="0" smtClean="0"/>
              <a:t>Performance</a:t>
            </a:r>
            <a:endParaRPr lang="en-US" dirty="0"/>
          </a:p>
          <a:p>
            <a:pPr lvl="1"/>
            <a:r>
              <a:rPr lang="en-US" dirty="0"/>
              <a:t>SEMCOG </a:t>
            </a:r>
            <a:r>
              <a:rPr lang="en-US" dirty="0" smtClean="0"/>
              <a:t>improvements </a:t>
            </a:r>
            <a:r>
              <a:rPr lang="en-US" dirty="0"/>
              <a:t>(correct household size, adjust to 1-year ACS and SEMCOG population estimate, multi-</a:t>
            </a:r>
            <a:r>
              <a:rPr lang="en-US" dirty="0" err="1"/>
              <a:t>processsing</a:t>
            </a:r>
            <a:r>
              <a:rPr lang="en-US" dirty="0" smtClean="0"/>
              <a:t>)</a:t>
            </a:r>
            <a:endParaRPr lang="en-US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000" dirty="0"/>
              <a:t>3. </a:t>
            </a:r>
            <a:r>
              <a:rPr lang="en-US" sz="2000" dirty="0" err="1" smtClean="0"/>
              <a:t>PopulationSim</a:t>
            </a:r>
            <a:endParaRPr lang="en-US" sz="2000" dirty="0" smtClean="0"/>
          </a:p>
          <a:p>
            <a:pPr lvl="1">
              <a:buSzPct val="100000"/>
            </a:pPr>
            <a:r>
              <a:rPr lang="en-US" dirty="0"/>
              <a:t>Maximum entropy based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github.com/ActivitySim/populationsim/raw/master/papers/TRB_Paper_PopulationSim_v6.pdf</a:t>
            </a:r>
            <a:r>
              <a:rPr lang="en-US" dirty="0" smtClean="0"/>
              <a:t>)</a:t>
            </a:r>
          </a:p>
          <a:p>
            <a:pPr lvl="1">
              <a:buSzPct val="100000"/>
            </a:pPr>
            <a:r>
              <a:rPr lang="en-US" dirty="0" smtClean="0"/>
              <a:t>Multi-level </a:t>
            </a:r>
            <a:r>
              <a:rPr lang="en-US" dirty="0" smtClean="0"/>
              <a:t>marginal </a:t>
            </a:r>
            <a:r>
              <a:rPr lang="en-US" dirty="0" smtClean="0"/>
              <a:t>control (nested geo structure)</a:t>
            </a:r>
          </a:p>
          <a:p>
            <a:pPr lvl="1">
              <a:buSzPct val="100000"/>
            </a:pPr>
            <a:r>
              <a:rPr lang="en-US" dirty="0" smtClean="0"/>
              <a:t>Importance weighted controls</a:t>
            </a:r>
          </a:p>
          <a:p>
            <a:pPr lvl="1">
              <a:buSzPct val="100000"/>
            </a:pPr>
            <a:r>
              <a:rPr lang="en-US" dirty="0" smtClean="0"/>
              <a:t>Even faster synthesis time</a:t>
            </a:r>
            <a:endParaRPr lang="en-US" dirty="0"/>
          </a:p>
          <a:p>
            <a:pPr marL="182880" lvl="2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en-US" sz="16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5501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Test &amp; Implementation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92705"/>
            <a:ext cx="10058400" cy="4076389"/>
          </a:xfrm>
        </p:spPr>
        <p:txBody>
          <a:bodyPr vert="horz" lIns="0" tIns="45720" rIns="0" bIns="45720" rtlCol="0">
            <a:normAutofit lnSpcReduction="10000"/>
          </a:bodyPr>
          <a:lstStyle/>
          <a:p>
            <a:r>
              <a:rPr lang="en-US" sz="2400" dirty="0" smtClean="0"/>
              <a:t>1. Test and compare with </a:t>
            </a:r>
            <a:r>
              <a:rPr lang="en-US" sz="2400" dirty="0" err="1" smtClean="0"/>
              <a:t>Synthpop</a:t>
            </a:r>
            <a:endParaRPr lang="en-US" sz="2400" dirty="0" smtClean="0"/>
          </a:p>
          <a:p>
            <a:pPr lvl="1"/>
            <a:r>
              <a:rPr lang="en-US" sz="1600" dirty="0" smtClean="0"/>
              <a:t>Oakland county, 2017 5-year ACS Block Group</a:t>
            </a:r>
          </a:p>
          <a:p>
            <a:pPr lvl="1"/>
            <a:r>
              <a:rPr lang="en-US" sz="1600" dirty="0" err="1" smtClean="0"/>
              <a:t>Synthpop</a:t>
            </a:r>
            <a:r>
              <a:rPr lang="en-US" sz="1600" dirty="0" smtClean="0"/>
              <a:t>(py3 parallel) vs </a:t>
            </a:r>
            <a:r>
              <a:rPr lang="en-US" sz="1600" dirty="0" err="1" smtClean="0"/>
              <a:t>Popsim</a:t>
            </a:r>
            <a:r>
              <a:rPr lang="en-US" sz="1600" dirty="0"/>
              <a:t> </a:t>
            </a:r>
            <a:r>
              <a:rPr lang="en-US" sz="1600" dirty="0" smtClean="0"/>
              <a:t>(single threaded)</a:t>
            </a:r>
          </a:p>
          <a:p>
            <a:pPr lvl="1"/>
            <a:r>
              <a:rPr lang="en-US" sz="1600" dirty="0" smtClean="0"/>
              <a:t>Same </a:t>
            </a:r>
            <a:r>
              <a:rPr lang="en-US" sz="1600" dirty="0" smtClean="0"/>
              <a:t>marginal variable </a:t>
            </a:r>
            <a:r>
              <a:rPr lang="en-US" sz="1600" dirty="0" smtClean="0"/>
              <a:t>set for both synthesizer, but for </a:t>
            </a:r>
            <a:r>
              <a:rPr lang="en-US" sz="1600" dirty="0" err="1" smtClean="0"/>
              <a:t>PopulationSim</a:t>
            </a:r>
            <a:r>
              <a:rPr lang="en-US" sz="1600" dirty="0" smtClean="0"/>
              <a:t> </a:t>
            </a:r>
            <a:r>
              <a:rPr lang="en-US" sz="1600" dirty="0" smtClean="0"/>
              <a:t>has BG and Tract levels</a:t>
            </a:r>
          </a:p>
          <a:p>
            <a:pPr lvl="1"/>
            <a:r>
              <a:rPr lang="en-US" sz="1600" dirty="0" smtClean="0"/>
              <a:t>Results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raw.githubusercontent.com/SEMCOG/SEMCOG_popsim/master/validation/semcog_python/synpop_popsim_error_plot.png</a:t>
            </a:r>
            <a:endParaRPr lang="en-US" dirty="0" smtClean="0"/>
          </a:p>
          <a:p>
            <a:pPr lvl="2"/>
            <a:r>
              <a:rPr lang="en-US" dirty="0">
                <a:hlinkClick r:id="rId3"/>
              </a:rPr>
              <a:t>https://github.com/SEMCOG/SEMCOG_popsim/blob/master/validation/semcog_python/view_html.readme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2. Input program development</a:t>
            </a:r>
            <a:endParaRPr lang="en-US" dirty="0"/>
          </a:p>
          <a:p>
            <a:pPr lvl="1"/>
            <a:r>
              <a:rPr lang="en-US" sz="1600" dirty="0" smtClean="0"/>
              <a:t>Project setting and variable controls</a:t>
            </a:r>
          </a:p>
          <a:p>
            <a:pPr lvl="1"/>
            <a:r>
              <a:rPr lang="en-US" sz="1600" dirty="0" smtClean="0"/>
              <a:t>Geo crosswalk</a:t>
            </a:r>
          </a:p>
          <a:p>
            <a:pPr lvl="1"/>
            <a:r>
              <a:rPr lang="en-US" sz="1600" dirty="0" smtClean="0"/>
              <a:t>Geo </a:t>
            </a:r>
            <a:r>
              <a:rPr lang="en-US" sz="1600" dirty="0" err="1" smtClean="0"/>
              <a:t>maginals</a:t>
            </a:r>
            <a:endParaRPr lang="en-US" sz="1600" dirty="0" smtClean="0"/>
          </a:p>
          <a:p>
            <a:pPr lvl="1"/>
            <a:r>
              <a:rPr lang="en-US" sz="1600" dirty="0" smtClean="0"/>
              <a:t>PUMS samples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330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973" y="1812324"/>
            <a:ext cx="9432324" cy="4662618"/>
          </a:xfrm>
        </p:spPr>
        <p:txBody>
          <a:bodyPr/>
          <a:lstStyle/>
          <a:p>
            <a:r>
              <a:rPr lang="en-US" dirty="0" smtClean="0"/>
              <a:t>Project setup:</a:t>
            </a:r>
          </a:p>
          <a:p>
            <a:r>
              <a:rPr lang="en-US" dirty="0" smtClean="0"/>
              <a:t>1. Same setup as synthesis except:</a:t>
            </a:r>
          </a:p>
          <a:p>
            <a:pPr lvl="1"/>
            <a:r>
              <a:rPr lang="en-US" dirty="0" smtClean="0"/>
              <a:t>TAZ not nested with MCD (redefine/remake sample area)</a:t>
            </a:r>
          </a:p>
          <a:p>
            <a:pPr lvl="1"/>
            <a:r>
              <a:rPr lang="en-US" dirty="0" smtClean="0"/>
              <a:t>Household and personal weight</a:t>
            </a:r>
          </a:p>
          <a:p>
            <a:pPr lvl="1"/>
            <a:r>
              <a:rPr lang="en-US" dirty="0" smtClean="0"/>
              <a:t>Single level control</a:t>
            </a:r>
          </a:p>
          <a:p>
            <a:pPr lvl="1"/>
            <a:r>
              <a:rPr lang="en-US" dirty="0" smtClean="0"/>
              <a:t>Results</a:t>
            </a:r>
          </a:p>
          <a:p>
            <a:pPr lvl="2"/>
            <a:r>
              <a:rPr lang="en-US" dirty="0" smtClean="0"/>
              <a:t>MCD</a:t>
            </a:r>
          </a:p>
          <a:p>
            <a:pPr lvl="2"/>
            <a:r>
              <a:rPr lang="en-US" dirty="0" smtClean="0"/>
              <a:t>TAZ</a:t>
            </a:r>
          </a:p>
          <a:p>
            <a:pPr lvl="2"/>
            <a:r>
              <a:rPr lang="en-US" dirty="0" smtClean="0"/>
              <a:t>d</a:t>
            </a:r>
            <a:r>
              <a:rPr lang="en-US" dirty="0"/>
              <a:t>:\</a:t>
            </a:r>
            <a:r>
              <a:rPr lang="en-US" dirty="0" smtClean="0"/>
              <a:t>projects\populationsim\SEMCOG_popsim\refinement\largest\</a:t>
            </a:r>
          </a:p>
          <a:p>
            <a:pPr marL="384048" lvl="2" indent="0">
              <a:buNone/>
            </a:pPr>
            <a:endParaRPr lang="en-US" dirty="0" smtClean="0"/>
          </a:p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000" dirty="0" smtClean="0"/>
              <a:t>SEMCOG </a:t>
            </a:r>
            <a:r>
              <a:rPr lang="en-US" sz="2000" dirty="0" err="1" smtClean="0"/>
              <a:t>PopSim</a:t>
            </a:r>
            <a:r>
              <a:rPr lang="en-US" sz="2000" dirty="0" smtClean="0"/>
              <a:t>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repository</a:t>
            </a:r>
            <a:endParaRPr lang="en-US" sz="2000" dirty="0"/>
          </a:p>
          <a:p>
            <a:pPr marL="384048" lvl="2" indent="0">
              <a:buNone/>
            </a:pPr>
            <a:endParaRPr lang="en-US" dirty="0"/>
          </a:p>
          <a:p>
            <a:pPr marL="384048" lvl="2" indent="0">
              <a:buNone/>
            </a:pPr>
            <a:r>
              <a:rPr lang="en-US" dirty="0">
                <a:hlinkClick r:id="rId2"/>
              </a:rPr>
              <a:t>https://github.com/SEMCOG/SEMCOG_popsim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34815" y="518984"/>
            <a:ext cx="10575735" cy="104620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Forecast Refinement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8615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144</TotalTime>
  <Words>205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SEMCOG PopulationSim Overview</vt:lpstr>
      <vt:lpstr>Searching for a better population synthesizer</vt:lpstr>
      <vt:lpstr>Test &amp; Implementation</vt:lpstr>
      <vt:lpstr>Forecast Refinement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PopulationSim O</dc:title>
  <dc:creator>Li, Guangyu</dc:creator>
  <cp:lastModifiedBy>Li, Guangyu</cp:lastModifiedBy>
  <cp:revision>12</cp:revision>
  <dcterms:created xsi:type="dcterms:W3CDTF">2020-07-16T13:42:53Z</dcterms:created>
  <dcterms:modified xsi:type="dcterms:W3CDTF">2021-04-07T00:39:00Z</dcterms:modified>
</cp:coreProperties>
</file>