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24197a0f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4197a0f1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In this chapter, we will discuss the theoretical basis of UrbanSim at a conceptual level.  </a:t>
            </a:r>
            <a:endParaRPr/>
          </a:p>
          <a:p>
            <a:pPr indent="0" lvl="0" marL="0" marR="0" rtl="0" algn="l">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 sz="1200" u="none" cap="none" strike="noStrike">
                <a:solidFill>
                  <a:schemeClr val="lt1"/>
                </a:solidFill>
                <a:latin typeface="Arial"/>
                <a:ea typeface="Arial"/>
                <a:cs typeface="Arial"/>
                <a:sym typeface="Arial"/>
              </a:rPr>
              <a:t>Given time constraints, we won’t be able to dive very deeply into the mathematics of the model, but if you are interested in this, at the end of this course we will point you in the direction to where you can fine more technical resources. </a:t>
            </a:r>
            <a:endParaRPr b="0" i="0" sz="1200" u="none" cap="none" strike="noStrike">
              <a:solidFill>
                <a:schemeClr val="lt1"/>
              </a:solidFill>
              <a:latin typeface="Calibri"/>
              <a:ea typeface="Calibri"/>
              <a:cs typeface="Calibri"/>
              <a:sym typeface="Calibri"/>
            </a:endParaRPr>
          </a:p>
        </p:txBody>
      </p:sp>
      <p:sp>
        <p:nvSpPr>
          <p:cNvPr id="133" name="Google Shape;133;g24197a0f1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7bd8997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7bd8997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4fa6f53a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fa6f53a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bd899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bd899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bd8997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bd8997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1edec19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1edec19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bd8997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bd8997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bd8997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bd8997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7bd8997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7bd8997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7bd89976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7bd8997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template">
  <p:cSld name="Section Title template">
    <p:bg>
      <p:bgPr>
        <a:solidFill>
          <a:srgbClr val="1677A7"/>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423350" y="1730505"/>
            <a:ext cx="82992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1" name="Shape 61"/>
        <p:cNvGrpSpPr/>
        <p:nvPr/>
      </p:nvGrpSpPr>
      <p:grpSpPr>
        <a:xfrm>
          <a:off x="0" y="0"/>
          <a:ext cx="0" cy="0"/>
          <a:chOff x="0" y="0"/>
          <a:chExt cx="0" cy="0"/>
        </a:xfrm>
      </p:grpSpPr>
      <p:sp>
        <p:nvSpPr>
          <p:cNvPr id="62" name="Google Shape;62;p16"/>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3" name="Google Shape;63;p16"/>
          <p:cNvSpPr txBox="1"/>
          <p:nvPr>
            <p:ph idx="1" type="subTitle"/>
          </p:nvPr>
        </p:nvSpPr>
        <p:spPr>
          <a:xfrm>
            <a:off x="1143000" y="2701528"/>
            <a:ext cx="6858000" cy="1241700"/>
          </a:xfrm>
          <a:prstGeom prst="rect">
            <a:avLst/>
          </a:prstGeom>
          <a:noFill/>
          <a:ln>
            <a:noFill/>
          </a:ln>
        </p:spPr>
        <p:txBody>
          <a:bodyPr anchorCtr="0" anchor="t" bIns="68575" lIns="68575" spcFirstLastPara="1" rIns="68575" wrap="square" tIns="68575">
            <a:noAutofit/>
          </a:bodyPr>
          <a:lstStyle>
            <a:lvl1pPr indent="0" lvl="0" marL="0" marR="0" rtl="0" algn="ctr">
              <a:lnSpc>
                <a:spcPct val="90000"/>
              </a:lnSpc>
              <a:spcBef>
                <a:spcPts val="800"/>
              </a:spcBef>
              <a:spcAft>
                <a:spcPts val="0"/>
              </a:spcAft>
              <a:buClr>
                <a:schemeClr val="dk1"/>
              </a:buClr>
              <a:buSzPts val="2100"/>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64" name="Google Shape;64;p1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Google Shape;66;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69" name="Google Shape;69;p17"/>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7"/>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7"/>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3" name="Shape 73"/>
        <p:cNvGrpSpPr/>
        <p:nvPr/>
      </p:nvGrpSpPr>
      <p:grpSpPr>
        <a:xfrm>
          <a:off x="0" y="0"/>
          <a:ext cx="0" cy="0"/>
          <a:chOff x="0" y="0"/>
          <a:chExt cx="0" cy="0"/>
        </a:xfrm>
      </p:grpSpPr>
      <p:sp>
        <p:nvSpPr>
          <p:cNvPr id="74" name="Google Shape;74;p18"/>
          <p:cNvSpPr txBox="1"/>
          <p:nvPr>
            <p:ph type="title"/>
          </p:nvPr>
        </p:nvSpPr>
        <p:spPr>
          <a:xfrm>
            <a:off x="623888" y="1282304"/>
            <a:ext cx="7886700" cy="21396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5" name="Google Shape;75;p18"/>
          <p:cNvSpPr txBox="1"/>
          <p:nvPr>
            <p:ph idx="1" type="body"/>
          </p:nvPr>
        </p:nvSpPr>
        <p:spPr>
          <a:xfrm>
            <a:off x="623888" y="3442097"/>
            <a:ext cx="7886700" cy="1125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Calibri"/>
                <a:ea typeface="Calibri"/>
                <a:cs typeface="Calibri"/>
                <a:sym typeface="Calibri"/>
              </a:defRPr>
            </a:lvl9pPr>
          </a:lstStyle>
          <a:p/>
        </p:txBody>
      </p:sp>
      <p:sp>
        <p:nvSpPr>
          <p:cNvPr id="76" name="Google Shape;76;p18"/>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8"/>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Google Shape;78;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19"/>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1" name="Google Shape;81;p19"/>
          <p:cNvSpPr txBox="1"/>
          <p:nvPr>
            <p:ph idx="1" type="body"/>
          </p:nvPr>
        </p:nvSpPr>
        <p:spPr>
          <a:xfrm>
            <a:off x="6286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2" name="Google Shape;82;p19"/>
          <p:cNvSpPr txBox="1"/>
          <p:nvPr>
            <p:ph idx="2" type="body"/>
          </p:nvPr>
        </p:nvSpPr>
        <p:spPr>
          <a:xfrm>
            <a:off x="4629150" y="1369219"/>
            <a:ext cx="38862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9"/>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p19"/>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5" name="Google Shape;8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6" name="Shape 86"/>
        <p:cNvGrpSpPr/>
        <p:nvPr/>
      </p:nvGrpSpPr>
      <p:grpSpPr>
        <a:xfrm>
          <a:off x="0" y="0"/>
          <a:ext cx="0" cy="0"/>
          <a:chOff x="0" y="0"/>
          <a:chExt cx="0" cy="0"/>
        </a:xfrm>
      </p:grpSpPr>
      <p:sp>
        <p:nvSpPr>
          <p:cNvPr id="87" name="Google Shape;87;p20"/>
          <p:cNvSpPr txBox="1"/>
          <p:nvPr>
            <p:ph type="title"/>
          </p:nvPr>
        </p:nvSpPr>
        <p:spPr>
          <a:xfrm>
            <a:off x="629841"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8" name="Google Shape;88;p20"/>
          <p:cNvSpPr txBox="1"/>
          <p:nvPr>
            <p:ph idx="1" type="body"/>
          </p:nvPr>
        </p:nvSpPr>
        <p:spPr>
          <a:xfrm>
            <a:off x="629841" y="1260872"/>
            <a:ext cx="38685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89" name="Google Shape;89;p20"/>
          <p:cNvSpPr txBox="1"/>
          <p:nvPr>
            <p:ph idx="2" type="body"/>
          </p:nvPr>
        </p:nvSpPr>
        <p:spPr>
          <a:xfrm>
            <a:off x="629841" y="1878806"/>
            <a:ext cx="38685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0" name="Google Shape;90;p20"/>
          <p:cNvSpPr txBox="1"/>
          <p:nvPr>
            <p:ph idx="3" type="body"/>
          </p:nvPr>
        </p:nvSpPr>
        <p:spPr>
          <a:xfrm>
            <a:off x="4629150" y="1260872"/>
            <a:ext cx="3887400" cy="6180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1" i="0" sz="1200" u="none" cap="none" strike="noStrike">
                <a:solidFill>
                  <a:schemeClr val="dk1"/>
                </a:solidFill>
                <a:latin typeface="Calibri"/>
                <a:ea typeface="Calibri"/>
                <a:cs typeface="Calibri"/>
                <a:sym typeface="Calibri"/>
              </a:defRPr>
            </a:lvl9pPr>
          </a:lstStyle>
          <a:p/>
        </p:txBody>
      </p:sp>
      <p:sp>
        <p:nvSpPr>
          <p:cNvPr id="91" name="Google Shape;91;p20"/>
          <p:cNvSpPr txBox="1"/>
          <p:nvPr>
            <p:ph idx="4" type="body"/>
          </p:nvPr>
        </p:nvSpPr>
        <p:spPr>
          <a:xfrm>
            <a:off x="4629150" y="1878806"/>
            <a:ext cx="3887400" cy="27633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2" name="Google Shape;92;p20"/>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20"/>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id="96" name="Google Shape;96;p21"/>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7" name="Google Shape;97;p21"/>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1"/>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9" name="Google Shape;9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0" name="Shape 100"/>
        <p:cNvGrpSpPr/>
        <p:nvPr/>
      </p:nvGrpSpPr>
      <p:grpSpPr>
        <a:xfrm>
          <a:off x="0" y="0"/>
          <a:ext cx="0" cy="0"/>
          <a:chOff x="0" y="0"/>
          <a:chExt cx="0" cy="0"/>
        </a:xfrm>
      </p:grpSpPr>
      <p:sp>
        <p:nvSpPr>
          <p:cNvPr id="101" name="Google Shape;101;p22"/>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2" name="Google Shape;102;p22"/>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3" name="Google Shape;103;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3"/>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6" name="Google Shape;106;p23"/>
          <p:cNvSpPr txBox="1"/>
          <p:nvPr>
            <p:ph idx="1" type="body"/>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7" name="Google Shape;107;p23"/>
          <p:cNvSpPr txBox="1"/>
          <p:nvPr>
            <p:ph idx="2"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08" name="Google Shape;108;p2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9" name="Google Shape;109;p2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0" name="Google Shape;11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4"/>
          <p:cNvSpPr txBox="1"/>
          <p:nvPr>
            <p:ph type="title"/>
          </p:nvPr>
        </p:nvSpPr>
        <p:spPr>
          <a:xfrm>
            <a:off x="629841" y="342900"/>
            <a:ext cx="2949000" cy="1200300"/>
          </a:xfrm>
          <a:prstGeom prst="rect">
            <a:avLst/>
          </a:prstGeom>
          <a:noFill/>
          <a:ln>
            <a:noFill/>
          </a:ln>
        </p:spPr>
        <p:txBody>
          <a:bodyPr anchorCtr="0" anchor="b"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3" name="Google Shape;113;p24"/>
          <p:cNvSpPr/>
          <p:nvPr>
            <p:ph idx="2" type="pic"/>
          </p:nvPr>
        </p:nvSpPr>
        <p:spPr>
          <a:xfrm>
            <a:off x="3887391" y="740569"/>
            <a:ext cx="4629300" cy="36552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800"/>
              </a:spcBef>
              <a:spcAft>
                <a:spcPts val="0"/>
              </a:spcAft>
              <a:buClr>
                <a:schemeClr val="dk1"/>
              </a:buClr>
              <a:buSzPts val="1100"/>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spcAft>
                <a:spcPts val="0"/>
              </a:spcAft>
              <a:buClr>
                <a:schemeClr val="dk1"/>
              </a:buClr>
              <a:buSzPts val="110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spcAft>
                <a:spcPts val="0"/>
              </a:spcAft>
              <a:buClr>
                <a:schemeClr val="dk1"/>
              </a:buClr>
              <a:buSzPts val="1100"/>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9pPr>
          </a:lstStyle>
          <a:p/>
        </p:txBody>
      </p:sp>
      <p:sp>
        <p:nvSpPr>
          <p:cNvPr id="114" name="Google Shape;114;p24"/>
          <p:cNvSpPr txBox="1"/>
          <p:nvPr>
            <p:ph idx="1" type="body"/>
          </p:nvPr>
        </p:nvSpPr>
        <p:spPr>
          <a:xfrm>
            <a:off x="629841" y="1543050"/>
            <a:ext cx="2949000" cy="28587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dk1"/>
              </a:buClr>
              <a:buSzPts val="21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Calibri"/>
                <a:ea typeface="Calibri"/>
                <a:cs typeface="Calibri"/>
                <a:sym typeface="Calibri"/>
              </a:defRPr>
            </a:lvl9pPr>
          </a:lstStyle>
          <a:p/>
        </p:txBody>
      </p:sp>
      <p:sp>
        <p:nvSpPr>
          <p:cNvPr id="115" name="Google Shape;115;p24"/>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6" name="Google Shape;116;p24"/>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Google Shape;11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0" name="Google Shape;120;p25"/>
          <p:cNvSpPr txBox="1"/>
          <p:nvPr>
            <p:ph idx="1" type="body"/>
          </p:nvPr>
        </p:nvSpPr>
        <p:spPr>
          <a:xfrm rot="5400000">
            <a:off x="2940300" y="-942431"/>
            <a:ext cx="3263400" cy="78867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1" name="Google Shape;121;p2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2" name="Google Shape;122;p2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Google Shape;12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6"/>
          <p:cNvSpPr txBox="1"/>
          <p:nvPr>
            <p:ph type="title"/>
          </p:nvPr>
        </p:nvSpPr>
        <p:spPr>
          <a:xfrm rot="5400000">
            <a:off x="5350050" y="1467544"/>
            <a:ext cx="4359000" cy="19716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6" name="Google Shape;126;p26"/>
          <p:cNvSpPr txBox="1"/>
          <p:nvPr>
            <p:ph idx="1" type="body"/>
          </p:nvPr>
        </p:nvSpPr>
        <p:spPr>
          <a:xfrm rot="5400000">
            <a:off x="1349475" y="-447056"/>
            <a:ext cx="4359000" cy="58008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7" name="Google Shape;127;p26"/>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8" name="Google Shape;128;p26"/>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sz="900">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9" name="Google Shape;12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Lato Light"/>
              <a:buNone/>
              <a:defRPr b="1" i="0" sz="4000" u="none" cap="none" strike="noStrike">
                <a:solidFill>
                  <a:schemeClr val="lt1"/>
                </a:solidFill>
                <a:latin typeface="Lato Light"/>
                <a:ea typeface="Lato Light"/>
                <a:cs typeface="Lato Light"/>
                <a:sym typeface="Lato Light"/>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15"/>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7" name="Google Shape;57;p15"/>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8" name="Google Shape;58;p15"/>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Google Shape;59;p15"/>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422400" y="2143055"/>
            <a:ext cx="82992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Lato Light"/>
              <a:buNone/>
            </a:pPr>
            <a:r>
              <a:rPr lang="en" sz="3600"/>
              <a:t>SEMCOG-UrbanSim Bi-weekly</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l">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3600"/>
          </a:p>
          <a:p>
            <a:pPr indent="0" lvl="0" marL="0" marR="0" rtl="0" algn="ctr">
              <a:spcBef>
                <a:spcPts val="0"/>
              </a:spcBef>
              <a:spcAft>
                <a:spcPts val="0"/>
              </a:spcAft>
              <a:buClr>
                <a:schemeClr val="lt1"/>
              </a:buClr>
              <a:buFont typeface="Lato Light"/>
              <a:buNone/>
            </a:pPr>
            <a:r>
              <a:t/>
            </a:r>
            <a:endParaRPr sz="2400"/>
          </a:p>
        </p:txBody>
      </p:sp>
      <p:sp>
        <p:nvSpPr>
          <p:cNvPr id="136" name="Google Shape;136;p27"/>
          <p:cNvSpPr txBox="1"/>
          <p:nvPr/>
        </p:nvSpPr>
        <p:spPr>
          <a:xfrm>
            <a:off x="2932575" y="4588325"/>
            <a:ext cx="35160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a:solidFill>
                  <a:srgbClr val="FFFFFF"/>
                </a:solidFill>
              </a:rPr>
              <a:t>April 9</a:t>
            </a:r>
            <a:r>
              <a:rPr b="1" lang="en">
                <a:solidFill>
                  <a:srgbClr val="FFFFFF"/>
                </a:solidFill>
              </a:rPr>
              <a:t>, 2019</a:t>
            </a:r>
            <a:endParaRPr b="1">
              <a:solidFill>
                <a:srgbClr val="FFFFFF"/>
              </a:solidFill>
            </a:endParaRPr>
          </a:p>
        </p:txBody>
      </p:sp>
      <p:pic>
        <p:nvPicPr>
          <p:cNvPr id="137" name="Google Shape;137;p27"/>
          <p:cNvPicPr preferRelativeResize="0"/>
          <p:nvPr/>
        </p:nvPicPr>
        <p:blipFill>
          <a:blip r:embed="rId3">
            <a:alphaModFix/>
          </a:blip>
          <a:stretch>
            <a:fillRect/>
          </a:stretch>
        </p:blipFill>
        <p:spPr>
          <a:xfrm>
            <a:off x="614387" y="732342"/>
            <a:ext cx="7915224" cy="3855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Aggregate job change by sector_id, 2015 - 2045</a:t>
            </a:r>
            <a:endParaRPr/>
          </a:p>
        </p:txBody>
      </p:sp>
      <p:sp>
        <p:nvSpPr>
          <p:cNvPr id="227" name="Google Shape;227;p36"/>
          <p:cNvSpPr/>
          <p:nvPr/>
        </p:nvSpPr>
        <p:spPr>
          <a:xfrm>
            <a:off x="1756425" y="3218800"/>
            <a:ext cx="284400" cy="1446900"/>
          </a:xfrm>
          <a:prstGeom prst="leftBrace">
            <a:avLst>
              <a:gd fmla="val 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txBox="1"/>
          <p:nvPr/>
        </p:nvSpPr>
        <p:spPr>
          <a:xfrm>
            <a:off x="368025" y="3754000"/>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Growing sectors</a:t>
            </a:r>
            <a:endParaRPr>
              <a:latin typeface="Calibri"/>
              <a:ea typeface="Calibri"/>
              <a:cs typeface="Calibri"/>
              <a:sym typeface="Calibri"/>
            </a:endParaRPr>
          </a:p>
        </p:txBody>
      </p:sp>
      <p:pic>
        <p:nvPicPr>
          <p:cNvPr id="229" name="Google Shape;229;p36"/>
          <p:cNvPicPr preferRelativeResize="0"/>
          <p:nvPr/>
        </p:nvPicPr>
        <p:blipFill>
          <a:blip r:embed="rId3">
            <a:alphaModFix/>
          </a:blip>
          <a:stretch>
            <a:fillRect/>
          </a:stretch>
        </p:blipFill>
        <p:spPr>
          <a:xfrm>
            <a:off x="2040813" y="1123950"/>
            <a:ext cx="1247775" cy="4019550"/>
          </a:xfrm>
          <a:prstGeom prst="rect">
            <a:avLst/>
          </a:prstGeom>
          <a:noFill/>
          <a:ln>
            <a:noFill/>
          </a:ln>
        </p:spPr>
      </p:pic>
      <p:sp>
        <p:nvSpPr>
          <p:cNvPr id="230" name="Google Shape;230;p36"/>
          <p:cNvSpPr/>
          <p:nvPr/>
        </p:nvSpPr>
        <p:spPr>
          <a:xfrm>
            <a:off x="1970500" y="1752800"/>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2040825" y="21334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361950" lvl="0" marL="457200" rtl="0" algn="l">
              <a:spcBef>
                <a:spcPts val="800"/>
              </a:spcBef>
              <a:spcAft>
                <a:spcPts val="0"/>
              </a:spcAft>
              <a:buSzPts val="2100"/>
              <a:buAutoNum type="arabicPeriod"/>
            </a:pPr>
            <a:r>
              <a:rPr lang="en" strike="sngStrike"/>
              <a:t>Finish current pass at the simple regional specifications</a:t>
            </a:r>
            <a:endParaRPr strike="sngStrike"/>
          </a:p>
          <a:p>
            <a:pPr indent="-361950" lvl="0" marL="457200" rtl="0" algn="l">
              <a:spcBef>
                <a:spcPts val="0"/>
              </a:spcBef>
              <a:spcAft>
                <a:spcPts val="0"/>
              </a:spcAft>
              <a:buSzPts val="2100"/>
              <a:buAutoNum type="arabicPeriod"/>
            </a:pPr>
            <a:r>
              <a:rPr lang="en" strike="sngStrike"/>
              <a:t>Calculate score for run 4036</a:t>
            </a:r>
            <a:endParaRPr strike="sngStrike"/>
          </a:p>
          <a:p>
            <a:pPr indent="-361950" lvl="0" marL="457200" rtl="0" algn="l">
              <a:spcBef>
                <a:spcPts val="0"/>
              </a:spcBef>
              <a:spcAft>
                <a:spcPts val="0"/>
              </a:spcAft>
              <a:buSzPts val="2100"/>
              <a:buAutoNum type="arabicPeriod"/>
            </a:pPr>
            <a:r>
              <a:rPr i="1" lang="en"/>
              <a:t>Calculate  score for run based on simple regional specifications</a:t>
            </a:r>
            <a:r>
              <a:rPr i="1" lang="en"/>
              <a:t> + case study indicators</a:t>
            </a:r>
            <a:r>
              <a:rPr i="1" lang="en"/>
              <a:t> (in progress)</a:t>
            </a:r>
            <a:endParaRPr i="1"/>
          </a:p>
          <a:p>
            <a:pPr indent="-361950" lvl="0" marL="457200" rtl="0" algn="l">
              <a:spcBef>
                <a:spcPts val="0"/>
              </a:spcBef>
              <a:spcAft>
                <a:spcPts val="0"/>
              </a:spcAft>
              <a:buSzPts val="2100"/>
              <a:buAutoNum type="arabicPeriod"/>
            </a:pPr>
            <a:r>
              <a:rPr i="1" lang="en"/>
              <a:t>Calculate score for run based on regional specifications + unit-level sampling in estimation</a:t>
            </a:r>
            <a:r>
              <a:rPr i="1" lang="en"/>
              <a:t> + case study indicators</a:t>
            </a:r>
            <a:r>
              <a:rPr i="1" lang="en"/>
              <a:t> (in progress)</a:t>
            </a:r>
            <a:endParaRPr i="1"/>
          </a:p>
          <a:p>
            <a:pPr indent="-361950" lvl="0" marL="457200" rtl="0" algn="l">
              <a:spcBef>
                <a:spcPts val="0"/>
              </a:spcBef>
              <a:spcAft>
                <a:spcPts val="0"/>
              </a:spcAft>
              <a:buSzPts val="2100"/>
              <a:buAutoNum type="arabicPeriod"/>
            </a:pPr>
            <a:r>
              <a:rPr lang="en"/>
              <a:t>Calculate score for run based on regional specifications simulated in urbansim_templates + case study indicators</a:t>
            </a:r>
            <a:endParaRPr/>
          </a:p>
          <a:p>
            <a:pPr indent="-361950" lvl="0" marL="457200" rtl="0" algn="l">
              <a:spcBef>
                <a:spcPts val="0"/>
              </a:spcBef>
              <a:spcAft>
                <a:spcPts val="0"/>
              </a:spcAft>
              <a:buSzPts val="2100"/>
              <a:buAutoNum type="arabicPeriod"/>
            </a:pPr>
            <a:r>
              <a:rPr i="1" lang="en"/>
              <a:t>Set up calibration process (in progress)</a:t>
            </a:r>
            <a:endParaRPr i="1"/>
          </a:p>
          <a:p>
            <a:pPr indent="-361950" lvl="0" marL="457200" rtl="0" algn="l">
              <a:spcBef>
                <a:spcPts val="0"/>
              </a:spcBef>
              <a:spcAft>
                <a:spcPts val="0"/>
              </a:spcAft>
              <a:buSzPts val="2100"/>
              <a:buAutoNum type="arabicPeriod"/>
            </a:pPr>
            <a:r>
              <a:rPr lang="en"/>
              <a:t>Calibrate to see how closely we can match the official forecast</a:t>
            </a:r>
            <a:endParaRPr/>
          </a:p>
          <a:p>
            <a:pPr indent="-38100" lvl="0" marL="177800" rtl="0" algn="l">
              <a:spcBef>
                <a:spcPts val="800"/>
              </a:spcBef>
              <a:spcAft>
                <a:spcPts val="0"/>
              </a:spcAft>
              <a:buNone/>
            </a:pPr>
            <a:r>
              <a:t/>
            </a:r>
            <a:endParaRPr/>
          </a:p>
        </p:txBody>
      </p:sp>
      <p:sp>
        <p:nvSpPr>
          <p:cNvPr id="143" name="Google Shape;143;p28"/>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Next steps from last meeting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9"/>
          <p:cNvPicPr preferRelativeResize="0"/>
          <p:nvPr/>
        </p:nvPicPr>
        <p:blipFill>
          <a:blip r:embed="rId3">
            <a:alphaModFix/>
          </a:blip>
          <a:stretch>
            <a:fillRect/>
          </a:stretch>
        </p:blipFill>
        <p:spPr>
          <a:xfrm>
            <a:off x="56500" y="144050"/>
            <a:ext cx="9031001" cy="4387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Household types</a:t>
            </a:r>
            <a:endParaRPr/>
          </a:p>
        </p:txBody>
      </p:sp>
      <p:pic>
        <p:nvPicPr>
          <p:cNvPr id="154" name="Google Shape;154;p30"/>
          <p:cNvPicPr preferRelativeResize="0"/>
          <p:nvPr/>
        </p:nvPicPr>
        <p:blipFill>
          <a:blip r:embed="rId3">
            <a:alphaModFix/>
          </a:blip>
          <a:stretch>
            <a:fillRect/>
          </a:stretch>
        </p:blipFill>
        <p:spPr>
          <a:xfrm>
            <a:off x="650375" y="1190463"/>
            <a:ext cx="7843239" cy="3648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Calibrator aggregate demand input</a:t>
            </a:r>
            <a:endParaRPr/>
          </a:p>
        </p:txBody>
      </p:sp>
      <p:pic>
        <p:nvPicPr>
          <p:cNvPr id="160" name="Google Shape;160;p31"/>
          <p:cNvPicPr preferRelativeResize="0"/>
          <p:nvPr/>
        </p:nvPicPr>
        <p:blipFill>
          <a:blip r:embed="rId3">
            <a:alphaModFix/>
          </a:blip>
          <a:stretch>
            <a:fillRect/>
          </a:stretch>
        </p:blipFill>
        <p:spPr>
          <a:xfrm>
            <a:off x="1611550" y="1326113"/>
            <a:ext cx="5920909" cy="3648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Aggregate regional change by household_type, 2015 - 2045</a:t>
            </a:r>
            <a:endParaRPr/>
          </a:p>
        </p:txBody>
      </p:sp>
      <p:pic>
        <p:nvPicPr>
          <p:cNvPr id="166" name="Google Shape;166;p32"/>
          <p:cNvPicPr preferRelativeResize="0"/>
          <p:nvPr/>
        </p:nvPicPr>
        <p:blipFill>
          <a:blip r:embed="rId3">
            <a:alphaModFix/>
          </a:blip>
          <a:stretch>
            <a:fillRect/>
          </a:stretch>
        </p:blipFill>
        <p:spPr>
          <a:xfrm>
            <a:off x="2094474" y="1190475"/>
            <a:ext cx="1507000" cy="3780925"/>
          </a:xfrm>
          <a:prstGeom prst="rect">
            <a:avLst/>
          </a:prstGeom>
          <a:noFill/>
          <a:ln>
            <a:noFill/>
          </a:ln>
        </p:spPr>
      </p:pic>
      <p:sp>
        <p:nvSpPr>
          <p:cNvPr id="167" name="Google Shape;167;p32"/>
          <p:cNvSpPr/>
          <p:nvPr/>
        </p:nvSpPr>
        <p:spPr>
          <a:xfrm>
            <a:off x="1756425" y="13621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2"/>
          <p:cNvSpPr/>
          <p:nvPr/>
        </p:nvSpPr>
        <p:spPr>
          <a:xfrm>
            <a:off x="1756425" y="25869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1756425" y="38117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nvSpPr>
        <p:spPr>
          <a:xfrm>
            <a:off x="368025" y="17695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Low income</a:t>
            </a:r>
            <a:endParaRPr>
              <a:latin typeface="Calibri"/>
              <a:ea typeface="Calibri"/>
              <a:cs typeface="Calibri"/>
              <a:sym typeface="Calibri"/>
            </a:endParaRPr>
          </a:p>
        </p:txBody>
      </p:sp>
      <p:sp>
        <p:nvSpPr>
          <p:cNvPr id="171" name="Google Shape;171;p32"/>
          <p:cNvSpPr txBox="1"/>
          <p:nvPr/>
        </p:nvSpPr>
        <p:spPr>
          <a:xfrm>
            <a:off x="368025" y="29943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Middle incomes</a:t>
            </a:r>
            <a:endParaRPr>
              <a:latin typeface="Calibri"/>
              <a:ea typeface="Calibri"/>
              <a:cs typeface="Calibri"/>
              <a:sym typeface="Calibri"/>
            </a:endParaRPr>
          </a:p>
        </p:txBody>
      </p:sp>
      <p:sp>
        <p:nvSpPr>
          <p:cNvPr id="172" name="Google Shape;172;p32"/>
          <p:cNvSpPr txBox="1"/>
          <p:nvPr/>
        </p:nvSpPr>
        <p:spPr>
          <a:xfrm>
            <a:off x="368025" y="42191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High</a:t>
            </a:r>
            <a:r>
              <a:rPr lang="en">
                <a:latin typeface="Calibri"/>
                <a:ea typeface="Calibri"/>
                <a:cs typeface="Calibri"/>
                <a:sym typeface="Calibri"/>
              </a:rPr>
              <a:t> income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Aggregate regional change by household_type, 2015 - 2045</a:t>
            </a:r>
            <a:endParaRPr/>
          </a:p>
        </p:txBody>
      </p:sp>
      <p:pic>
        <p:nvPicPr>
          <p:cNvPr id="178" name="Google Shape;178;p33"/>
          <p:cNvPicPr preferRelativeResize="0"/>
          <p:nvPr/>
        </p:nvPicPr>
        <p:blipFill>
          <a:blip r:embed="rId3">
            <a:alphaModFix/>
          </a:blip>
          <a:stretch>
            <a:fillRect/>
          </a:stretch>
        </p:blipFill>
        <p:spPr>
          <a:xfrm>
            <a:off x="2094474" y="1190475"/>
            <a:ext cx="1507000" cy="3780925"/>
          </a:xfrm>
          <a:prstGeom prst="rect">
            <a:avLst/>
          </a:prstGeom>
          <a:noFill/>
          <a:ln>
            <a:noFill/>
          </a:ln>
        </p:spPr>
      </p:pic>
      <p:sp>
        <p:nvSpPr>
          <p:cNvPr id="179" name="Google Shape;179;p33"/>
          <p:cNvSpPr/>
          <p:nvPr/>
        </p:nvSpPr>
        <p:spPr>
          <a:xfrm>
            <a:off x="2153775" y="139557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3"/>
          <p:cNvSpPr/>
          <p:nvPr/>
        </p:nvSpPr>
        <p:spPr>
          <a:xfrm>
            <a:off x="2153775" y="1974500"/>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3"/>
          <p:cNvSpPr/>
          <p:nvPr/>
        </p:nvSpPr>
        <p:spPr>
          <a:xfrm>
            <a:off x="2153775" y="25534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
          <p:cNvSpPr/>
          <p:nvPr/>
        </p:nvSpPr>
        <p:spPr>
          <a:xfrm>
            <a:off x="2153775" y="31658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a:off x="2153775" y="37782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p:nvPr/>
        </p:nvSpPr>
        <p:spPr>
          <a:xfrm>
            <a:off x="2153775" y="4357150"/>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3"/>
          <p:cNvSpPr/>
          <p:nvPr/>
        </p:nvSpPr>
        <p:spPr>
          <a:xfrm>
            <a:off x="1756425" y="13621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p:nvPr/>
        </p:nvSpPr>
        <p:spPr>
          <a:xfrm>
            <a:off x="1756425" y="25869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3"/>
          <p:cNvSpPr/>
          <p:nvPr/>
        </p:nvSpPr>
        <p:spPr>
          <a:xfrm>
            <a:off x="1756425" y="38117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nvSpPr>
        <p:spPr>
          <a:xfrm>
            <a:off x="368025" y="17695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Low income</a:t>
            </a:r>
            <a:endParaRPr>
              <a:latin typeface="Calibri"/>
              <a:ea typeface="Calibri"/>
              <a:cs typeface="Calibri"/>
              <a:sym typeface="Calibri"/>
            </a:endParaRPr>
          </a:p>
        </p:txBody>
      </p:sp>
      <p:sp>
        <p:nvSpPr>
          <p:cNvPr id="189" name="Google Shape;189;p33"/>
          <p:cNvSpPr txBox="1"/>
          <p:nvPr/>
        </p:nvSpPr>
        <p:spPr>
          <a:xfrm>
            <a:off x="368025" y="29943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Middle incomes</a:t>
            </a:r>
            <a:endParaRPr>
              <a:latin typeface="Calibri"/>
              <a:ea typeface="Calibri"/>
              <a:cs typeface="Calibri"/>
              <a:sym typeface="Calibri"/>
            </a:endParaRPr>
          </a:p>
        </p:txBody>
      </p:sp>
      <p:sp>
        <p:nvSpPr>
          <p:cNvPr id="190" name="Google Shape;190;p33"/>
          <p:cNvSpPr txBox="1"/>
          <p:nvPr/>
        </p:nvSpPr>
        <p:spPr>
          <a:xfrm>
            <a:off x="368025" y="42191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High income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Aggregate regional change by household_type, 2015 - 2045</a:t>
            </a:r>
            <a:endParaRPr/>
          </a:p>
        </p:txBody>
      </p:sp>
      <p:pic>
        <p:nvPicPr>
          <p:cNvPr id="196" name="Google Shape;196;p34"/>
          <p:cNvPicPr preferRelativeResize="0"/>
          <p:nvPr/>
        </p:nvPicPr>
        <p:blipFill>
          <a:blip r:embed="rId3">
            <a:alphaModFix/>
          </a:blip>
          <a:stretch>
            <a:fillRect/>
          </a:stretch>
        </p:blipFill>
        <p:spPr>
          <a:xfrm>
            <a:off x="2094474" y="1190475"/>
            <a:ext cx="1507000" cy="3780925"/>
          </a:xfrm>
          <a:prstGeom prst="rect">
            <a:avLst/>
          </a:prstGeom>
          <a:noFill/>
          <a:ln>
            <a:noFill/>
          </a:ln>
        </p:spPr>
      </p:pic>
      <p:sp>
        <p:nvSpPr>
          <p:cNvPr id="197" name="Google Shape;197;p34"/>
          <p:cNvSpPr/>
          <p:nvPr/>
        </p:nvSpPr>
        <p:spPr>
          <a:xfrm>
            <a:off x="2153775" y="139557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a:off x="2153775" y="1974500"/>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p:nvPr/>
        </p:nvSpPr>
        <p:spPr>
          <a:xfrm>
            <a:off x="2153775" y="25534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p:nvPr/>
        </p:nvSpPr>
        <p:spPr>
          <a:xfrm>
            <a:off x="2153775" y="31658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p:nvPr/>
        </p:nvSpPr>
        <p:spPr>
          <a:xfrm>
            <a:off x="2153775" y="3778225"/>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4"/>
          <p:cNvSpPr/>
          <p:nvPr/>
        </p:nvSpPr>
        <p:spPr>
          <a:xfrm>
            <a:off x="2153775" y="4357150"/>
            <a:ext cx="1388400" cy="2175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nvSpPr>
        <p:spPr>
          <a:xfrm>
            <a:off x="5561800" y="2476675"/>
            <a:ext cx="2910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Segments where age_of_head &gt;= 65</a:t>
            </a:r>
            <a:endParaRPr>
              <a:latin typeface="Calibri"/>
              <a:ea typeface="Calibri"/>
              <a:cs typeface="Calibri"/>
              <a:sym typeface="Calibri"/>
            </a:endParaRPr>
          </a:p>
        </p:txBody>
      </p:sp>
      <p:cxnSp>
        <p:nvCxnSpPr>
          <p:cNvPr id="204" name="Google Shape;204;p34"/>
          <p:cNvCxnSpPr>
            <a:stCxn id="203" idx="1"/>
            <a:endCxn id="197" idx="3"/>
          </p:cNvCxnSpPr>
          <p:nvPr/>
        </p:nvCxnSpPr>
        <p:spPr>
          <a:xfrm rot="10800000">
            <a:off x="3542200" y="1504225"/>
            <a:ext cx="2019600" cy="11607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4"/>
          <p:cNvCxnSpPr>
            <a:stCxn id="203" idx="1"/>
            <a:endCxn id="198" idx="3"/>
          </p:cNvCxnSpPr>
          <p:nvPr/>
        </p:nvCxnSpPr>
        <p:spPr>
          <a:xfrm rot="10800000">
            <a:off x="3542200" y="2083225"/>
            <a:ext cx="2019600" cy="5817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4"/>
          <p:cNvCxnSpPr>
            <a:stCxn id="203" idx="1"/>
            <a:endCxn id="199" idx="3"/>
          </p:cNvCxnSpPr>
          <p:nvPr/>
        </p:nvCxnSpPr>
        <p:spPr>
          <a:xfrm rot="10800000">
            <a:off x="3542200" y="2662225"/>
            <a:ext cx="2019600" cy="27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4"/>
          <p:cNvCxnSpPr>
            <a:stCxn id="203" idx="1"/>
            <a:endCxn id="200" idx="3"/>
          </p:cNvCxnSpPr>
          <p:nvPr/>
        </p:nvCxnSpPr>
        <p:spPr>
          <a:xfrm flipH="1">
            <a:off x="3542200" y="2664925"/>
            <a:ext cx="2019600" cy="609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4"/>
          <p:cNvCxnSpPr>
            <a:stCxn id="203" idx="1"/>
            <a:endCxn id="201" idx="3"/>
          </p:cNvCxnSpPr>
          <p:nvPr/>
        </p:nvCxnSpPr>
        <p:spPr>
          <a:xfrm flipH="1">
            <a:off x="3542200" y="2664925"/>
            <a:ext cx="2019600" cy="12222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34"/>
          <p:cNvCxnSpPr>
            <a:stCxn id="203" idx="1"/>
            <a:endCxn id="202" idx="3"/>
          </p:cNvCxnSpPr>
          <p:nvPr/>
        </p:nvCxnSpPr>
        <p:spPr>
          <a:xfrm flipH="1">
            <a:off x="3542200" y="2664925"/>
            <a:ext cx="2019600" cy="18009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34"/>
          <p:cNvSpPr/>
          <p:nvPr/>
        </p:nvSpPr>
        <p:spPr>
          <a:xfrm>
            <a:off x="1756425" y="13621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p:nvPr/>
        </p:nvSpPr>
        <p:spPr>
          <a:xfrm>
            <a:off x="1756425" y="25869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1756425" y="3811725"/>
            <a:ext cx="284400" cy="1191300"/>
          </a:xfrm>
          <a:prstGeom prst="lef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txBox="1"/>
          <p:nvPr/>
        </p:nvSpPr>
        <p:spPr>
          <a:xfrm>
            <a:off x="368025" y="17695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Low income</a:t>
            </a:r>
            <a:endParaRPr>
              <a:latin typeface="Calibri"/>
              <a:ea typeface="Calibri"/>
              <a:cs typeface="Calibri"/>
              <a:sym typeface="Calibri"/>
            </a:endParaRPr>
          </a:p>
        </p:txBody>
      </p:sp>
      <p:sp>
        <p:nvSpPr>
          <p:cNvPr id="214" name="Google Shape;214;p34"/>
          <p:cNvSpPr txBox="1"/>
          <p:nvPr/>
        </p:nvSpPr>
        <p:spPr>
          <a:xfrm>
            <a:off x="368025" y="29943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Middle incomes</a:t>
            </a:r>
            <a:endParaRPr>
              <a:latin typeface="Calibri"/>
              <a:ea typeface="Calibri"/>
              <a:cs typeface="Calibri"/>
              <a:sym typeface="Calibri"/>
            </a:endParaRPr>
          </a:p>
        </p:txBody>
      </p:sp>
      <p:sp>
        <p:nvSpPr>
          <p:cNvPr id="215" name="Google Shape;215;p34"/>
          <p:cNvSpPr txBox="1"/>
          <p:nvPr/>
        </p:nvSpPr>
        <p:spPr>
          <a:xfrm>
            <a:off x="368025" y="4219125"/>
            <a:ext cx="1388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High income</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628650" y="1369219"/>
            <a:ext cx="7886700" cy="3263400"/>
          </a:xfrm>
          <a:prstGeom prst="rect">
            <a:avLst/>
          </a:prstGeom>
        </p:spPr>
        <p:txBody>
          <a:bodyPr anchorCtr="0" anchor="t" bIns="68575" lIns="68575" spcFirstLastPara="1" rIns="68575" wrap="square" tIns="68575">
            <a:noAutofit/>
          </a:bodyPr>
          <a:lstStyle/>
          <a:p>
            <a:pPr indent="-361950" lvl="0" marL="457200" marR="0" rtl="0" algn="l">
              <a:lnSpc>
                <a:spcPct val="90000"/>
              </a:lnSpc>
              <a:spcBef>
                <a:spcPts val="800"/>
              </a:spcBef>
              <a:spcAft>
                <a:spcPts val="0"/>
              </a:spcAft>
              <a:buSzPts val="2100"/>
              <a:buAutoNum type="arabicPeriod"/>
            </a:pPr>
            <a:r>
              <a:rPr lang="en"/>
              <a:t>Locations associated with older households</a:t>
            </a:r>
            <a:endParaRPr/>
          </a:p>
          <a:p>
            <a:pPr indent="-361950" lvl="0" marL="457200" marR="0" rtl="0" algn="l">
              <a:lnSpc>
                <a:spcPct val="90000"/>
              </a:lnSpc>
              <a:spcBef>
                <a:spcPts val="0"/>
              </a:spcBef>
              <a:spcAft>
                <a:spcPts val="0"/>
              </a:spcAft>
              <a:buSzPts val="2100"/>
              <a:buAutoNum type="arabicPeriod"/>
            </a:pPr>
            <a:r>
              <a:rPr lang="en"/>
              <a:t>Locations associated with high-income households</a:t>
            </a:r>
            <a:endParaRPr/>
          </a:p>
          <a:p>
            <a:pPr indent="-38100" lvl="0" marL="177800" rtl="0" algn="l">
              <a:spcBef>
                <a:spcPts val="800"/>
              </a:spcBef>
              <a:spcAft>
                <a:spcPts val="0"/>
              </a:spcAft>
              <a:buNone/>
            </a:pPr>
            <a:r>
              <a:t/>
            </a:r>
            <a:endParaRPr/>
          </a:p>
        </p:txBody>
      </p:sp>
      <p:sp>
        <p:nvSpPr>
          <p:cNvPr id="221" name="Google Shape;221;p35"/>
          <p:cNvSpPr txBox="1"/>
          <p:nvPr>
            <p:ph type="title"/>
          </p:nvPr>
        </p:nvSpPr>
        <p:spPr>
          <a:xfrm>
            <a:off x="457199" y="333063"/>
            <a:ext cx="8686800" cy="857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677A7"/>
              </a:buClr>
              <a:buFont typeface="Lato Light"/>
              <a:buNone/>
            </a:pPr>
            <a:r>
              <a:rPr b="1" lang="en" sz="2400">
                <a:solidFill>
                  <a:srgbClr val="1677A7"/>
                </a:solidFill>
                <a:latin typeface="Lato Light"/>
                <a:ea typeface="Lato Light"/>
                <a:cs typeface="Lato Light"/>
                <a:sym typeface="Lato Light"/>
              </a:rPr>
              <a:t>Locations where we should expect to see household growth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