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3"/>
    <p:sldMasterId id="2147483677" r:id="rId4"/>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Lato Light"/>
      <p:regular r:id="rId28"/>
      <p:bold r:id="rId29"/>
      <p:italic r:id="rId30"/>
      <p:boldItalic r:id="rId31"/>
    </p:embeddedFont>
    <p:embeddedFont>
      <p:font typeface="Helvetica Neue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LatoLight-regular.fntdata"/><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LatoLight-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Light-boldItalic.fntdata"/><Relationship Id="rId30" Type="http://schemas.openxmlformats.org/officeDocument/2006/relationships/font" Target="fonts/LatoLight-italic.fntdata"/><Relationship Id="rId11" Type="http://schemas.openxmlformats.org/officeDocument/2006/relationships/slide" Target="slides/slide4.xml"/><Relationship Id="rId33" Type="http://schemas.openxmlformats.org/officeDocument/2006/relationships/font" Target="fonts/HelveticaNeueLight-bold.fntdata"/><Relationship Id="rId10" Type="http://schemas.openxmlformats.org/officeDocument/2006/relationships/slide" Target="slides/slide3.xml"/><Relationship Id="rId32" Type="http://schemas.openxmlformats.org/officeDocument/2006/relationships/font" Target="fonts/HelveticaNeueLight-regular.fntdata"/><Relationship Id="rId13" Type="http://schemas.openxmlformats.org/officeDocument/2006/relationships/slide" Target="slides/slide6.xml"/><Relationship Id="rId35" Type="http://schemas.openxmlformats.org/officeDocument/2006/relationships/font" Target="fonts/HelveticaNeueLight-boldItalic.fntdata"/><Relationship Id="rId12" Type="http://schemas.openxmlformats.org/officeDocument/2006/relationships/slide" Target="slides/slide5.xml"/><Relationship Id="rId34" Type="http://schemas.openxmlformats.org/officeDocument/2006/relationships/font" Target="fonts/HelveticaNeueLight-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4197a0f1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4197a0f1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lt1"/>
                </a:solidFill>
                <a:latin typeface="Arial"/>
                <a:ea typeface="Arial"/>
                <a:cs typeface="Arial"/>
                <a:sym typeface="Arial"/>
              </a:rPr>
              <a:t>In this chapter, we will discuss the theoretical basis of UrbanSim at a conceptual level.  </a:t>
            </a:r>
            <a:endParaRPr/>
          </a:p>
          <a:p>
            <a:pPr indent="0" lvl="0" marL="0" marR="0" rtl="0" algn="l">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 sz="1200" u="none" cap="none" strike="noStrike">
                <a:solidFill>
                  <a:schemeClr val="lt1"/>
                </a:solidFill>
                <a:latin typeface="Arial"/>
                <a:ea typeface="Arial"/>
                <a:cs typeface="Arial"/>
                <a:sym typeface="Arial"/>
              </a:rPr>
              <a:t>Given time constraints, we won’t be able to dive very deeply into the mathematics of the model, but if you are interested in this, at the end of this course we will point you in the direction to where you can fine more technical resources. </a:t>
            </a:r>
            <a:endParaRPr b="0" i="0" sz="1200" u="none" cap="none" strike="noStrike">
              <a:solidFill>
                <a:schemeClr val="lt1"/>
              </a:solidFill>
              <a:latin typeface="Calibri"/>
              <a:ea typeface="Calibri"/>
              <a:cs typeface="Calibri"/>
              <a:sym typeface="Calibri"/>
            </a:endParaRPr>
          </a:p>
        </p:txBody>
      </p:sp>
      <p:sp>
        <p:nvSpPr>
          <p:cNvPr id="148" name="Google Shape;148;g24197a0f1c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a2cf4fc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a2cf4fc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Run#2 with run #3: </a:t>
            </a:r>
            <a:r>
              <a:rPr lang="en">
                <a:solidFill>
                  <a:schemeClr val="dk1"/>
                </a:solidFill>
              </a:rPr>
              <a:t>using clustering variables is  better for all geographies except zones. Accessibility variables make zones MSE better</a:t>
            </a:r>
            <a:endParaRPr>
              <a:solidFill>
                <a:schemeClr val="dk1"/>
              </a:solidFill>
            </a:endParaRPr>
          </a:p>
          <a:p>
            <a:pPr indent="0" lvl="0" marL="0" rtl="0" algn="l">
              <a:spcBef>
                <a:spcPts val="0"/>
              </a:spcBef>
              <a:spcAft>
                <a:spcPts val="0"/>
              </a:spcAft>
              <a:buNone/>
            </a:pPr>
            <a:r>
              <a:rPr lang="en"/>
              <a:t>Run #2 with run#3: mixed case. Zones and cities MSE are better with semcog models and clustering vars but counties and large areas are better without semcog models and with accessibility vars</a:t>
            </a:r>
            <a:endParaRPr/>
          </a:p>
          <a:p>
            <a:pPr indent="0" lvl="0" marL="0" rtl="0" algn="l">
              <a:spcBef>
                <a:spcPts val="0"/>
              </a:spcBef>
              <a:spcAft>
                <a:spcPts val="0"/>
              </a:spcAft>
              <a:buNone/>
            </a:pPr>
            <a:r>
              <a:rPr lang="en"/>
              <a:t>Run#3 with run #6: </a:t>
            </a:r>
            <a:r>
              <a:rPr lang="en">
                <a:solidFill>
                  <a:schemeClr val="dk1"/>
                </a:solidFill>
              </a:rPr>
              <a:t> isolating the addition of semcog models, with semcog models, zones MSE is better but cities, counties and large area MSE values are better without semcog models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a2cf4fcb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a2cf4fcb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complete the simulation of three more runs to get to better conclusions about the effects of different variables and regional o large area controls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a2cf4fcb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a2cf4fcb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Case Studies: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Pontiac (SEMMCD= 2215): urban declining city, large concentrations of black pop growing over the years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Southfield (SEMMCD= 2250): urban declining city, large concentrations of black pop growing over the years</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a2cf4fcb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a2cf4fcb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Case Studies: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West Bloomfield Twp (SEMMCD= 2285): Affluent community, should be gaining income 4 hh.</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Bloomfield Twp (SEMMCD= 2040): Affluent community, should be gaining income 4 hh.</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a2cf4fcb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a2cf4fcb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Case Studies: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Troy (SEMMCD= 2270): Affluent community , should be gaining income 4 hh. Diverse community with high and stable hh size with children (likely to keep the same track)</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Royal Oak (SEMMCD = 2240): built-up city with hh size of 2 (likely to stay close to that number)</a:t>
            </a:r>
            <a:endParaRPr sz="1050">
              <a:solidFill>
                <a:schemeClr val="dk1"/>
              </a:solidFill>
              <a:highlight>
                <a:srgbClr val="FFFFFF"/>
              </a:highlight>
            </a:endParaRPr>
          </a:p>
          <a:p>
            <a:pPr indent="0" lvl="0" marL="0" marR="26670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 Novi (SEMMCD = 21</a:t>
            </a:r>
            <a:r>
              <a:rPr lang="en" sz="1050">
                <a:solidFill>
                  <a:schemeClr val="dk1"/>
                </a:solidFill>
                <a:highlight>
                  <a:srgbClr val="FFFFFF"/>
                </a:highlight>
              </a:rPr>
              <a:t>7</a:t>
            </a:r>
            <a:r>
              <a:rPr lang="en" sz="1050">
                <a:solidFill>
                  <a:schemeClr val="dk1"/>
                </a:solidFill>
                <a:highlight>
                  <a:srgbClr val="FFFFFF"/>
                </a:highlight>
              </a:rPr>
              <a:t>0): high concentrations of Asian population (likely to keep that way)</a:t>
            </a:r>
            <a:endParaRPr sz="1050">
              <a:solidFill>
                <a:schemeClr val="dk1"/>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a2cf59dd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a2cf59dd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a2cf59dd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a2cf59dd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a2cf59dd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a2cf59dd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a2cf59dd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a2cf59dd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a2cf59dd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a2cf59dd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a2cf59dd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a2cf59dd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a2cf59dd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a2cf59dd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a2f7447f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a2f7447f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a2f7447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a2f7447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a2cf4fc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a2cf4fc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A9B7C6"/>
                </a:solidFill>
                <a:highlight>
                  <a:srgbClr val="2B2B2B"/>
                </a:highlight>
              </a:rPr>
              <a:t> * </a:t>
            </a:r>
            <a:r>
              <a:rPr lang="en" sz="900">
                <a:solidFill>
                  <a:srgbClr val="A9B7C6"/>
                </a:solidFill>
                <a:highlight>
                  <a:srgbClr val="2B2B2B"/>
                </a:highlight>
              </a:rPr>
              <a:t>orca.run([</a:t>
            </a:r>
            <a:r>
              <a:rPr lang="en" sz="900">
                <a:solidFill>
                  <a:srgbClr val="A5C261"/>
                </a:solidFill>
                <a:highlight>
                  <a:srgbClr val="2B2B2B"/>
                </a:highlight>
              </a:rPr>
              <a:t>"refiner"</a:t>
            </a:r>
            <a:r>
              <a:rPr lang="en" sz="900">
                <a:solidFill>
                  <a:srgbClr val="CC7832"/>
                </a:solidFill>
                <a:highlight>
                  <a:srgbClr val="2B2B2B"/>
                </a:highlight>
              </a:rPr>
              <a:t>,  </a:t>
            </a:r>
            <a:r>
              <a:rPr lang="en" sz="900">
                <a:solidFill>
                  <a:srgbClr val="A5C261"/>
                </a:solidFill>
                <a:highlight>
                  <a:srgbClr val="2B2B2B"/>
                </a:highlight>
              </a:rPr>
              <a:t>'build_networks'</a:t>
            </a:r>
            <a:r>
              <a:rPr lang="en" sz="900">
                <a:solidFill>
                  <a:srgbClr val="CC7832"/>
                </a:solidFill>
                <a:highlight>
                  <a:srgbClr val="2B2B2B"/>
                </a:highlight>
              </a:rPr>
              <a:t>,  </a:t>
            </a:r>
            <a:r>
              <a:rPr lang="en" sz="900">
                <a:solidFill>
                  <a:srgbClr val="CC7832"/>
                </a:solidFill>
                <a:highlight>
                  <a:srgbClr val="2B2B2B"/>
                </a:highlight>
              </a:rPr>
              <a:t> </a:t>
            </a:r>
            <a:r>
              <a:rPr lang="en" sz="900">
                <a:solidFill>
                  <a:srgbClr val="A5C261"/>
                </a:solidFill>
                <a:highlight>
                  <a:srgbClr val="2B2B2B"/>
                </a:highlight>
              </a:rPr>
              <a:t>"n</a:t>
            </a:r>
            <a:r>
              <a:rPr lang="en" sz="900">
                <a:solidFill>
                  <a:srgbClr val="A5C261"/>
                </a:solidFill>
                <a:highlight>
                  <a:srgbClr val="2B2B2B"/>
                </a:highlight>
              </a:rPr>
              <a:t>eighborhood_vars"</a:t>
            </a:r>
            <a:r>
              <a:rPr lang="en" sz="900">
                <a:solidFill>
                  <a:srgbClr val="A9B7C6"/>
                </a:solidFill>
                <a:highlight>
                  <a:srgbClr val="2B2B2B"/>
                </a:highlight>
              </a:rPr>
              <a:t>] +    orca.get_injectable(</a:t>
            </a:r>
            <a:r>
              <a:rPr lang="en" sz="900">
                <a:solidFill>
                  <a:srgbClr val="A5C261"/>
                </a:solidFill>
                <a:highlight>
                  <a:srgbClr val="2B2B2B"/>
                </a:highlight>
              </a:rPr>
              <a:t>'repm_step_names_regional'</a:t>
            </a:r>
            <a:r>
              <a:rPr lang="en" sz="900">
                <a:solidFill>
                  <a:srgbClr val="A9B7C6"/>
                </a:solidFill>
                <a:highlight>
                  <a:srgbClr val="2B2B2B"/>
                </a:highlight>
              </a:rPr>
              <a:t>) + </a:t>
            </a:r>
            <a:r>
              <a:rPr lang="en" sz="900">
                <a:solidFill>
                  <a:srgbClr val="808080"/>
                </a:solidFill>
                <a:highlight>
                  <a:srgbClr val="2B2B2B"/>
                </a:highlight>
              </a:rPr>
              <a:t> </a:t>
            </a:r>
            <a:r>
              <a:rPr lang="en" sz="900">
                <a:solidFill>
                  <a:srgbClr val="A9B7C6"/>
                </a:solidFill>
                <a:highlight>
                  <a:srgbClr val="2B2B2B"/>
                </a:highlight>
              </a:rPr>
              <a:t>[</a:t>
            </a:r>
            <a:r>
              <a:rPr lang="en" sz="900">
                <a:solidFill>
                  <a:srgbClr val="A5C261"/>
                </a:solidFill>
                <a:highlight>
                  <a:srgbClr val="2B2B2B"/>
                </a:highlight>
              </a:rPr>
              <a:t>"increase_property_values"</a:t>
            </a:r>
            <a:r>
              <a:rPr lang="en" sz="900">
                <a:solidFill>
                  <a:srgbClr val="A9B7C6"/>
                </a:solidFill>
                <a:highlight>
                  <a:srgbClr val="2B2B2B"/>
                </a:highlight>
              </a:rPr>
              <a:t>])  </a:t>
            </a:r>
            <a:endParaRPr sz="900">
              <a:solidFill>
                <a:srgbClr val="808080"/>
              </a:solidFill>
              <a:highlight>
                <a:srgbClr val="2B2B2B"/>
              </a:highlight>
            </a:endParaRPr>
          </a:p>
          <a:p>
            <a:pPr indent="0" lvl="0" marL="0" rtl="0" algn="l">
              <a:spcBef>
                <a:spcPts val="0"/>
              </a:spcBef>
              <a:spcAft>
                <a:spcPts val="0"/>
              </a:spcAft>
              <a:buClr>
                <a:schemeClr val="dk1"/>
              </a:buClr>
              <a:buSzPts val="1100"/>
              <a:buFont typeface="Arial"/>
              <a:buNone/>
            </a:pPr>
            <a:r>
              <a:rPr lang="en" sz="900">
                <a:solidFill>
                  <a:srgbClr val="A9B7C6"/>
                </a:solidFill>
                <a:highlight>
                  <a:srgbClr val="2B2B2B"/>
                </a:highlight>
              </a:rPr>
              <a:t>orca.run([  </a:t>
            </a:r>
            <a:r>
              <a:rPr lang="en" sz="900">
                <a:solidFill>
                  <a:srgbClr val="A5C261"/>
                </a:solidFill>
                <a:highlight>
                  <a:srgbClr val="2B2B2B"/>
                </a:highlight>
              </a:rPr>
              <a:t>"scheduled_demolition_events"</a:t>
            </a:r>
            <a:r>
              <a:rPr lang="en" sz="900">
                <a:solidFill>
                  <a:srgbClr val="CC7832"/>
                </a:solidFill>
                <a:highlight>
                  <a:srgbClr val="2B2B2B"/>
                </a:highlight>
              </a:rPr>
              <a:t>,   </a:t>
            </a:r>
            <a:r>
              <a:rPr lang="en" sz="900">
                <a:solidFill>
                  <a:srgbClr val="A5C261"/>
                </a:solidFill>
                <a:highlight>
                  <a:srgbClr val="2B2B2B"/>
                </a:highlight>
              </a:rPr>
              <a:t>"random_demolition_events"</a:t>
            </a:r>
            <a:r>
              <a:rPr lang="en" sz="900">
                <a:solidFill>
                  <a:srgbClr val="CC7832"/>
                </a:solidFill>
                <a:highlight>
                  <a:srgbClr val="2B2B2B"/>
                </a:highlight>
              </a:rPr>
              <a:t>,   </a:t>
            </a:r>
            <a:r>
              <a:rPr lang="en" sz="900">
                <a:solidFill>
                  <a:srgbClr val="A5C261"/>
                </a:solidFill>
                <a:highlight>
                  <a:srgbClr val="2B2B2B"/>
                </a:highlight>
              </a:rPr>
              <a:t>"scheduled_development_events"</a:t>
            </a:r>
            <a:r>
              <a:rPr lang="en" sz="900">
                <a:solidFill>
                  <a:srgbClr val="CC7832"/>
                </a:solidFill>
                <a:highlight>
                  <a:srgbClr val="2B2B2B"/>
                </a:highlight>
              </a:rPr>
              <a:t>,   </a:t>
            </a:r>
            <a:r>
              <a:rPr lang="en" sz="900">
                <a:solidFill>
                  <a:srgbClr val="A5C261"/>
                </a:solidFill>
                <a:highlight>
                  <a:srgbClr val="2B2B2B"/>
                </a:highlight>
              </a:rPr>
              <a:t>"refiner"</a:t>
            </a:r>
            <a:r>
              <a:rPr lang="en" sz="900">
                <a:solidFill>
                  <a:srgbClr val="CC7832"/>
                </a:solidFill>
                <a:highlight>
                  <a:srgbClr val="2B2B2B"/>
                </a:highlight>
              </a:rPr>
              <a:t>,  </a:t>
            </a:r>
            <a:r>
              <a:rPr lang="en" sz="900">
                <a:solidFill>
                  <a:srgbClr val="A5C261"/>
                </a:solidFill>
                <a:highlight>
                  <a:srgbClr val="2B2B2B"/>
                </a:highlight>
              </a:rPr>
              <a:t>"households_transition"</a:t>
            </a:r>
            <a:r>
              <a:rPr lang="en" sz="900">
                <a:solidFill>
                  <a:srgbClr val="CC7832"/>
                </a:solidFill>
                <a:highlight>
                  <a:srgbClr val="2B2B2B"/>
                </a:highlight>
              </a:rPr>
              <a:t>,   </a:t>
            </a:r>
            <a:r>
              <a:rPr lang="en" sz="900">
                <a:solidFill>
                  <a:srgbClr val="A5C261"/>
                </a:solidFill>
                <a:highlight>
                  <a:srgbClr val="2B2B2B"/>
                </a:highlight>
              </a:rPr>
              <a:t>"fix_lpr"</a:t>
            </a:r>
            <a:r>
              <a:rPr lang="en" sz="900">
                <a:solidFill>
                  <a:srgbClr val="CC7832"/>
                </a:solidFill>
                <a:highlight>
                  <a:srgbClr val="2B2B2B"/>
                </a:highlight>
              </a:rPr>
              <a:t>, </a:t>
            </a:r>
            <a:r>
              <a:rPr lang="en" sz="900">
                <a:solidFill>
                  <a:srgbClr val="A5C261"/>
                </a:solidFill>
                <a:highlight>
                  <a:srgbClr val="2B2B2B"/>
                </a:highlight>
              </a:rPr>
              <a:t>"households_relocation"</a:t>
            </a:r>
            <a:r>
              <a:rPr lang="en" sz="900">
                <a:solidFill>
                  <a:srgbClr val="CC7832"/>
                </a:solidFill>
                <a:highlight>
                  <a:srgbClr val="2B2B2B"/>
                </a:highlight>
              </a:rPr>
              <a:t>,</a:t>
            </a:r>
            <a:endParaRPr sz="900">
              <a:solidFill>
                <a:srgbClr val="CC7832"/>
              </a:solidFill>
              <a:highlight>
                <a:srgbClr val="2B2B2B"/>
              </a:highlight>
            </a:endParaRPr>
          </a:p>
          <a:p>
            <a:pPr indent="0" lvl="0" marL="0" rtl="0" algn="l">
              <a:spcBef>
                <a:spcPts val="0"/>
              </a:spcBef>
              <a:spcAft>
                <a:spcPts val="0"/>
              </a:spcAft>
              <a:buClr>
                <a:schemeClr val="dk1"/>
              </a:buClr>
              <a:buSzPts val="1100"/>
              <a:buFont typeface="Arial"/>
              <a:buNone/>
            </a:pPr>
            <a:r>
              <a:rPr lang="en" sz="900">
                <a:solidFill>
                  <a:srgbClr val="CC7832"/>
                </a:solidFill>
                <a:highlight>
                  <a:srgbClr val="2B2B2B"/>
                </a:highlight>
              </a:rPr>
              <a:t>   </a:t>
            </a:r>
            <a:r>
              <a:rPr lang="en" sz="900">
                <a:solidFill>
                  <a:srgbClr val="A5C261"/>
                </a:solidFill>
                <a:highlight>
                  <a:srgbClr val="2B2B2B"/>
                </a:highlight>
              </a:rPr>
              <a:t>"jobs_transition"</a:t>
            </a:r>
            <a:r>
              <a:rPr lang="en" sz="900">
                <a:solidFill>
                  <a:srgbClr val="CC7832"/>
                </a:solidFill>
                <a:highlight>
                  <a:srgbClr val="2B2B2B"/>
                </a:highlight>
              </a:rPr>
              <a:t>,  </a:t>
            </a:r>
            <a:r>
              <a:rPr lang="en" sz="900">
                <a:solidFill>
                  <a:srgbClr val="A5C261"/>
                </a:solidFill>
                <a:highlight>
                  <a:srgbClr val="2B2B2B"/>
                </a:highlight>
              </a:rPr>
              <a:t>"jobs_relocation"</a:t>
            </a:r>
            <a:r>
              <a:rPr lang="en" sz="900">
                <a:solidFill>
                  <a:srgbClr val="CC7832"/>
                </a:solidFill>
                <a:highlight>
                  <a:srgbClr val="2B2B2B"/>
                </a:highlight>
              </a:rPr>
              <a:t>,  </a:t>
            </a:r>
            <a:r>
              <a:rPr lang="en" sz="900">
                <a:solidFill>
                  <a:srgbClr val="A5C261"/>
                </a:solidFill>
                <a:highlight>
                  <a:srgbClr val="2B2B2B"/>
                </a:highlight>
              </a:rPr>
              <a:t>"feasibility"</a:t>
            </a:r>
            <a:r>
              <a:rPr lang="en" sz="900">
                <a:solidFill>
                  <a:srgbClr val="CC7832"/>
                </a:solidFill>
                <a:highlight>
                  <a:srgbClr val="2B2B2B"/>
                </a:highlight>
              </a:rPr>
              <a:t>,  </a:t>
            </a:r>
            <a:r>
              <a:rPr lang="en" sz="900">
                <a:solidFill>
                  <a:srgbClr val="A5C261"/>
                </a:solidFill>
                <a:highlight>
                  <a:srgbClr val="2B2B2B"/>
                </a:highlight>
              </a:rPr>
              <a:t>"residential_developer"</a:t>
            </a:r>
            <a:r>
              <a:rPr lang="en" sz="900">
                <a:solidFill>
                  <a:srgbClr val="CC7832"/>
                </a:solidFill>
                <a:highlight>
                  <a:srgbClr val="2B2B2B"/>
                </a:highlight>
              </a:rPr>
              <a:t>,  </a:t>
            </a:r>
            <a:r>
              <a:rPr lang="en" sz="900">
                <a:solidFill>
                  <a:srgbClr val="A5C261"/>
                </a:solidFill>
                <a:highlight>
                  <a:srgbClr val="2B2B2B"/>
                </a:highlight>
              </a:rPr>
              <a:t>"non_residential_developer"</a:t>
            </a:r>
            <a:r>
              <a:rPr lang="en" sz="900">
                <a:solidFill>
                  <a:srgbClr val="A9B7C6"/>
                </a:solidFill>
                <a:highlight>
                  <a:srgbClr val="2B2B2B"/>
                </a:highlight>
              </a:rPr>
              <a:t>] +</a:t>
            </a:r>
            <a:endParaRPr sz="900">
              <a:solidFill>
                <a:srgbClr val="A9B7C6"/>
              </a:solidFill>
              <a:highlight>
                <a:srgbClr val="2B2B2B"/>
              </a:highlight>
            </a:endParaRPr>
          </a:p>
          <a:p>
            <a:pPr indent="0" lvl="0" marL="0" rtl="0" algn="l">
              <a:spcBef>
                <a:spcPts val="0"/>
              </a:spcBef>
              <a:spcAft>
                <a:spcPts val="0"/>
              </a:spcAft>
              <a:buClr>
                <a:schemeClr val="dk1"/>
              </a:buClr>
              <a:buSzPts val="1100"/>
              <a:buFont typeface="Arial"/>
              <a:buNone/>
            </a:pPr>
            <a:r>
              <a:rPr lang="en" sz="900">
                <a:solidFill>
                  <a:srgbClr val="A9B7C6"/>
                </a:solidFill>
                <a:highlight>
                  <a:srgbClr val="2B2B2B"/>
                </a:highlight>
              </a:rPr>
              <a:t>   orca.get_injectable(</a:t>
            </a:r>
            <a:r>
              <a:rPr lang="en" sz="900">
                <a:solidFill>
                  <a:srgbClr val="A5C261"/>
                </a:solidFill>
                <a:highlight>
                  <a:srgbClr val="2B2B2B"/>
                </a:highlight>
              </a:rPr>
              <a:t>'repm_step_names'</a:t>
            </a:r>
            <a:r>
              <a:rPr lang="en" sz="900">
                <a:solidFill>
                  <a:srgbClr val="A9B7C6"/>
                </a:solidFill>
                <a:highlight>
                  <a:srgbClr val="2B2B2B"/>
                </a:highlight>
              </a:rPr>
              <a:t>) +  </a:t>
            </a:r>
            <a:r>
              <a:rPr lang="en" sz="900">
                <a:solidFill>
                  <a:srgbClr val="808080"/>
                </a:solidFill>
                <a:highlight>
                  <a:srgbClr val="2B2B2B"/>
                </a:highlight>
              </a:rPr>
              <a:t>  </a:t>
            </a:r>
            <a:r>
              <a:rPr lang="en" sz="900">
                <a:solidFill>
                  <a:srgbClr val="A9B7C6"/>
                </a:solidFill>
                <a:highlight>
                  <a:srgbClr val="2B2B2B"/>
                </a:highlight>
              </a:rPr>
              <a:t>[</a:t>
            </a:r>
            <a:r>
              <a:rPr lang="en" sz="900">
                <a:solidFill>
                  <a:srgbClr val="A5C261"/>
                </a:solidFill>
                <a:highlight>
                  <a:srgbClr val="2B2B2B"/>
                </a:highlight>
              </a:rPr>
              <a:t>"increase_property_values"</a:t>
            </a:r>
            <a:r>
              <a:rPr lang="en" sz="900">
                <a:solidFill>
                  <a:srgbClr val="A9B7C6"/>
                </a:solidFill>
                <a:highlight>
                  <a:srgbClr val="2B2B2B"/>
                </a:highlight>
              </a:rPr>
              <a:t>] + </a:t>
            </a:r>
            <a:r>
              <a:rPr lang="en" sz="900">
                <a:solidFill>
                  <a:srgbClr val="808080"/>
                </a:solidFill>
                <a:highlight>
                  <a:srgbClr val="2B2B2B"/>
                </a:highlight>
              </a:rPr>
              <a:t>  </a:t>
            </a:r>
            <a:r>
              <a:rPr lang="en" sz="900">
                <a:solidFill>
                  <a:srgbClr val="A9B7C6"/>
                </a:solidFill>
                <a:highlight>
                  <a:srgbClr val="2B2B2B"/>
                </a:highlight>
              </a:rPr>
              <a:t>orca.get_injectable(</a:t>
            </a:r>
            <a:r>
              <a:rPr lang="en" sz="900">
                <a:solidFill>
                  <a:srgbClr val="A5C261"/>
                </a:solidFill>
                <a:highlight>
                  <a:srgbClr val="2B2B2B"/>
                </a:highlight>
              </a:rPr>
              <a:t>'hlcm_step_names’'</a:t>
            </a:r>
            <a:r>
              <a:rPr lang="en" sz="900">
                <a:solidFill>
                  <a:srgbClr val="A9B7C6"/>
                </a:solidFill>
                <a:highlight>
                  <a:srgbClr val="2B2B2B"/>
                </a:highlight>
              </a:rPr>
              <a:t>) +  orca.get_injectable(</a:t>
            </a:r>
            <a:r>
              <a:rPr lang="en" sz="900">
                <a:solidFill>
                  <a:srgbClr val="A5C261"/>
                </a:solidFill>
                <a:highlight>
                  <a:srgbClr val="2B2B2B"/>
                </a:highlight>
              </a:rPr>
              <a:t>'elcm_step_names'</a:t>
            </a:r>
            <a:r>
              <a:rPr lang="en" sz="900">
                <a:solidFill>
                  <a:srgbClr val="A9B7C6"/>
                </a:solidFill>
                <a:highlight>
                  <a:srgbClr val="2B2B2B"/>
                </a:highlight>
              </a:rPr>
              <a:t>) +</a:t>
            </a:r>
            <a:endParaRPr sz="900">
              <a:solidFill>
                <a:srgbClr val="A9B7C6"/>
              </a:solidFill>
              <a:highlight>
                <a:srgbClr val="2B2B2B"/>
              </a:highlight>
            </a:endParaRPr>
          </a:p>
          <a:p>
            <a:pPr indent="0" lvl="0" marL="0" rtl="0" algn="l">
              <a:spcBef>
                <a:spcPts val="0"/>
              </a:spcBef>
              <a:spcAft>
                <a:spcPts val="0"/>
              </a:spcAft>
              <a:buClr>
                <a:schemeClr val="dk1"/>
              </a:buClr>
              <a:buSzPts val="1100"/>
              <a:buFont typeface="Arial"/>
              <a:buNone/>
            </a:pPr>
            <a:r>
              <a:rPr lang="en" sz="900">
                <a:solidFill>
                  <a:srgbClr val="A9B7C6"/>
                </a:solidFill>
                <a:highlight>
                  <a:srgbClr val="2B2B2B"/>
                </a:highlight>
              </a:rPr>
              <a:t>   [</a:t>
            </a:r>
            <a:r>
              <a:rPr lang="en" sz="900">
                <a:solidFill>
                  <a:srgbClr val="A5C261"/>
                </a:solidFill>
                <a:highlight>
                  <a:srgbClr val="2B2B2B"/>
                </a:highlight>
              </a:rPr>
              <a:t>"elcm_home_based"</a:t>
            </a:r>
            <a:r>
              <a:rPr lang="en" sz="900">
                <a:solidFill>
                  <a:srgbClr val="CC7832"/>
                </a:solidFill>
                <a:highlight>
                  <a:srgbClr val="2B2B2B"/>
                </a:highlight>
              </a:rPr>
              <a:t>,  </a:t>
            </a:r>
            <a:r>
              <a:rPr lang="en" sz="900">
                <a:solidFill>
                  <a:srgbClr val="A5C261"/>
                </a:solidFill>
                <a:highlight>
                  <a:srgbClr val="2B2B2B"/>
                </a:highlight>
              </a:rPr>
              <a:t>"jobs_scaling_model"</a:t>
            </a:r>
            <a:r>
              <a:rPr lang="en" sz="900">
                <a:solidFill>
                  <a:srgbClr val="CC7832"/>
                </a:solidFill>
                <a:highlight>
                  <a:srgbClr val="2B2B2B"/>
                </a:highlight>
              </a:rPr>
              <a:t>,  </a:t>
            </a:r>
            <a:r>
              <a:rPr lang="en" sz="900">
                <a:solidFill>
                  <a:srgbClr val="A5C261"/>
                </a:solidFill>
                <a:highlight>
                  <a:srgbClr val="2B2B2B"/>
                </a:highlight>
              </a:rPr>
              <a:t>"gq_pop_scaling_model"</a:t>
            </a:r>
            <a:endParaRPr sz="900">
              <a:solidFill>
                <a:srgbClr val="A5C261"/>
              </a:solidFill>
              <a:highlight>
                <a:srgbClr val="2B2B2B"/>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a2f7447f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a2f7447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4fa6f53a2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4fa6f53a2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our target is the official Semcog Results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a2cf4fc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a2cf4fc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our target is the official Semcog Results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a2cf4fc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a2cf4fc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#1 and run #2:  </a:t>
            </a:r>
            <a:r>
              <a:rPr lang="en">
                <a:solidFill>
                  <a:schemeClr val="dk1"/>
                </a:solidFill>
              </a:rPr>
              <a:t>run #2 poor values on all geographies </a:t>
            </a:r>
            <a:endParaRPr/>
          </a:p>
          <a:p>
            <a:pPr indent="0" lvl="0" marL="0" rtl="0" algn="l">
              <a:spcBef>
                <a:spcPts val="0"/>
              </a:spcBef>
              <a:spcAft>
                <a:spcPts val="0"/>
              </a:spcAft>
              <a:buNone/>
            </a:pPr>
            <a:r>
              <a:rPr lang="en">
                <a:solidFill>
                  <a:schemeClr val="dk1"/>
                </a:solidFill>
              </a:rPr>
              <a:t>Run #1 and run #3:  run #3 poor values on all geographies</a:t>
            </a:r>
            <a:endParaRPr>
              <a:solidFill>
                <a:schemeClr val="dk1"/>
              </a:solidFill>
            </a:endParaRPr>
          </a:p>
          <a:p>
            <a:pPr indent="0" lvl="0" marL="0" rtl="0" algn="l">
              <a:spcBef>
                <a:spcPts val="0"/>
              </a:spcBef>
              <a:spcAft>
                <a:spcPts val="0"/>
              </a:spcAft>
              <a:buNone/>
            </a:pPr>
            <a:r>
              <a:rPr lang="en">
                <a:solidFill>
                  <a:schemeClr val="dk1"/>
                </a:solidFill>
              </a:rPr>
              <a:t>Run #1 and run #6:  run #2 had a lower zones MSE score than run #1</a:t>
            </a:r>
            <a:endParaRPr>
              <a:solidFill>
                <a:schemeClr val="dk1"/>
              </a:solidFill>
            </a:endParaRPr>
          </a:p>
          <a:p>
            <a:pPr indent="0" lvl="0" marL="0" rtl="0" algn="l">
              <a:spcBef>
                <a:spcPts val="0"/>
              </a:spcBef>
              <a:spcAft>
                <a:spcPts val="0"/>
              </a:spcAft>
              <a:buNone/>
            </a:pPr>
            <a:r>
              <a:rPr lang="en">
                <a:solidFill>
                  <a:schemeClr val="dk1"/>
                </a:solidFill>
              </a:rPr>
              <a:t>Thoughts: about run#1 vs run#6, regional specifications with clustering variables make zone values better, but bigger geographies worse. We need to see if semcog as is with accessibility variables changes this relationship (run #5) or semcog as is with large area controls (run#7) also changes the relationship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template">
  <p:cSld name="Section Title template">
    <p:bg>
      <p:bgPr>
        <a:solidFill>
          <a:srgbClr val="1677A7"/>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423350" y="1730505"/>
            <a:ext cx="82992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with No image">
  <p:cSld name="Text with No image">
    <p:spTree>
      <p:nvGrpSpPr>
        <p:cNvPr id="58" name="Shape 58"/>
        <p:cNvGrpSpPr/>
        <p:nvPr/>
      </p:nvGrpSpPr>
      <p:grpSpPr>
        <a:xfrm>
          <a:off x="0" y="0"/>
          <a:ext cx="0" cy="0"/>
          <a:chOff x="0" y="0"/>
          <a:chExt cx="0" cy="0"/>
        </a:xfrm>
      </p:grpSpPr>
      <p:sp>
        <p:nvSpPr>
          <p:cNvPr id="59" name="Google Shape;59;p16"/>
          <p:cNvSpPr txBox="1"/>
          <p:nvPr>
            <p:ph idx="1" type="body"/>
          </p:nvPr>
        </p:nvSpPr>
        <p:spPr>
          <a:xfrm>
            <a:off x="1033463" y="2514599"/>
            <a:ext cx="7153800" cy="19644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560"/>
              </a:spcBef>
              <a:spcAft>
                <a:spcPts val="0"/>
              </a:spcAft>
              <a:buClr>
                <a:srgbClr val="54616A"/>
              </a:buClr>
              <a:buSzPts val="1400"/>
              <a:buFont typeface="Arial"/>
              <a:buNone/>
              <a:defRPr b="0" i="0" sz="2800" u="none" cap="none" strike="noStrike">
                <a:solidFill>
                  <a:srgbClr val="54616A"/>
                </a:solidFill>
                <a:latin typeface="Helvetica Neue Light"/>
                <a:ea typeface="Helvetica Neue Light"/>
                <a:cs typeface="Helvetica Neue Light"/>
                <a:sym typeface="Helvetica Neue Light"/>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Google Shape;60;p16"/>
          <p:cNvSpPr txBox="1"/>
          <p:nvPr>
            <p:ph type="title"/>
          </p:nvPr>
        </p:nvSpPr>
        <p:spPr>
          <a:xfrm>
            <a:off x="372533" y="13743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1677A7"/>
              </a:buClr>
              <a:buSzPts val="1400"/>
              <a:buFont typeface="Lato Light"/>
              <a:buNone/>
              <a:defRPr b="1" i="0" sz="4800" u="none" cap="none" strike="noStrike">
                <a:solidFill>
                  <a:srgbClr val="1677A7"/>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Slide No Branding template" type="obj">
  <p:cSld name="OBJECT">
    <p:spTree>
      <p:nvGrpSpPr>
        <p:cNvPr id="61" name="Shape 61"/>
        <p:cNvGrpSpPr/>
        <p:nvPr/>
      </p:nvGrpSpPr>
      <p:grpSpPr>
        <a:xfrm>
          <a:off x="0" y="0"/>
          <a:ext cx="0" cy="0"/>
          <a:chOff x="0" y="0"/>
          <a:chExt cx="0" cy="0"/>
        </a:xfrm>
      </p:grpSpPr>
      <p:sp>
        <p:nvSpPr>
          <p:cNvPr id="62" name="Google Shape;62;p17"/>
          <p:cNvSpPr txBox="1"/>
          <p:nvPr>
            <p:ph type="title"/>
          </p:nvPr>
        </p:nvSpPr>
        <p:spPr>
          <a:xfrm>
            <a:off x="457200" y="342901"/>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1677A7"/>
              </a:buClr>
              <a:buSzPts val="1400"/>
              <a:buFont typeface="Lato Light"/>
              <a:buNone/>
              <a:defRPr b="1" i="0" sz="4000" u="none" cap="none" strike="noStrike">
                <a:solidFill>
                  <a:srgbClr val="1677A7"/>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3" name="Google Shape;63;p17"/>
          <p:cNvSpPr txBox="1"/>
          <p:nvPr>
            <p:ph idx="1" type="body"/>
          </p:nvPr>
        </p:nvSpPr>
        <p:spPr>
          <a:xfrm>
            <a:off x="465667" y="1322373"/>
            <a:ext cx="8229600" cy="3224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520"/>
              </a:spcBef>
              <a:spcAft>
                <a:spcPts val="0"/>
              </a:spcAft>
              <a:buClr>
                <a:srgbClr val="54616A"/>
              </a:buClr>
              <a:buSzPts val="1400"/>
              <a:buFont typeface="Arial"/>
              <a:buNone/>
              <a:defRPr b="0" i="0" sz="2600" u="none" cap="none" strike="noStrike">
                <a:solidFill>
                  <a:srgbClr val="54616A"/>
                </a:solidFill>
                <a:latin typeface="Helvetica Neue Light"/>
                <a:ea typeface="Helvetica Neue Light"/>
                <a:cs typeface="Helvetica Neue Light"/>
                <a:sym typeface="Helvetica Neue Light"/>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only">
  <p:cSld name="Image only">
    <p:spTree>
      <p:nvGrpSpPr>
        <p:cNvPr id="64" name="Shape 6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urse or Chapter Title template">
  <p:cSld name="Course or Chapter Title template">
    <p:bg>
      <p:bgPr>
        <a:solidFill>
          <a:srgbClr val="A6C1CA"/>
        </a:solidFill>
      </p:bgPr>
    </p:bg>
    <p:spTree>
      <p:nvGrpSpPr>
        <p:cNvPr id="65" name="Shape 65"/>
        <p:cNvGrpSpPr/>
        <p:nvPr/>
      </p:nvGrpSpPr>
      <p:grpSpPr>
        <a:xfrm>
          <a:off x="0" y="0"/>
          <a:ext cx="0" cy="0"/>
          <a:chOff x="0" y="0"/>
          <a:chExt cx="0" cy="0"/>
        </a:xfrm>
      </p:grpSpPr>
      <p:sp>
        <p:nvSpPr>
          <p:cNvPr id="66" name="Google Shape;66;p19"/>
          <p:cNvSpPr/>
          <p:nvPr/>
        </p:nvSpPr>
        <p:spPr>
          <a:xfrm>
            <a:off x="423350" y="861204"/>
            <a:ext cx="8299200" cy="145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19"/>
          <p:cNvSpPr txBox="1"/>
          <p:nvPr>
            <p:ph type="title"/>
          </p:nvPr>
        </p:nvSpPr>
        <p:spPr>
          <a:xfrm>
            <a:off x="423350" y="2390375"/>
            <a:ext cx="82992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template">
  <p:cSld name="Section Title template">
    <p:bg>
      <p:bgPr>
        <a:solidFill>
          <a:srgbClr val="1677A7"/>
        </a:solidFill>
      </p:bgPr>
    </p:bg>
    <p:spTree>
      <p:nvGrpSpPr>
        <p:cNvPr id="68" name="Shape 68"/>
        <p:cNvGrpSpPr/>
        <p:nvPr/>
      </p:nvGrpSpPr>
      <p:grpSpPr>
        <a:xfrm>
          <a:off x="0" y="0"/>
          <a:ext cx="0" cy="0"/>
          <a:chOff x="0" y="0"/>
          <a:chExt cx="0" cy="0"/>
        </a:xfrm>
      </p:grpSpPr>
      <p:sp>
        <p:nvSpPr>
          <p:cNvPr id="69" name="Google Shape;69;p20"/>
          <p:cNvSpPr txBox="1"/>
          <p:nvPr>
            <p:ph type="title"/>
          </p:nvPr>
        </p:nvSpPr>
        <p:spPr>
          <a:xfrm>
            <a:off x="423350" y="1730505"/>
            <a:ext cx="82992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6" name="Shape 76"/>
        <p:cNvGrpSpPr/>
        <p:nvPr/>
      </p:nvGrpSpPr>
      <p:grpSpPr>
        <a:xfrm>
          <a:off x="0" y="0"/>
          <a:ext cx="0" cy="0"/>
          <a:chOff x="0" y="0"/>
          <a:chExt cx="0" cy="0"/>
        </a:xfrm>
      </p:grpSpPr>
      <p:sp>
        <p:nvSpPr>
          <p:cNvPr id="77" name="Google Shape;77;p22"/>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noAutofit/>
          </a:bodyPr>
          <a:lstStyle>
            <a:lvl1pPr indent="0" lvl="0" marL="0" marR="0" rtl="0" algn="ctr">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8" name="Google Shape;78;p22"/>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noAutofit/>
          </a:bodyPr>
          <a:lstStyle>
            <a:lvl1pPr indent="0" lvl="0" marL="0" marR="0" rtl="0" algn="ctr">
              <a:lnSpc>
                <a:spcPct val="90000"/>
              </a:lnSpc>
              <a:spcBef>
                <a:spcPts val="800"/>
              </a:spcBef>
              <a:spcAft>
                <a:spcPts val="0"/>
              </a:spcAft>
              <a:buClr>
                <a:schemeClr val="dk1"/>
              </a:buClr>
              <a:buSzPts val="21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9" name="Google Shape;79;p2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Google Shape;80;p2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1" name="Google Shape;8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2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84" name="Google Shape;84;p2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2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2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7" name="Google Shape;87;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8" name="Shape 88"/>
        <p:cNvGrpSpPr/>
        <p:nvPr/>
      </p:nvGrpSpPr>
      <p:grpSpPr>
        <a:xfrm>
          <a:off x="0" y="0"/>
          <a:ext cx="0" cy="0"/>
          <a:chOff x="0" y="0"/>
          <a:chExt cx="0" cy="0"/>
        </a:xfrm>
      </p:grpSpPr>
      <p:sp>
        <p:nvSpPr>
          <p:cNvPr id="89" name="Google Shape;89;p24"/>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0" name="Google Shape;90;p24"/>
          <p:cNvSpPr txBox="1"/>
          <p:nvPr>
            <p:ph idx="1" type="body"/>
          </p:nvPr>
        </p:nvSpPr>
        <p:spPr>
          <a:xfrm>
            <a:off x="623888" y="3442097"/>
            <a:ext cx="7886700" cy="1125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888888"/>
              </a:buClr>
              <a:buSzPts val="21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8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5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9pPr>
          </a:lstStyle>
          <a:p/>
        </p:txBody>
      </p:sp>
      <p:sp>
        <p:nvSpPr>
          <p:cNvPr id="91" name="Google Shape;91;p2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2" name="Google Shape;92;p2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4" name="Shape 94"/>
        <p:cNvGrpSpPr/>
        <p:nvPr/>
      </p:nvGrpSpPr>
      <p:grpSpPr>
        <a:xfrm>
          <a:off x="0" y="0"/>
          <a:ext cx="0" cy="0"/>
          <a:chOff x="0" y="0"/>
          <a:chExt cx="0" cy="0"/>
        </a:xfrm>
      </p:grpSpPr>
      <p:sp>
        <p:nvSpPr>
          <p:cNvPr id="95" name="Google Shape;95;p25"/>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6" name="Google Shape;96;p25"/>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7" name="Google Shape;97;p25"/>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1" name="Shape 101"/>
        <p:cNvGrpSpPr/>
        <p:nvPr/>
      </p:nvGrpSpPr>
      <p:grpSpPr>
        <a:xfrm>
          <a:off x="0" y="0"/>
          <a:ext cx="0" cy="0"/>
          <a:chOff x="0" y="0"/>
          <a:chExt cx="0" cy="0"/>
        </a:xfrm>
      </p:grpSpPr>
      <p:sp>
        <p:nvSpPr>
          <p:cNvPr id="102" name="Google Shape;102;p26"/>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3" name="Google Shape;103;p26"/>
          <p:cNvSpPr txBox="1"/>
          <p:nvPr>
            <p:ph idx="1" type="body"/>
          </p:nvPr>
        </p:nvSpPr>
        <p:spPr>
          <a:xfrm>
            <a:off x="629841" y="1260872"/>
            <a:ext cx="3868500" cy="618000"/>
          </a:xfrm>
          <a:prstGeom prst="rect">
            <a:avLst/>
          </a:prstGeom>
          <a:noFill/>
          <a:ln>
            <a:noFill/>
          </a:ln>
        </p:spPr>
        <p:txBody>
          <a:bodyPr anchorCtr="0" anchor="b"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104" name="Google Shape;104;p26"/>
          <p:cNvSpPr txBox="1"/>
          <p:nvPr>
            <p:ph idx="2" type="body"/>
          </p:nvPr>
        </p:nvSpPr>
        <p:spPr>
          <a:xfrm>
            <a:off x="629841" y="1878806"/>
            <a:ext cx="3868500" cy="27633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5" name="Google Shape;105;p26"/>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106" name="Google Shape;106;p26"/>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7" name="Google Shape;107;p2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8" name="Google Shape;108;p2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9" name="Google Shape;109;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0" name="Shape 110"/>
        <p:cNvGrpSpPr/>
        <p:nvPr/>
      </p:nvGrpSpPr>
      <p:grpSpPr>
        <a:xfrm>
          <a:off x="0" y="0"/>
          <a:ext cx="0" cy="0"/>
          <a:chOff x="0" y="0"/>
          <a:chExt cx="0" cy="0"/>
        </a:xfrm>
      </p:grpSpPr>
      <p:sp>
        <p:nvSpPr>
          <p:cNvPr id="111" name="Google Shape;111;p27"/>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2" name="Google Shape;112;p2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3" name="Google Shape;113;p2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4" name="Google Shape;11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sp>
        <p:nvSpPr>
          <p:cNvPr id="116" name="Google Shape;116;p2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 name="Google Shape;117;p2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8" name="Google Shape;118;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29"/>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1" name="Google Shape;121;p29"/>
          <p:cNvSpPr txBox="1"/>
          <p:nvPr>
            <p:ph idx="1" type="body"/>
          </p:nvPr>
        </p:nvSpPr>
        <p:spPr>
          <a:xfrm>
            <a:off x="3887391" y="740569"/>
            <a:ext cx="4629300" cy="3655200"/>
          </a:xfrm>
          <a:prstGeom prst="rect">
            <a:avLst/>
          </a:prstGeom>
          <a:noFill/>
          <a:ln>
            <a:noFill/>
          </a:ln>
        </p:spPr>
        <p:txBody>
          <a:bodyPr anchorCtr="0" anchor="t" bIns="68575" lIns="68575" spcFirstLastPara="1" rIns="68575" wrap="square" tIns="685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22" name="Google Shape;122;p29"/>
          <p:cNvSpPr txBox="1"/>
          <p:nvPr>
            <p:ph idx="2" type="body"/>
          </p:nvPr>
        </p:nvSpPr>
        <p:spPr>
          <a:xfrm>
            <a:off x="629841" y="1543050"/>
            <a:ext cx="2949000" cy="28587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23" name="Google Shape;123;p29"/>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4" name="Google Shape;124;p2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5" name="Google Shape;125;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6" name="Shape 126"/>
        <p:cNvGrpSpPr/>
        <p:nvPr/>
      </p:nvGrpSpPr>
      <p:grpSpPr>
        <a:xfrm>
          <a:off x="0" y="0"/>
          <a:ext cx="0" cy="0"/>
          <a:chOff x="0" y="0"/>
          <a:chExt cx="0" cy="0"/>
        </a:xfrm>
      </p:grpSpPr>
      <p:sp>
        <p:nvSpPr>
          <p:cNvPr id="127" name="Google Shape;127;p30"/>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8" name="Google Shape;128;p30"/>
          <p:cNvSpPr/>
          <p:nvPr>
            <p:ph idx="2" type="pic"/>
          </p:nvPr>
        </p:nvSpPr>
        <p:spPr>
          <a:xfrm>
            <a:off x="3887391" y="740569"/>
            <a:ext cx="4629300" cy="3655200"/>
          </a:xfrm>
          <a:prstGeom prst="rect">
            <a:avLst/>
          </a:prstGeom>
          <a:noFill/>
          <a:ln>
            <a:noFill/>
          </a:ln>
        </p:spPr>
        <p:txBody>
          <a:bodyPr anchorCtr="0" anchor="t" bIns="68575" lIns="68575" spcFirstLastPara="1" rIns="68575" wrap="square" tIns="68575">
            <a:noAutofit/>
          </a:bodyPr>
          <a:lstStyle>
            <a:lvl1pPr indent="0" lvl="0" marL="0" marR="0" rtl="0" algn="l">
              <a:lnSpc>
                <a:spcPct val="90000"/>
              </a:lnSpc>
              <a:spcBef>
                <a:spcPts val="800"/>
              </a:spcBef>
              <a:spcAft>
                <a:spcPts val="0"/>
              </a:spcAft>
              <a:buClr>
                <a:schemeClr val="dk1"/>
              </a:buClr>
              <a:buSzPts val="1100"/>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spcAft>
                <a:spcPts val="0"/>
              </a:spcAft>
              <a:buClr>
                <a:schemeClr val="dk1"/>
              </a:buClr>
              <a:buSzPts val="110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spcAft>
                <a:spcPts val="0"/>
              </a:spcAft>
              <a:buClr>
                <a:schemeClr val="dk1"/>
              </a:buClr>
              <a:buSzPts val="1100"/>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129" name="Google Shape;129;p30"/>
          <p:cNvSpPr txBox="1"/>
          <p:nvPr>
            <p:ph idx="1" type="body"/>
          </p:nvPr>
        </p:nvSpPr>
        <p:spPr>
          <a:xfrm>
            <a:off x="629841" y="1543050"/>
            <a:ext cx="2949000" cy="28587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30" name="Google Shape;130;p30"/>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1" name="Google Shape;131;p30"/>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2" name="Google Shape;132;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Google Shape;134;p3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35" name="Google Shape;135;p31"/>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6" name="Google Shape;136;p3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7" name="Google Shape;137;p3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8" name="Google Shape;138;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9" name="Shape 139"/>
        <p:cNvGrpSpPr/>
        <p:nvPr/>
      </p:nvGrpSpPr>
      <p:grpSpPr>
        <a:xfrm>
          <a:off x="0" y="0"/>
          <a:ext cx="0" cy="0"/>
          <a:chOff x="0" y="0"/>
          <a:chExt cx="0" cy="0"/>
        </a:xfrm>
      </p:grpSpPr>
      <p:sp>
        <p:nvSpPr>
          <p:cNvPr id="140" name="Google Shape;140;p32"/>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41" name="Google Shape;141;p32"/>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2" name="Google Shape;142;p3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3" name="Google Shape;143;p3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4" name="Google Shape;144;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2.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sp>
        <p:nvSpPr>
          <p:cNvPr id="56" name="Google Shape;56;p15"/>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Lato Light"/>
              <a:buNone/>
              <a:defRPr b="1" i="0" sz="4000" u="none" cap="none" strike="noStrike">
                <a:solidFill>
                  <a:schemeClr val="dk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7" name="Google Shape;57;p15"/>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sp>
        <p:nvSpPr>
          <p:cNvPr id="71" name="Google Shape;71;p2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2" name="Google Shape;72;p21"/>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3" name="Google Shape;73;p2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4" name="Google Shape;74;p2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5" name="Google Shape;7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11.png"/><Relationship Id="rId8"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422400" y="2143055"/>
            <a:ext cx="82992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Lato Light"/>
              <a:buNone/>
            </a:pPr>
            <a:r>
              <a:rPr lang="en" sz="3600"/>
              <a:t>SEMCOG-UrbanSim Bi-weekly</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l">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2400"/>
          </a:p>
        </p:txBody>
      </p:sp>
      <p:sp>
        <p:nvSpPr>
          <p:cNvPr id="151" name="Google Shape;151;p33"/>
          <p:cNvSpPr txBox="1"/>
          <p:nvPr/>
        </p:nvSpPr>
        <p:spPr>
          <a:xfrm>
            <a:off x="2932575" y="4588325"/>
            <a:ext cx="35160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a:solidFill>
                  <a:srgbClr val="FFFFFF"/>
                </a:solidFill>
              </a:rPr>
              <a:t>May 16</a:t>
            </a:r>
            <a:r>
              <a:rPr b="1" lang="en">
                <a:solidFill>
                  <a:srgbClr val="FFFFFF"/>
                </a:solidFill>
              </a:rPr>
              <a:t>, 2019</a:t>
            </a:r>
            <a:endParaRPr b="1">
              <a:solidFill>
                <a:srgbClr val="FFFFFF"/>
              </a:solidFill>
            </a:endParaRPr>
          </a:p>
        </p:txBody>
      </p:sp>
      <p:pic>
        <p:nvPicPr>
          <p:cNvPr id="152" name="Google Shape;152;p33"/>
          <p:cNvPicPr preferRelativeResize="0"/>
          <p:nvPr/>
        </p:nvPicPr>
        <p:blipFill>
          <a:blip r:embed="rId3">
            <a:alphaModFix/>
          </a:blip>
          <a:stretch>
            <a:fillRect/>
          </a:stretch>
        </p:blipFill>
        <p:spPr>
          <a:xfrm>
            <a:off x="614387" y="732342"/>
            <a:ext cx="7915224" cy="38559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2"/>
          <p:cNvSpPr/>
          <p:nvPr/>
        </p:nvSpPr>
        <p:spPr>
          <a:xfrm>
            <a:off x="206825" y="1959900"/>
            <a:ext cx="5356800" cy="1425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2"/>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32" name="Google Shape;232;p42"/>
          <p:cNvSpPr/>
          <p:nvPr/>
        </p:nvSpPr>
        <p:spPr>
          <a:xfrm>
            <a:off x="3522600" y="3596450"/>
            <a:ext cx="5271900" cy="1490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42"/>
          <p:cNvPicPr preferRelativeResize="0"/>
          <p:nvPr/>
        </p:nvPicPr>
        <p:blipFill rotWithShape="1">
          <a:blip r:embed="rId3">
            <a:alphaModFix/>
          </a:blip>
          <a:srcRect b="0" l="0" r="0" t="0"/>
          <a:stretch/>
        </p:blipFill>
        <p:spPr>
          <a:xfrm>
            <a:off x="3638400" y="363700"/>
            <a:ext cx="2546125" cy="1385249"/>
          </a:xfrm>
          <a:prstGeom prst="rect">
            <a:avLst/>
          </a:prstGeom>
          <a:noFill/>
          <a:ln>
            <a:noFill/>
          </a:ln>
        </p:spPr>
      </p:pic>
      <p:pic>
        <p:nvPicPr>
          <p:cNvPr id="234" name="Google Shape;234;p42"/>
          <p:cNvPicPr preferRelativeResize="0"/>
          <p:nvPr/>
        </p:nvPicPr>
        <p:blipFill>
          <a:blip r:embed="rId4">
            <a:alphaModFix/>
          </a:blip>
          <a:stretch>
            <a:fillRect/>
          </a:stretch>
        </p:blipFill>
        <p:spPr>
          <a:xfrm>
            <a:off x="3638400" y="3677411"/>
            <a:ext cx="2546125" cy="1350772"/>
          </a:xfrm>
          <a:prstGeom prst="rect">
            <a:avLst/>
          </a:prstGeom>
          <a:noFill/>
          <a:ln>
            <a:noFill/>
          </a:ln>
        </p:spPr>
      </p:pic>
      <p:pic>
        <p:nvPicPr>
          <p:cNvPr id="235" name="Google Shape;235;p42"/>
          <p:cNvPicPr preferRelativeResize="0"/>
          <p:nvPr/>
        </p:nvPicPr>
        <p:blipFill rotWithShape="1">
          <a:blip r:embed="rId5">
            <a:alphaModFix/>
          </a:blip>
          <a:srcRect b="46" l="0" r="0" t="6921"/>
          <a:stretch/>
        </p:blipFill>
        <p:spPr>
          <a:xfrm>
            <a:off x="6155000" y="3701900"/>
            <a:ext cx="2605175" cy="1326275"/>
          </a:xfrm>
          <a:prstGeom prst="rect">
            <a:avLst/>
          </a:prstGeom>
          <a:noFill/>
          <a:ln>
            <a:noFill/>
          </a:ln>
        </p:spPr>
      </p:pic>
      <p:pic>
        <p:nvPicPr>
          <p:cNvPr id="236" name="Google Shape;236;p42"/>
          <p:cNvPicPr preferRelativeResize="0"/>
          <p:nvPr/>
        </p:nvPicPr>
        <p:blipFill>
          <a:blip r:embed="rId4">
            <a:alphaModFix/>
          </a:blip>
          <a:stretch>
            <a:fillRect/>
          </a:stretch>
        </p:blipFill>
        <p:spPr>
          <a:xfrm>
            <a:off x="6184525" y="360761"/>
            <a:ext cx="2546125" cy="1350772"/>
          </a:xfrm>
          <a:prstGeom prst="rect">
            <a:avLst/>
          </a:prstGeom>
          <a:noFill/>
          <a:ln>
            <a:noFill/>
          </a:ln>
        </p:spPr>
      </p:pic>
      <p:pic>
        <p:nvPicPr>
          <p:cNvPr id="237" name="Google Shape;237;p42"/>
          <p:cNvPicPr preferRelativeResize="0"/>
          <p:nvPr/>
        </p:nvPicPr>
        <p:blipFill>
          <a:blip r:embed="rId3">
            <a:alphaModFix/>
          </a:blip>
          <a:stretch>
            <a:fillRect/>
          </a:stretch>
        </p:blipFill>
        <p:spPr>
          <a:xfrm>
            <a:off x="291825" y="1980075"/>
            <a:ext cx="2546125" cy="1385249"/>
          </a:xfrm>
          <a:prstGeom prst="rect">
            <a:avLst/>
          </a:prstGeom>
          <a:noFill/>
          <a:ln>
            <a:noFill/>
          </a:ln>
        </p:spPr>
      </p:pic>
      <p:pic>
        <p:nvPicPr>
          <p:cNvPr id="238" name="Google Shape;238;p42"/>
          <p:cNvPicPr preferRelativeResize="0"/>
          <p:nvPr/>
        </p:nvPicPr>
        <p:blipFill rotWithShape="1">
          <a:blip r:embed="rId5">
            <a:alphaModFix/>
          </a:blip>
          <a:srcRect b="0" l="0" r="0" t="5240"/>
          <a:stretch/>
        </p:blipFill>
        <p:spPr>
          <a:xfrm>
            <a:off x="2826050" y="1997312"/>
            <a:ext cx="2605175" cy="1350775"/>
          </a:xfrm>
          <a:prstGeom prst="rect">
            <a:avLst/>
          </a:prstGeom>
          <a:noFill/>
          <a:ln>
            <a:noFill/>
          </a:ln>
        </p:spPr>
      </p:pic>
      <p:sp>
        <p:nvSpPr>
          <p:cNvPr id="239" name="Google Shape;239;p42"/>
          <p:cNvSpPr/>
          <p:nvPr/>
        </p:nvSpPr>
        <p:spPr>
          <a:xfrm>
            <a:off x="3522600" y="323350"/>
            <a:ext cx="5271900" cy="1425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81750" y="7620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Effects</a:t>
            </a:r>
            <a:endParaRPr/>
          </a:p>
        </p:txBody>
      </p:sp>
      <p:pic>
        <p:nvPicPr>
          <p:cNvPr id="245" name="Google Shape;245;p43"/>
          <p:cNvPicPr preferRelativeResize="0"/>
          <p:nvPr/>
        </p:nvPicPr>
        <p:blipFill>
          <a:blip r:embed="rId3">
            <a:alphaModFix/>
          </a:blip>
          <a:stretch>
            <a:fillRect/>
          </a:stretch>
        </p:blipFill>
        <p:spPr>
          <a:xfrm>
            <a:off x="540600" y="1723325"/>
            <a:ext cx="7585924" cy="169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81750" y="7620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Studies: HLCM issues</a:t>
            </a:r>
            <a:endParaRPr/>
          </a:p>
        </p:txBody>
      </p:sp>
      <p:pic>
        <p:nvPicPr>
          <p:cNvPr id="251" name="Google Shape;251;p44"/>
          <p:cNvPicPr preferRelativeResize="0"/>
          <p:nvPr/>
        </p:nvPicPr>
        <p:blipFill>
          <a:blip r:embed="rId3">
            <a:alphaModFix/>
          </a:blip>
          <a:stretch>
            <a:fillRect/>
          </a:stretch>
        </p:blipFill>
        <p:spPr>
          <a:xfrm>
            <a:off x="710425" y="1013225"/>
            <a:ext cx="7565974" cy="1378025"/>
          </a:xfrm>
          <a:prstGeom prst="rect">
            <a:avLst/>
          </a:prstGeom>
          <a:noFill/>
          <a:ln>
            <a:noFill/>
          </a:ln>
        </p:spPr>
      </p:pic>
      <p:pic>
        <p:nvPicPr>
          <p:cNvPr id="252" name="Google Shape;252;p44"/>
          <p:cNvPicPr preferRelativeResize="0"/>
          <p:nvPr/>
        </p:nvPicPr>
        <p:blipFill>
          <a:blip r:embed="rId4">
            <a:alphaModFix/>
          </a:blip>
          <a:stretch>
            <a:fillRect/>
          </a:stretch>
        </p:blipFill>
        <p:spPr>
          <a:xfrm>
            <a:off x="550600" y="2567198"/>
            <a:ext cx="7672775" cy="1449625"/>
          </a:xfrm>
          <a:prstGeom prst="rect">
            <a:avLst/>
          </a:prstGeom>
          <a:noFill/>
          <a:ln>
            <a:noFill/>
          </a:ln>
        </p:spPr>
      </p:pic>
      <p:sp>
        <p:nvSpPr>
          <p:cNvPr id="253" name="Google Shape;253;p44"/>
          <p:cNvSpPr txBox="1"/>
          <p:nvPr/>
        </p:nvSpPr>
        <p:spPr>
          <a:xfrm>
            <a:off x="6781475" y="1140100"/>
            <a:ext cx="776400" cy="21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semcog</a:t>
            </a:r>
            <a:endParaRPr>
              <a:latin typeface="Times New Roman"/>
              <a:ea typeface="Times New Roman"/>
              <a:cs typeface="Times New Roman"/>
              <a:sym typeface="Times New Roman"/>
            </a:endParaRPr>
          </a:p>
        </p:txBody>
      </p:sp>
      <p:sp>
        <p:nvSpPr>
          <p:cNvPr id="254" name="Google Shape;254;p44"/>
          <p:cNvSpPr txBox="1"/>
          <p:nvPr/>
        </p:nvSpPr>
        <p:spPr>
          <a:xfrm>
            <a:off x="6715525" y="2687550"/>
            <a:ext cx="776400" cy="21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semcog</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81750" y="7620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Studies: HLCM issues</a:t>
            </a:r>
            <a:endParaRPr/>
          </a:p>
        </p:txBody>
      </p:sp>
      <p:pic>
        <p:nvPicPr>
          <p:cNvPr id="260" name="Google Shape;260;p45"/>
          <p:cNvPicPr preferRelativeResize="0"/>
          <p:nvPr/>
        </p:nvPicPr>
        <p:blipFill>
          <a:blip r:embed="rId3">
            <a:alphaModFix/>
          </a:blip>
          <a:stretch>
            <a:fillRect/>
          </a:stretch>
        </p:blipFill>
        <p:spPr>
          <a:xfrm>
            <a:off x="576975" y="1328625"/>
            <a:ext cx="7373100" cy="2190800"/>
          </a:xfrm>
          <a:prstGeom prst="rect">
            <a:avLst/>
          </a:prstGeom>
          <a:noFill/>
          <a:ln>
            <a:noFill/>
          </a:ln>
        </p:spPr>
      </p:pic>
      <p:sp>
        <p:nvSpPr>
          <p:cNvPr id="261" name="Google Shape;261;p45"/>
          <p:cNvSpPr txBox="1"/>
          <p:nvPr/>
        </p:nvSpPr>
        <p:spPr>
          <a:xfrm>
            <a:off x="6441800" y="1516175"/>
            <a:ext cx="776400" cy="21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semcog</a:t>
            </a:r>
            <a:endParaRPr>
              <a:latin typeface="Times New Roman"/>
              <a:ea typeface="Times New Roman"/>
              <a:cs typeface="Times New Roman"/>
              <a:sym typeface="Times New Roman"/>
            </a:endParaRPr>
          </a:p>
        </p:txBody>
      </p:sp>
      <p:sp>
        <p:nvSpPr>
          <p:cNvPr id="262" name="Google Shape;262;p45"/>
          <p:cNvSpPr txBox="1"/>
          <p:nvPr/>
        </p:nvSpPr>
        <p:spPr>
          <a:xfrm>
            <a:off x="6441800" y="2723950"/>
            <a:ext cx="776400" cy="21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semcog</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81750" y="7620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Studies: HLCM issues</a:t>
            </a:r>
            <a:endParaRPr/>
          </a:p>
        </p:txBody>
      </p:sp>
      <p:pic>
        <p:nvPicPr>
          <p:cNvPr id="268" name="Google Shape;268;p46"/>
          <p:cNvPicPr preferRelativeResize="0"/>
          <p:nvPr/>
        </p:nvPicPr>
        <p:blipFill>
          <a:blip r:embed="rId3">
            <a:alphaModFix/>
          </a:blip>
          <a:stretch>
            <a:fillRect/>
          </a:stretch>
        </p:blipFill>
        <p:spPr>
          <a:xfrm>
            <a:off x="637625" y="933600"/>
            <a:ext cx="7316727" cy="3955875"/>
          </a:xfrm>
          <a:prstGeom prst="rect">
            <a:avLst/>
          </a:prstGeom>
          <a:noFill/>
          <a:ln>
            <a:noFill/>
          </a:ln>
        </p:spPr>
      </p:pic>
      <p:sp>
        <p:nvSpPr>
          <p:cNvPr id="269" name="Google Shape;269;p46"/>
          <p:cNvSpPr txBox="1"/>
          <p:nvPr/>
        </p:nvSpPr>
        <p:spPr>
          <a:xfrm>
            <a:off x="6550975" y="1067325"/>
            <a:ext cx="776400" cy="21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semcog</a:t>
            </a:r>
            <a:endParaRPr>
              <a:latin typeface="Times New Roman"/>
              <a:ea typeface="Times New Roman"/>
              <a:cs typeface="Times New Roman"/>
              <a:sym typeface="Times New Roman"/>
            </a:endParaRPr>
          </a:p>
        </p:txBody>
      </p:sp>
      <p:sp>
        <p:nvSpPr>
          <p:cNvPr id="270" name="Google Shape;270;p46"/>
          <p:cNvSpPr txBox="1"/>
          <p:nvPr/>
        </p:nvSpPr>
        <p:spPr>
          <a:xfrm>
            <a:off x="6550975" y="2517725"/>
            <a:ext cx="776400" cy="21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semcog</a:t>
            </a:r>
            <a:endParaRPr>
              <a:latin typeface="Times New Roman"/>
              <a:ea typeface="Times New Roman"/>
              <a:cs typeface="Times New Roman"/>
              <a:sym typeface="Times New Roman"/>
            </a:endParaRPr>
          </a:p>
        </p:txBody>
      </p:sp>
      <p:sp>
        <p:nvSpPr>
          <p:cNvPr id="271" name="Google Shape;271;p46"/>
          <p:cNvSpPr txBox="1"/>
          <p:nvPr/>
        </p:nvSpPr>
        <p:spPr>
          <a:xfrm>
            <a:off x="6467600" y="3822575"/>
            <a:ext cx="776400" cy="21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semcog</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Calibration phases</a:t>
            </a:r>
            <a:endParaRPr/>
          </a:p>
        </p:txBody>
      </p:sp>
      <p:sp>
        <p:nvSpPr>
          <p:cNvPr id="277" name="Google Shape;277;p47"/>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Calibrate each submodel separately</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Calibrate model components together</a:t>
            </a:r>
            <a:endParaRPr sz="1800">
              <a:solidFill>
                <a:srgbClr val="59595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Calibrating a location choice submodel</a:t>
            </a:r>
            <a:endParaRPr/>
          </a:p>
        </p:txBody>
      </p:sp>
      <p:sp>
        <p:nvSpPr>
          <p:cNvPr id="283" name="Google Shape;283;p4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Define the computation graph (next slide)</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Define the loss function as how close results are to the official forecast, for the agent category of interest, e.g. change in number of households of type 7</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Apply differentiation to get gradients of the loss with respect to MNL parameters</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Once we have gradients, conduct gradient-based optimization (gradient descent) to arrive at MNL parameters that minimize loss</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 Take the calibrated coefficients and swap them into UrbanSim</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 Run a test simulation to check that results moved in the direction of targets in an actual simulation context</a:t>
            </a:r>
            <a:endParaRPr sz="1800">
              <a:solidFill>
                <a:srgbClr val="595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9"/>
          <p:cNvSpPr txBox="1"/>
          <p:nvPr/>
        </p:nvSpPr>
        <p:spPr>
          <a:xfrm>
            <a:off x="3929025" y="4817250"/>
            <a:ext cx="3807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X</a:t>
            </a:r>
            <a:endParaRPr b="1" sz="1800">
              <a:latin typeface="Times New Roman"/>
              <a:ea typeface="Times New Roman"/>
              <a:cs typeface="Times New Roman"/>
              <a:sym typeface="Times New Roman"/>
            </a:endParaRPr>
          </a:p>
        </p:txBody>
      </p:sp>
      <p:sp>
        <p:nvSpPr>
          <p:cNvPr id="289" name="Google Shape;289;p49"/>
          <p:cNvSpPr/>
          <p:nvPr/>
        </p:nvSpPr>
        <p:spPr>
          <a:xfrm>
            <a:off x="3625575" y="3849150"/>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MUL</a:t>
            </a:r>
            <a:endParaRPr>
              <a:latin typeface="Times New Roman"/>
              <a:ea typeface="Times New Roman"/>
              <a:cs typeface="Times New Roman"/>
              <a:sym typeface="Times New Roman"/>
            </a:endParaRPr>
          </a:p>
        </p:txBody>
      </p:sp>
      <p:sp>
        <p:nvSpPr>
          <p:cNvPr id="290" name="Google Shape;290;p49"/>
          <p:cNvSpPr/>
          <p:nvPr/>
        </p:nvSpPr>
        <p:spPr>
          <a:xfrm>
            <a:off x="5013200" y="4821300"/>
            <a:ext cx="699600" cy="3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a:t>
            </a:r>
            <a:endParaRPr>
              <a:latin typeface="Times New Roman"/>
              <a:ea typeface="Times New Roman"/>
              <a:cs typeface="Times New Roman"/>
              <a:sym typeface="Times New Roman"/>
            </a:endParaRPr>
          </a:p>
        </p:txBody>
      </p:sp>
      <p:cxnSp>
        <p:nvCxnSpPr>
          <p:cNvPr id="291" name="Google Shape;291;p49"/>
          <p:cNvCxnSpPr>
            <a:stCxn id="288" idx="0"/>
            <a:endCxn id="289" idx="4"/>
          </p:cNvCxnSpPr>
          <p:nvPr/>
        </p:nvCxnSpPr>
        <p:spPr>
          <a:xfrm rot="10800000">
            <a:off x="4119375" y="4267350"/>
            <a:ext cx="0" cy="54990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49"/>
          <p:cNvCxnSpPr>
            <a:stCxn id="290" idx="0"/>
            <a:endCxn id="289" idx="5"/>
          </p:cNvCxnSpPr>
          <p:nvPr/>
        </p:nvCxnSpPr>
        <p:spPr>
          <a:xfrm rot="10800000">
            <a:off x="4468400" y="4206000"/>
            <a:ext cx="894600" cy="61530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49"/>
          <p:cNvSpPr/>
          <p:nvPr/>
        </p:nvSpPr>
        <p:spPr>
          <a:xfrm>
            <a:off x="3625575" y="3112913"/>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softmax</a:t>
            </a:r>
            <a:endParaRPr sz="1200">
              <a:latin typeface="Times New Roman"/>
              <a:ea typeface="Times New Roman"/>
              <a:cs typeface="Times New Roman"/>
              <a:sym typeface="Times New Roman"/>
            </a:endParaRPr>
          </a:p>
        </p:txBody>
      </p:sp>
      <p:sp>
        <p:nvSpPr>
          <p:cNvPr id="294" name="Google Shape;294;p49"/>
          <p:cNvSpPr/>
          <p:nvPr/>
        </p:nvSpPr>
        <p:spPr>
          <a:xfrm>
            <a:off x="3625575" y="1007975"/>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sum by geog</a:t>
            </a:r>
            <a:endParaRPr sz="1200">
              <a:latin typeface="Times New Roman"/>
              <a:ea typeface="Times New Roman"/>
              <a:cs typeface="Times New Roman"/>
              <a:sym typeface="Times New Roman"/>
            </a:endParaRPr>
          </a:p>
        </p:txBody>
      </p:sp>
      <p:sp>
        <p:nvSpPr>
          <p:cNvPr id="295" name="Google Shape;295;p49"/>
          <p:cNvSpPr/>
          <p:nvPr/>
        </p:nvSpPr>
        <p:spPr>
          <a:xfrm>
            <a:off x="3625575" y="1709625"/>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capacity constrain</a:t>
            </a:r>
            <a:endParaRPr sz="1100">
              <a:latin typeface="Times New Roman"/>
              <a:ea typeface="Times New Roman"/>
              <a:cs typeface="Times New Roman"/>
              <a:sym typeface="Times New Roman"/>
            </a:endParaRPr>
          </a:p>
        </p:txBody>
      </p:sp>
      <p:sp>
        <p:nvSpPr>
          <p:cNvPr id="296" name="Google Shape;296;p49"/>
          <p:cNvSpPr/>
          <p:nvPr/>
        </p:nvSpPr>
        <p:spPr>
          <a:xfrm>
            <a:off x="3625575" y="2411263"/>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mul by demand</a:t>
            </a:r>
            <a:endParaRPr sz="1200">
              <a:latin typeface="Times New Roman"/>
              <a:ea typeface="Times New Roman"/>
              <a:cs typeface="Times New Roman"/>
              <a:sym typeface="Times New Roman"/>
            </a:endParaRPr>
          </a:p>
        </p:txBody>
      </p:sp>
      <p:sp>
        <p:nvSpPr>
          <p:cNvPr id="297" name="Google Shape;297;p49"/>
          <p:cNvSpPr txBox="1"/>
          <p:nvPr/>
        </p:nvSpPr>
        <p:spPr>
          <a:xfrm>
            <a:off x="2737275" y="2411275"/>
            <a:ext cx="3807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
            </a:r>
            <a:endParaRPr>
              <a:latin typeface="Times New Roman"/>
              <a:ea typeface="Times New Roman"/>
              <a:cs typeface="Times New Roman"/>
              <a:sym typeface="Times New Roman"/>
            </a:endParaRPr>
          </a:p>
        </p:txBody>
      </p:sp>
      <p:cxnSp>
        <p:nvCxnSpPr>
          <p:cNvPr id="298" name="Google Shape;298;p49"/>
          <p:cNvCxnSpPr>
            <a:stCxn id="297" idx="3"/>
            <a:endCxn id="296" idx="2"/>
          </p:cNvCxnSpPr>
          <p:nvPr/>
        </p:nvCxnSpPr>
        <p:spPr>
          <a:xfrm>
            <a:off x="3117975" y="2620375"/>
            <a:ext cx="507600" cy="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49"/>
          <p:cNvSpPr/>
          <p:nvPr/>
        </p:nvSpPr>
        <p:spPr>
          <a:xfrm>
            <a:off x="4572000" y="418550"/>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MSE</a:t>
            </a:r>
            <a:endParaRPr>
              <a:latin typeface="Times New Roman"/>
              <a:ea typeface="Times New Roman"/>
              <a:cs typeface="Times New Roman"/>
              <a:sym typeface="Times New Roman"/>
            </a:endParaRPr>
          </a:p>
        </p:txBody>
      </p:sp>
      <p:sp>
        <p:nvSpPr>
          <p:cNvPr id="300" name="Google Shape;300;p49"/>
          <p:cNvSpPr txBox="1"/>
          <p:nvPr/>
        </p:nvSpPr>
        <p:spPr>
          <a:xfrm>
            <a:off x="5712800" y="939400"/>
            <a:ext cx="7932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targets</a:t>
            </a:r>
            <a:endParaRPr i="1" sz="1200">
              <a:latin typeface="Times New Roman"/>
              <a:ea typeface="Times New Roman"/>
              <a:cs typeface="Times New Roman"/>
              <a:sym typeface="Times New Roman"/>
            </a:endParaRPr>
          </a:p>
        </p:txBody>
      </p:sp>
      <p:cxnSp>
        <p:nvCxnSpPr>
          <p:cNvPr id="301" name="Google Shape;301;p49"/>
          <p:cNvCxnSpPr>
            <a:stCxn id="289" idx="0"/>
            <a:endCxn id="293" idx="4"/>
          </p:cNvCxnSpPr>
          <p:nvPr/>
        </p:nvCxnSpPr>
        <p:spPr>
          <a:xfrm rot="10800000">
            <a:off x="4119375" y="3531150"/>
            <a:ext cx="0" cy="31800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49"/>
          <p:cNvCxnSpPr>
            <a:stCxn id="293" idx="0"/>
            <a:endCxn id="296" idx="4"/>
          </p:cNvCxnSpPr>
          <p:nvPr/>
        </p:nvCxnSpPr>
        <p:spPr>
          <a:xfrm rot="10800000">
            <a:off x="4119375" y="2829413"/>
            <a:ext cx="0" cy="283500"/>
          </a:xfrm>
          <a:prstGeom prst="straightConnector1">
            <a:avLst/>
          </a:prstGeom>
          <a:noFill/>
          <a:ln cap="flat" cmpd="sng" w="9525">
            <a:solidFill>
              <a:schemeClr val="dk2"/>
            </a:solidFill>
            <a:prstDash val="solid"/>
            <a:round/>
            <a:headEnd len="med" w="med" type="none"/>
            <a:tailEnd len="med" w="med" type="triangle"/>
          </a:ln>
        </p:spPr>
      </p:cxnSp>
      <p:cxnSp>
        <p:nvCxnSpPr>
          <p:cNvPr id="303" name="Google Shape;303;p49"/>
          <p:cNvCxnSpPr>
            <a:stCxn id="296" idx="0"/>
            <a:endCxn id="295" idx="4"/>
          </p:cNvCxnSpPr>
          <p:nvPr/>
        </p:nvCxnSpPr>
        <p:spPr>
          <a:xfrm rot="10800000">
            <a:off x="4119375" y="2127763"/>
            <a:ext cx="0" cy="283500"/>
          </a:xfrm>
          <a:prstGeom prst="straightConnector1">
            <a:avLst/>
          </a:prstGeom>
          <a:noFill/>
          <a:ln cap="flat" cmpd="sng" w="9525">
            <a:solidFill>
              <a:schemeClr val="dk2"/>
            </a:solidFill>
            <a:prstDash val="solid"/>
            <a:round/>
            <a:headEnd len="med" w="med" type="none"/>
            <a:tailEnd len="med" w="med" type="triangle"/>
          </a:ln>
        </p:spPr>
      </p:cxnSp>
      <p:cxnSp>
        <p:nvCxnSpPr>
          <p:cNvPr id="304" name="Google Shape;304;p49"/>
          <p:cNvCxnSpPr>
            <a:stCxn id="295" idx="0"/>
            <a:endCxn id="294" idx="4"/>
          </p:cNvCxnSpPr>
          <p:nvPr/>
        </p:nvCxnSpPr>
        <p:spPr>
          <a:xfrm rot="10800000">
            <a:off x="4119375" y="1426125"/>
            <a:ext cx="0" cy="28350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49"/>
          <p:cNvCxnSpPr>
            <a:stCxn id="294" idx="7"/>
            <a:endCxn id="299" idx="3"/>
          </p:cNvCxnSpPr>
          <p:nvPr/>
        </p:nvCxnSpPr>
        <p:spPr>
          <a:xfrm flipH="1" rot="10800000">
            <a:off x="4468544" y="775519"/>
            <a:ext cx="248100" cy="2937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49"/>
          <p:cNvCxnSpPr>
            <a:stCxn id="300" idx="1"/>
            <a:endCxn id="299" idx="5"/>
          </p:cNvCxnSpPr>
          <p:nvPr/>
        </p:nvCxnSpPr>
        <p:spPr>
          <a:xfrm rot="10800000">
            <a:off x="5414900" y="775600"/>
            <a:ext cx="297900" cy="372900"/>
          </a:xfrm>
          <a:prstGeom prst="straightConnector1">
            <a:avLst/>
          </a:prstGeom>
          <a:noFill/>
          <a:ln cap="flat" cmpd="sng" w="9525">
            <a:solidFill>
              <a:schemeClr val="dk2"/>
            </a:solidFill>
            <a:prstDash val="solid"/>
            <a:round/>
            <a:headEnd len="med" w="med" type="none"/>
            <a:tailEnd len="med" w="med" type="triangle"/>
          </a:ln>
        </p:spPr>
      </p:cxnSp>
      <p:sp>
        <p:nvSpPr>
          <p:cNvPr id="307" name="Google Shape;307;p49"/>
          <p:cNvSpPr txBox="1"/>
          <p:nvPr/>
        </p:nvSpPr>
        <p:spPr>
          <a:xfrm>
            <a:off x="4846050" y="-130300"/>
            <a:ext cx="4395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loss</a:t>
            </a:r>
            <a:endParaRPr sz="1200">
              <a:latin typeface="Times New Roman"/>
              <a:ea typeface="Times New Roman"/>
              <a:cs typeface="Times New Roman"/>
              <a:sym typeface="Times New Roman"/>
            </a:endParaRPr>
          </a:p>
        </p:txBody>
      </p:sp>
      <p:cxnSp>
        <p:nvCxnSpPr>
          <p:cNvPr id="308" name="Google Shape;308;p49"/>
          <p:cNvCxnSpPr>
            <a:stCxn id="299" idx="0"/>
            <a:endCxn id="307" idx="2"/>
          </p:cNvCxnSpPr>
          <p:nvPr/>
        </p:nvCxnSpPr>
        <p:spPr>
          <a:xfrm rot="10800000">
            <a:off x="5065800" y="187550"/>
            <a:ext cx="0" cy="231000"/>
          </a:xfrm>
          <a:prstGeom prst="straightConnector1">
            <a:avLst/>
          </a:prstGeom>
          <a:noFill/>
          <a:ln cap="flat" cmpd="sng" w="9525">
            <a:solidFill>
              <a:schemeClr val="dk2"/>
            </a:solidFill>
            <a:prstDash val="solid"/>
            <a:round/>
            <a:headEnd len="med" w="med" type="none"/>
            <a:tailEnd len="med" w="med" type="triangle"/>
          </a:ln>
        </p:spPr>
      </p:cxnSp>
      <p:sp>
        <p:nvSpPr>
          <p:cNvPr id="309" name="Google Shape;309;p49"/>
          <p:cNvSpPr txBox="1"/>
          <p:nvPr/>
        </p:nvSpPr>
        <p:spPr>
          <a:xfrm>
            <a:off x="2223400" y="1709625"/>
            <a:ext cx="8946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capacities</a:t>
            </a:r>
            <a:endParaRPr>
              <a:latin typeface="Times New Roman"/>
              <a:ea typeface="Times New Roman"/>
              <a:cs typeface="Times New Roman"/>
              <a:sym typeface="Times New Roman"/>
            </a:endParaRPr>
          </a:p>
        </p:txBody>
      </p:sp>
      <p:cxnSp>
        <p:nvCxnSpPr>
          <p:cNvPr id="310" name="Google Shape;310;p49"/>
          <p:cNvCxnSpPr>
            <a:stCxn id="309" idx="3"/>
          </p:cNvCxnSpPr>
          <p:nvPr/>
        </p:nvCxnSpPr>
        <p:spPr>
          <a:xfrm>
            <a:off x="3118000" y="1918725"/>
            <a:ext cx="50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0"/>
          <p:cNvSpPr txBox="1"/>
          <p:nvPr/>
        </p:nvSpPr>
        <p:spPr>
          <a:xfrm>
            <a:off x="3929025" y="4817250"/>
            <a:ext cx="3807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X</a:t>
            </a:r>
            <a:endParaRPr b="1" sz="1800">
              <a:latin typeface="Times New Roman"/>
              <a:ea typeface="Times New Roman"/>
              <a:cs typeface="Times New Roman"/>
              <a:sym typeface="Times New Roman"/>
            </a:endParaRPr>
          </a:p>
        </p:txBody>
      </p:sp>
      <p:sp>
        <p:nvSpPr>
          <p:cNvPr id="316" name="Google Shape;316;p50"/>
          <p:cNvSpPr/>
          <p:nvPr/>
        </p:nvSpPr>
        <p:spPr>
          <a:xfrm>
            <a:off x="3625575" y="3849150"/>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MUL</a:t>
            </a:r>
            <a:endParaRPr>
              <a:latin typeface="Times New Roman"/>
              <a:ea typeface="Times New Roman"/>
              <a:cs typeface="Times New Roman"/>
              <a:sym typeface="Times New Roman"/>
            </a:endParaRPr>
          </a:p>
        </p:txBody>
      </p:sp>
      <p:sp>
        <p:nvSpPr>
          <p:cNvPr id="317" name="Google Shape;317;p50"/>
          <p:cNvSpPr/>
          <p:nvPr/>
        </p:nvSpPr>
        <p:spPr>
          <a:xfrm>
            <a:off x="5013200" y="4821300"/>
            <a:ext cx="699600" cy="3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a:t>
            </a:r>
            <a:endParaRPr>
              <a:latin typeface="Times New Roman"/>
              <a:ea typeface="Times New Roman"/>
              <a:cs typeface="Times New Roman"/>
              <a:sym typeface="Times New Roman"/>
            </a:endParaRPr>
          </a:p>
        </p:txBody>
      </p:sp>
      <p:cxnSp>
        <p:nvCxnSpPr>
          <p:cNvPr id="318" name="Google Shape;318;p50"/>
          <p:cNvCxnSpPr>
            <a:stCxn id="315" idx="0"/>
            <a:endCxn id="316" idx="4"/>
          </p:cNvCxnSpPr>
          <p:nvPr/>
        </p:nvCxnSpPr>
        <p:spPr>
          <a:xfrm rot="10800000">
            <a:off x="4119375" y="4267350"/>
            <a:ext cx="0" cy="549900"/>
          </a:xfrm>
          <a:prstGeom prst="straightConnector1">
            <a:avLst/>
          </a:prstGeom>
          <a:noFill/>
          <a:ln cap="flat" cmpd="sng" w="9525">
            <a:solidFill>
              <a:schemeClr val="dk2"/>
            </a:solidFill>
            <a:prstDash val="solid"/>
            <a:round/>
            <a:headEnd len="med" w="med" type="none"/>
            <a:tailEnd len="med" w="med" type="triangle"/>
          </a:ln>
        </p:spPr>
      </p:cxnSp>
      <p:cxnSp>
        <p:nvCxnSpPr>
          <p:cNvPr id="319" name="Google Shape;319;p50"/>
          <p:cNvCxnSpPr>
            <a:stCxn id="317" idx="0"/>
            <a:endCxn id="316" idx="5"/>
          </p:cNvCxnSpPr>
          <p:nvPr/>
        </p:nvCxnSpPr>
        <p:spPr>
          <a:xfrm rot="10800000">
            <a:off x="4468400" y="4206000"/>
            <a:ext cx="894600" cy="615300"/>
          </a:xfrm>
          <a:prstGeom prst="straightConnector1">
            <a:avLst/>
          </a:prstGeom>
          <a:noFill/>
          <a:ln cap="flat" cmpd="sng" w="9525">
            <a:solidFill>
              <a:schemeClr val="dk2"/>
            </a:solidFill>
            <a:prstDash val="solid"/>
            <a:round/>
            <a:headEnd len="med" w="med" type="none"/>
            <a:tailEnd len="med" w="med" type="triangle"/>
          </a:ln>
        </p:spPr>
      </p:cxnSp>
      <p:sp>
        <p:nvSpPr>
          <p:cNvPr id="320" name="Google Shape;320;p50"/>
          <p:cNvSpPr/>
          <p:nvPr/>
        </p:nvSpPr>
        <p:spPr>
          <a:xfrm>
            <a:off x="3625575" y="3112913"/>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softmax</a:t>
            </a:r>
            <a:endParaRPr sz="1200">
              <a:latin typeface="Times New Roman"/>
              <a:ea typeface="Times New Roman"/>
              <a:cs typeface="Times New Roman"/>
              <a:sym typeface="Times New Roman"/>
            </a:endParaRPr>
          </a:p>
        </p:txBody>
      </p:sp>
      <p:sp>
        <p:nvSpPr>
          <p:cNvPr id="321" name="Google Shape;321;p50"/>
          <p:cNvSpPr/>
          <p:nvPr/>
        </p:nvSpPr>
        <p:spPr>
          <a:xfrm>
            <a:off x="3625575" y="1007975"/>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sum by geog</a:t>
            </a:r>
            <a:endParaRPr sz="1200">
              <a:latin typeface="Times New Roman"/>
              <a:ea typeface="Times New Roman"/>
              <a:cs typeface="Times New Roman"/>
              <a:sym typeface="Times New Roman"/>
            </a:endParaRPr>
          </a:p>
        </p:txBody>
      </p:sp>
      <p:sp>
        <p:nvSpPr>
          <p:cNvPr id="322" name="Google Shape;322;p50"/>
          <p:cNvSpPr/>
          <p:nvPr/>
        </p:nvSpPr>
        <p:spPr>
          <a:xfrm>
            <a:off x="3625575" y="1709625"/>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capacity constrain</a:t>
            </a:r>
            <a:endParaRPr sz="1100">
              <a:latin typeface="Times New Roman"/>
              <a:ea typeface="Times New Roman"/>
              <a:cs typeface="Times New Roman"/>
              <a:sym typeface="Times New Roman"/>
            </a:endParaRPr>
          </a:p>
        </p:txBody>
      </p:sp>
      <p:sp>
        <p:nvSpPr>
          <p:cNvPr id="323" name="Google Shape;323;p50"/>
          <p:cNvSpPr/>
          <p:nvPr/>
        </p:nvSpPr>
        <p:spPr>
          <a:xfrm>
            <a:off x="3625575" y="2411263"/>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mul by demand</a:t>
            </a:r>
            <a:endParaRPr sz="1200">
              <a:latin typeface="Times New Roman"/>
              <a:ea typeface="Times New Roman"/>
              <a:cs typeface="Times New Roman"/>
              <a:sym typeface="Times New Roman"/>
            </a:endParaRPr>
          </a:p>
        </p:txBody>
      </p:sp>
      <p:sp>
        <p:nvSpPr>
          <p:cNvPr id="324" name="Google Shape;324;p50"/>
          <p:cNvSpPr txBox="1"/>
          <p:nvPr/>
        </p:nvSpPr>
        <p:spPr>
          <a:xfrm>
            <a:off x="2737275" y="2411275"/>
            <a:ext cx="3807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
            </a:r>
            <a:endParaRPr>
              <a:latin typeface="Times New Roman"/>
              <a:ea typeface="Times New Roman"/>
              <a:cs typeface="Times New Roman"/>
              <a:sym typeface="Times New Roman"/>
            </a:endParaRPr>
          </a:p>
        </p:txBody>
      </p:sp>
      <p:cxnSp>
        <p:nvCxnSpPr>
          <p:cNvPr id="325" name="Google Shape;325;p50"/>
          <p:cNvCxnSpPr>
            <a:stCxn id="324" idx="3"/>
            <a:endCxn id="323" idx="2"/>
          </p:cNvCxnSpPr>
          <p:nvPr/>
        </p:nvCxnSpPr>
        <p:spPr>
          <a:xfrm>
            <a:off x="3117975" y="2620375"/>
            <a:ext cx="507600" cy="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50"/>
          <p:cNvSpPr/>
          <p:nvPr/>
        </p:nvSpPr>
        <p:spPr>
          <a:xfrm>
            <a:off x="4572000" y="418550"/>
            <a:ext cx="987600" cy="418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MSE</a:t>
            </a:r>
            <a:endParaRPr>
              <a:latin typeface="Times New Roman"/>
              <a:ea typeface="Times New Roman"/>
              <a:cs typeface="Times New Roman"/>
              <a:sym typeface="Times New Roman"/>
            </a:endParaRPr>
          </a:p>
        </p:txBody>
      </p:sp>
      <p:sp>
        <p:nvSpPr>
          <p:cNvPr id="327" name="Google Shape;327;p50"/>
          <p:cNvSpPr txBox="1"/>
          <p:nvPr/>
        </p:nvSpPr>
        <p:spPr>
          <a:xfrm>
            <a:off x="5712800" y="939400"/>
            <a:ext cx="7932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targets</a:t>
            </a:r>
            <a:endParaRPr i="1" sz="1200">
              <a:latin typeface="Times New Roman"/>
              <a:ea typeface="Times New Roman"/>
              <a:cs typeface="Times New Roman"/>
              <a:sym typeface="Times New Roman"/>
            </a:endParaRPr>
          </a:p>
        </p:txBody>
      </p:sp>
      <p:cxnSp>
        <p:nvCxnSpPr>
          <p:cNvPr id="328" name="Google Shape;328;p50"/>
          <p:cNvCxnSpPr>
            <a:stCxn id="316" idx="0"/>
            <a:endCxn id="320" idx="4"/>
          </p:cNvCxnSpPr>
          <p:nvPr/>
        </p:nvCxnSpPr>
        <p:spPr>
          <a:xfrm rot="10800000">
            <a:off x="4119375" y="3531150"/>
            <a:ext cx="0" cy="318000"/>
          </a:xfrm>
          <a:prstGeom prst="straightConnector1">
            <a:avLst/>
          </a:prstGeom>
          <a:noFill/>
          <a:ln cap="flat" cmpd="sng" w="9525">
            <a:solidFill>
              <a:schemeClr val="dk2"/>
            </a:solidFill>
            <a:prstDash val="solid"/>
            <a:round/>
            <a:headEnd len="med" w="med" type="none"/>
            <a:tailEnd len="med" w="med" type="triangle"/>
          </a:ln>
        </p:spPr>
      </p:cxnSp>
      <p:cxnSp>
        <p:nvCxnSpPr>
          <p:cNvPr id="329" name="Google Shape;329;p50"/>
          <p:cNvCxnSpPr>
            <a:stCxn id="320" idx="0"/>
            <a:endCxn id="323" idx="4"/>
          </p:cNvCxnSpPr>
          <p:nvPr/>
        </p:nvCxnSpPr>
        <p:spPr>
          <a:xfrm rot="10800000">
            <a:off x="4119375" y="2829413"/>
            <a:ext cx="0" cy="2835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50"/>
          <p:cNvCxnSpPr>
            <a:stCxn id="323" idx="0"/>
            <a:endCxn id="322" idx="4"/>
          </p:cNvCxnSpPr>
          <p:nvPr/>
        </p:nvCxnSpPr>
        <p:spPr>
          <a:xfrm rot="10800000">
            <a:off x="4119375" y="2127763"/>
            <a:ext cx="0" cy="28350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50"/>
          <p:cNvCxnSpPr>
            <a:stCxn id="322" idx="0"/>
            <a:endCxn id="321" idx="4"/>
          </p:cNvCxnSpPr>
          <p:nvPr/>
        </p:nvCxnSpPr>
        <p:spPr>
          <a:xfrm rot="10800000">
            <a:off x="4119375" y="1426125"/>
            <a:ext cx="0" cy="2835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50"/>
          <p:cNvCxnSpPr>
            <a:stCxn id="321" idx="7"/>
            <a:endCxn id="326" idx="3"/>
          </p:cNvCxnSpPr>
          <p:nvPr/>
        </p:nvCxnSpPr>
        <p:spPr>
          <a:xfrm flipH="1" rot="10800000">
            <a:off x="4468544" y="775519"/>
            <a:ext cx="248100" cy="2937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50"/>
          <p:cNvCxnSpPr>
            <a:stCxn id="327" idx="1"/>
            <a:endCxn id="326" idx="5"/>
          </p:cNvCxnSpPr>
          <p:nvPr/>
        </p:nvCxnSpPr>
        <p:spPr>
          <a:xfrm rot="10800000">
            <a:off x="5414900" y="775600"/>
            <a:ext cx="297900" cy="3729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50"/>
          <p:cNvSpPr txBox="1"/>
          <p:nvPr/>
        </p:nvSpPr>
        <p:spPr>
          <a:xfrm>
            <a:off x="4846050" y="-130300"/>
            <a:ext cx="4395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loss</a:t>
            </a:r>
            <a:endParaRPr sz="1200">
              <a:latin typeface="Times New Roman"/>
              <a:ea typeface="Times New Roman"/>
              <a:cs typeface="Times New Roman"/>
              <a:sym typeface="Times New Roman"/>
            </a:endParaRPr>
          </a:p>
        </p:txBody>
      </p:sp>
      <p:cxnSp>
        <p:nvCxnSpPr>
          <p:cNvPr id="335" name="Google Shape;335;p50"/>
          <p:cNvCxnSpPr>
            <a:stCxn id="326" idx="0"/>
            <a:endCxn id="334" idx="2"/>
          </p:cNvCxnSpPr>
          <p:nvPr/>
        </p:nvCxnSpPr>
        <p:spPr>
          <a:xfrm rot="10800000">
            <a:off x="5065800" y="187550"/>
            <a:ext cx="0" cy="231000"/>
          </a:xfrm>
          <a:prstGeom prst="straightConnector1">
            <a:avLst/>
          </a:prstGeom>
          <a:noFill/>
          <a:ln cap="flat" cmpd="sng" w="9525">
            <a:solidFill>
              <a:schemeClr val="dk2"/>
            </a:solidFill>
            <a:prstDash val="solid"/>
            <a:round/>
            <a:headEnd len="med" w="med" type="none"/>
            <a:tailEnd len="med" w="med" type="triangle"/>
          </a:ln>
        </p:spPr>
      </p:cxnSp>
      <p:sp>
        <p:nvSpPr>
          <p:cNvPr id="336" name="Google Shape;336;p50"/>
          <p:cNvSpPr txBox="1"/>
          <p:nvPr/>
        </p:nvSpPr>
        <p:spPr>
          <a:xfrm>
            <a:off x="4119375" y="3531075"/>
            <a:ext cx="663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Times New Roman"/>
                <a:ea typeface="Times New Roman"/>
                <a:cs typeface="Times New Roman"/>
                <a:sym typeface="Times New Roman"/>
              </a:rPr>
              <a:t>logits</a:t>
            </a:r>
            <a:endParaRPr sz="1200">
              <a:solidFill>
                <a:srgbClr val="0000FF"/>
              </a:solidFill>
              <a:latin typeface="Times New Roman"/>
              <a:ea typeface="Times New Roman"/>
              <a:cs typeface="Times New Roman"/>
              <a:sym typeface="Times New Roman"/>
            </a:endParaRPr>
          </a:p>
        </p:txBody>
      </p:sp>
      <p:sp>
        <p:nvSpPr>
          <p:cNvPr id="337" name="Google Shape;337;p50"/>
          <p:cNvSpPr txBox="1"/>
          <p:nvPr/>
        </p:nvSpPr>
        <p:spPr>
          <a:xfrm>
            <a:off x="4119375" y="2784763"/>
            <a:ext cx="663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Times New Roman"/>
                <a:ea typeface="Times New Roman"/>
                <a:cs typeface="Times New Roman"/>
                <a:sym typeface="Times New Roman"/>
              </a:rPr>
              <a:t>proba</a:t>
            </a:r>
            <a:endParaRPr sz="1200">
              <a:solidFill>
                <a:srgbClr val="0000FF"/>
              </a:solidFill>
              <a:latin typeface="Times New Roman"/>
              <a:ea typeface="Times New Roman"/>
              <a:cs typeface="Times New Roman"/>
              <a:sym typeface="Times New Roman"/>
            </a:endParaRPr>
          </a:p>
        </p:txBody>
      </p:sp>
      <p:sp>
        <p:nvSpPr>
          <p:cNvPr id="338" name="Google Shape;338;p50"/>
          <p:cNvSpPr txBox="1"/>
          <p:nvPr/>
        </p:nvSpPr>
        <p:spPr>
          <a:xfrm>
            <a:off x="4119375" y="2083075"/>
            <a:ext cx="1110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Times New Roman"/>
                <a:ea typeface="Times New Roman"/>
                <a:cs typeface="Times New Roman"/>
                <a:sym typeface="Times New Roman"/>
              </a:rPr>
              <a:t>geog demand</a:t>
            </a:r>
            <a:endParaRPr sz="1200">
              <a:solidFill>
                <a:srgbClr val="0000FF"/>
              </a:solidFill>
              <a:latin typeface="Times New Roman"/>
              <a:ea typeface="Times New Roman"/>
              <a:cs typeface="Times New Roman"/>
              <a:sym typeface="Times New Roman"/>
            </a:endParaRPr>
          </a:p>
        </p:txBody>
      </p:sp>
      <p:sp>
        <p:nvSpPr>
          <p:cNvPr id="339" name="Google Shape;339;p50"/>
          <p:cNvSpPr txBox="1"/>
          <p:nvPr/>
        </p:nvSpPr>
        <p:spPr>
          <a:xfrm>
            <a:off x="4119375" y="1336725"/>
            <a:ext cx="13221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Times New Roman"/>
                <a:ea typeface="Times New Roman"/>
                <a:cs typeface="Times New Roman"/>
                <a:sym typeface="Times New Roman"/>
              </a:rPr>
              <a:t>growth prediction</a:t>
            </a:r>
            <a:endParaRPr sz="1200">
              <a:solidFill>
                <a:srgbClr val="0000FF"/>
              </a:solidFill>
              <a:latin typeface="Times New Roman"/>
              <a:ea typeface="Times New Roman"/>
              <a:cs typeface="Times New Roman"/>
              <a:sym typeface="Times New Roman"/>
            </a:endParaRPr>
          </a:p>
        </p:txBody>
      </p:sp>
      <p:sp>
        <p:nvSpPr>
          <p:cNvPr id="340" name="Google Shape;340;p50"/>
          <p:cNvSpPr txBox="1"/>
          <p:nvPr/>
        </p:nvSpPr>
        <p:spPr>
          <a:xfrm>
            <a:off x="2737275" y="4864125"/>
            <a:ext cx="13221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Times New Roman"/>
                <a:ea typeface="Times New Roman"/>
                <a:cs typeface="Times New Roman"/>
                <a:sym typeface="Times New Roman"/>
              </a:rPr>
              <a:t>explanatory vars</a:t>
            </a:r>
            <a:endParaRPr sz="1200">
              <a:solidFill>
                <a:srgbClr val="0000FF"/>
              </a:solidFill>
              <a:latin typeface="Times New Roman"/>
              <a:ea typeface="Times New Roman"/>
              <a:cs typeface="Times New Roman"/>
              <a:sym typeface="Times New Roman"/>
            </a:endParaRPr>
          </a:p>
        </p:txBody>
      </p:sp>
      <p:sp>
        <p:nvSpPr>
          <p:cNvPr id="341" name="Google Shape;341;p50"/>
          <p:cNvSpPr txBox="1"/>
          <p:nvPr/>
        </p:nvSpPr>
        <p:spPr>
          <a:xfrm>
            <a:off x="5712800" y="4821300"/>
            <a:ext cx="13221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Times New Roman"/>
                <a:ea typeface="Times New Roman"/>
                <a:cs typeface="Times New Roman"/>
                <a:sym typeface="Times New Roman"/>
              </a:rPr>
              <a:t>MNL parameters</a:t>
            </a:r>
            <a:endParaRPr sz="1200">
              <a:solidFill>
                <a:srgbClr val="0000FF"/>
              </a:solidFill>
              <a:latin typeface="Times New Roman"/>
              <a:ea typeface="Times New Roman"/>
              <a:cs typeface="Times New Roman"/>
              <a:sym typeface="Times New Roman"/>
            </a:endParaRPr>
          </a:p>
        </p:txBody>
      </p:sp>
      <p:sp>
        <p:nvSpPr>
          <p:cNvPr id="342" name="Google Shape;342;p50"/>
          <p:cNvSpPr txBox="1"/>
          <p:nvPr/>
        </p:nvSpPr>
        <p:spPr>
          <a:xfrm>
            <a:off x="5183900" y="-130300"/>
            <a:ext cx="13221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Times New Roman"/>
                <a:ea typeface="Times New Roman"/>
                <a:cs typeface="Times New Roman"/>
                <a:sym typeface="Times New Roman"/>
              </a:rPr>
              <a:t>scalar value</a:t>
            </a:r>
            <a:endParaRPr sz="1200">
              <a:solidFill>
                <a:srgbClr val="0000FF"/>
              </a:solidFill>
              <a:latin typeface="Times New Roman"/>
              <a:ea typeface="Times New Roman"/>
              <a:cs typeface="Times New Roman"/>
              <a:sym typeface="Times New Roman"/>
            </a:endParaRPr>
          </a:p>
        </p:txBody>
      </p:sp>
      <p:sp>
        <p:nvSpPr>
          <p:cNvPr id="343" name="Google Shape;343;p50"/>
          <p:cNvSpPr txBox="1"/>
          <p:nvPr/>
        </p:nvSpPr>
        <p:spPr>
          <a:xfrm>
            <a:off x="6252875" y="1069225"/>
            <a:ext cx="13221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Times New Roman"/>
                <a:ea typeface="Times New Roman"/>
                <a:cs typeface="Times New Roman"/>
                <a:sym typeface="Times New Roman"/>
              </a:rPr>
              <a:t>longitudinal data as represented by official forecast</a:t>
            </a:r>
            <a:endParaRPr sz="1200">
              <a:solidFill>
                <a:srgbClr val="0000FF"/>
              </a:solidFill>
              <a:latin typeface="Times New Roman"/>
              <a:ea typeface="Times New Roman"/>
              <a:cs typeface="Times New Roman"/>
              <a:sym typeface="Times New Roman"/>
            </a:endParaRPr>
          </a:p>
        </p:txBody>
      </p:sp>
      <p:sp>
        <p:nvSpPr>
          <p:cNvPr id="344" name="Google Shape;344;p50"/>
          <p:cNvSpPr txBox="1"/>
          <p:nvPr/>
        </p:nvSpPr>
        <p:spPr>
          <a:xfrm>
            <a:off x="2223400" y="1709625"/>
            <a:ext cx="8946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capacities</a:t>
            </a:r>
            <a:endParaRPr>
              <a:latin typeface="Times New Roman"/>
              <a:ea typeface="Times New Roman"/>
              <a:cs typeface="Times New Roman"/>
              <a:sym typeface="Times New Roman"/>
            </a:endParaRPr>
          </a:p>
        </p:txBody>
      </p:sp>
      <p:cxnSp>
        <p:nvCxnSpPr>
          <p:cNvPr id="345" name="Google Shape;345;p50"/>
          <p:cNvCxnSpPr>
            <a:stCxn id="344" idx="3"/>
          </p:cNvCxnSpPr>
          <p:nvPr/>
        </p:nvCxnSpPr>
        <p:spPr>
          <a:xfrm>
            <a:off x="3118000" y="1918725"/>
            <a:ext cx="50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0" y="333075"/>
            <a:ext cx="93324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Test run of calibrated coefficients-  HLCM7 in Oakland County</a:t>
            </a:r>
            <a:endParaRPr/>
          </a:p>
        </p:txBody>
      </p:sp>
      <p:pic>
        <p:nvPicPr>
          <p:cNvPr id="351" name="Google Shape;351;p51"/>
          <p:cNvPicPr preferRelativeResize="0"/>
          <p:nvPr/>
        </p:nvPicPr>
        <p:blipFill>
          <a:blip r:embed="rId3">
            <a:alphaModFix/>
          </a:blip>
          <a:stretch>
            <a:fillRect/>
          </a:stretch>
        </p:blipFill>
        <p:spPr>
          <a:xfrm>
            <a:off x="0" y="1815297"/>
            <a:ext cx="4369950" cy="756450"/>
          </a:xfrm>
          <a:prstGeom prst="rect">
            <a:avLst/>
          </a:prstGeom>
          <a:noFill/>
          <a:ln>
            <a:noFill/>
          </a:ln>
        </p:spPr>
      </p:pic>
      <p:pic>
        <p:nvPicPr>
          <p:cNvPr id="352" name="Google Shape;352;p51"/>
          <p:cNvPicPr preferRelativeResize="0"/>
          <p:nvPr/>
        </p:nvPicPr>
        <p:blipFill>
          <a:blip r:embed="rId4">
            <a:alphaModFix/>
          </a:blip>
          <a:stretch>
            <a:fillRect/>
          </a:stretch>
        </p:blipFill>
        <p:spPr>
          <a:xfrm>
            <a:off x="0" y="2600321"/>
            <a:ext cx="3990975" cy="2543175"/>
          </a:xfrm>
          <a:prstGeom prst="rect">
            <a:avLst/>
          </a:prstGeom>
          <a:noFill/>
          <a:ln>
            <a:noFill/>
          </a:ln>
        </p:spPr>
      </p:pic>
      <p:pic>
        <p:nvPicPr>
          <p:cNvPr id="353" name="Google Shape;353;p51"/>
          <p:cNvPicPr preferRelativeResize="0"/>
          <p:nvPr/>
        </p:nvPicPr>
        <p:blipFill>
          <a:blip r:embed="rId5">
            <a:alphaModFix/>
          </a:blip>
          <a:stretch>
            <a:fillRect/>
          </a:stretch>
        </p:blipFill>
        <p:spPr>
          <a:xfrm>
            <a:off x="5234375" y="1801012"/>
            <a:ext cx="3803784" cy="785025"/>
          </a:xfrm>
          <a:prstGeom prst="rect">
            <a:avLst/>
          </a:prstGeom>
          <a:noFill/>
          <a:ln>
            <a:noFill/>
          </a:ln>
        </p:spPr>
      </p:pic>
      <p:pic>
        <p:nvPicPr>
          <p:cNvPr id="354" name="Google Shape;354;p51"/>
          <p:cNvPicPr preferRelativeResize="0"/>
          <p:nvPr/>
        </p:nvPicPr>
        <p:blipFill>
          <a:blip r:embed="rId6">
            <a:alphaModFix/>
          </a:blip>
          <a:stretch>
            <a:fillRect/>
          </a:stretch>
        </p:blipFill>
        <p:spPr>
          <a:xfrm>
            <a:off x="5391725" y="2745587"/>
            <a:ext cx="3489087" cy="22526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Areas of work</a:t>
            </a:r>
            <a:endParaRPr/>
          </a:p>
        </p:txBody>
      </p:sp>
      <p:sp>
        <p:nvSpPr>
          <p:cNvPr id="158" name="Google Shape;158;p3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595959"/>
              </a:solidFill>
            </a:endParaRPr>
          </a:p>
          <a:p>
            <a:pPr indent="-342900" lvl="0" marL="457200" rtl="0" algn="l">
              <a:lnSpc>
                <a:spcPct val="115000"/>
              </a:lnSpc>
              <a:spcBef>
                <a:spcPts val="1600"/>
              </a:spcBef>
              <a:spcAft>
                <a:spcPts val="0"/>
              </a:spcAft>
              <a:buClr>
                <a:srgbClr val="595959"/>
              </a:buClr>
              <a:buSzPts val="1800"/>
              <a:buAutoNum type="arabicPeriod"/>
            </a:pPr>
            <a:r>
              <a:rPr lang="en" sz="1800">
                <a:solidFill>
                  <a:srgbClr val="595959"/>
                </a:solidFill>
              </a:rPr>
              <a:t>Iterating on regionally-estimated specifications, conducting runs, and comparing loss scores / case-study indicators with runs 4036</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Setting up calibration script to calibrate each location choice submodel, with the official forecast as the target</a:t>
            </a:r>
            <a:endParaRPr sz="1800">
              <a:solidFill>
                <a:srgbClr val="595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Next step</a:t>
            </a:r>
            <a:endParaRPr/>
          </a:p>
        </p:txBody>
      </p:sp>
      <p:sp>
        <p:nvSpPr>
          <p:cNvPr id="360" name="Google Shape;360;p52"/>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595959"/>
              </a:solidFill>
            </a:endParaRPr>
          </a:p>
          <a:p>
            <a:pPr indent="-342900" lvl="0" marL="457200" rtl="0" algn="l">
              <a:lnSpc>
                <a:spcPct val="115000"/>
              </a:lnSpc>
              <a:spcBef>
                <a:spcPts val="1600"/>
              </a:spcBef>
              <a:spcAft>
                <a:spcPts val="0"/>
              </a:spcAft>
              <a:buClr>
                <a:srgbClr val="595959"/>
              </a:buClr>
              <a:buSzPts val="1800"/>
              <a:buAutoNum type="arabicPeriod"/>
            </a:pPr>
            <a:r>
              <a:rPr lang="en" sz="1800">
                <a:solidFill>
                  <a:srgbClr val="595959"/>
                </a:solidFill>
              </a:rPr>
              <a:t>Refine submodel-specific targets from official forecast</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Loop through each large area, and each location choice submodel, and calibrate each separately</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Run a simulation with all calibrated coefficients</a:t>
            </a:r>
            <a:endParaRPr sz="180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Metrics</a:t>
            </a:r>
            <a:endParaRPr/>
          </a:p>
        </p:txBody>
      </p:sp>
      <p:pic>
        <p:nvPicPr>
          <p:cNvPr id="164" name="Google Shape;164;p35"/>
          <p:cNvPicPr preferRelativeResize="0"/>
          <p:nvPr/>
        </p:nvPicPr>
        <p:blipFill rotWithShape="1">
          <a:blip r:embed="rId3">
            <a:alphaModFix/>
          </a:blip>
          <a:srcRect b="0" l="0" r="0" t="0"/>
          <a:stretch/>
        </p:blipFill>
        <p:spPr>
          <a:xfrm>
            <a:off x="5113825" y="804951"/>
            <a:ext cx="2906700" cy="3981298"/>
          </a:xfrm>
          <a:prstGeom prst="rect">
            <a:avLst/>
          </a:prstGeom>
          <a:noFill/>
          <a:ln>
            <a:noFill/>
          </a:ln>
        </p:spPr>
      </p:pic>
      <p:pic>
        <p:nvPicPr>
          <p:cNvPr id="165" name="Google Shape;165;p35"/>
          <p:cNvPicPr preferRelativeResize="0"/>
          <p:nvPr/>
        </p:nvPicPr>
        <p:blipFill>
          <a:blip r:embed="rId4">
            <a:alphaModFix/>
          </a:blip>
          <a:stretch>
            <a:fillRect/>
          </a:stretch>
        </p:blipFill>
        <p:spPr>
          <a:xfrm>
            <a:off x="1313100" y="907401"/>
            <a:ext cx="3162300" cy="349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6"/>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Household Segments</a:t>
            </a:r>
            <a:endParaRPr/>
          </a:p>
        </p:txBody>
      </p:sp>
      <p:pic>
        <p:nvPicPr>
          <p:cNvPr id="171" name="Google Shape;171;p36"/>
          <p:cNvPicPr preferRelativeResize="0"/>
          <p:nvPr/>
        </p:nvPicPr>
        <p:blipFill rotWithShape="1">
          <a:blip r:embed="rId3">
            <a:alphaModFix/>
          </a:blip>
          <a:srcRect b="4816" l="0" r="0" t="0"/>
          <a:stretch/>
        </p:blipFill>
        <p:spPr>
          <a:xfrm>
            <a:off x="381750" y="1274850"/>
            <a:ext cx="6504850" cy="3766025"/>
          </a:xfrm>
          <a:prstGeom prst="rect">
            <a:avLst/>
          </a:prstGeom>
          <a:noFill/>
          <a:ln>
            <a:noFill/>
          </a:ln>
        </p:spPr>
      </p:pic>
      <p:sp>
        <p:nvSpPr>
          <p:cNvPr id="172" name="Google Shape;172;p36"/>
          <p:cNvSpPr txBox="1"/>
          <p:nvPr/>
        </p:nvSpPr>
        <p:spPr>
          <a:xfrm>
            <a:off x="5519300" y="254300"/>
            <a:ext cx="35730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u="sng"/>
              <a:t>Categories cuts</a:t>
            </a:r>
            <a:r>
              <a:rPr lang="en" sz="1300"/>
              <a:t>:</a:t>
            </a:r>
            <a:endParaRPr sz="1300"/>
          </a:p>
          <a:p>
            <a:pPr indent="-196850" lvl="0" marL="342900" rtl="0" algn="l">
              <a:spcBef>
                <a:spcPts val="0"/>
              </a:spcBef>
              <a:spcAft>
                <a:spcPts val="0"/>
              </a:spcAft>
              <a:buSzPts val="1300"/>
              <a:buChar char="●"/>
            </a:pPr>
            <a:r>
              <a:rPr lang="en" sz="1300"/>
              <a:t>Income quartiles: 1, 2&amp;3, 4</a:t>
            </a:r>
            <a:endParaRPr sz="1300"/>
          </a:p>
          <a:p>
            <a:pPr indent="-196850" lvl="0" marL="342900" rtl="0" algn="l">
              <a:spcBef>
                <a:spcPts val="0"/>
              </a:spcBef>
              <a:spcAft>
                <a:spcPts val="0"/>
              </a:spcAft>
              <a:buSzPts val="1300"/>
              <a:buChar char="●"/>
            </a:pPr>
            <a:r>
              <a:rPr lang="en" sz="1300"/>
              <a:t>Size: &lt;=2 , &gt;2</a:t>
            </a:r>
            <a:endParaRPr sz="1300"/>
          </a:p>
          <a:p>
            <a:pPr indent="-196850" lvl="0" marL="342900" rtl="0" algn="l">
              <a:spcBef>
                <a:spcPts val="0"/>
              </a:spcBef>
              <a:spcAft>
                <a:spcPts val="0"/>
              </a:spcAft>
              <a:buSzPts val="1300"/>
              <a:buChar char="●"/>
            </a:pPr>
            <a:r>
              <a:rPr lang="en" sz="1300"/>
              <a:t>Age of head: &lt; 35, &gt;=35 &amp; &lt; 65, &gt;=65</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SIMULATION RUNS: Specs</a:t>
            </a:r>
            <a:endParaRPr/>
          </a:p>
        </p:txBody>
      </p:sp>
      <p:sp>
        <p:nvSpPr>
          <p:cNvPr id="178" name="Google Shape;178;p37"/>
          <p:cNvSpPr txBox="1"/>
          <p:nvPr/>
        </p:nvSpPr>
        <p:spPr>
          <a:xfrm>
            <a:off x="542025" y="1014150"/>
            <a:ext cx="8495700" cy="4028100"/>
          </a:xfrm>
          <a:prstGeom prst="rect">
            <a:avLst/>
          </a:prstGeom>
          <a:noFill/>
          <a:ln>
            <a:noFill/>
          </a:ln>
        </p:spPr>
        <p:txBody>
          <a:bodyPr anchorCtr="0" anchor="t" bIns="91425" lIns="91425" spcFirstLastPara="1" rIns="91425" wrap="square" tIns="91425">
            <a:noAutofit/>
          </a:bodyPr>
          <a:lstStyle/>
          <a:p>
            <a:pPr indent="-285750" lvl="0" marL="342900" rtl="0" algn="l">
              <a:lnSpc>
                <a:spcPct val="90000"/>
              </a:lnSpc>
              <a:spcBef>
                <a:spcPts val="80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SIMPLIFIED RUN</a:t>
            </a:r>
            <a:r>
              <a:rPr lang="en" sz="1800">
                <a:solidFill>
                  <a:schemeClr val="dk1"/>
                </a:solidFill>
                <a:latin typeface="Calibri"/>
                <a:ea typeface="Calibri"/>
                <a:cs typeface="Calibri"/>
                <a:sym typeface="Calibri"/>
              </a:rPr>
              <a:t>: simulation with only the following models:</a:t>
            </a:r>
            <a:endParaRPr sz="1800">
              <a:solidFill>
                <a:schemeClr val="dk1"/>
              </a:solidFill>
              <a:latin typeface="Calibri"/>
              <a:ea typeface="Calibri"/>
              <a:cs typeface="Calibri"/>
              <a:sym typeface="Calibri"/>
            </a:endParaRPr>
          </a:p>
          <a:p>
            <a:pPr indent="-171450" lvl="0" marL="342900" rtl="0" algn="l">
              <a:lnSpc>
                <a:spcPct val="90000"/>
              </a:lnSpc>
              <a:spcBef>
                <a:spcPts val="800"/>
              </a:spcBef>
              <a:spcAft>
                <a:spcPts val="0"/>
              </a:spcAft>
              <a:buNone/>
            </a:pPr>
            <a:r>
              <a:t/>
            </a:r>
            <a:endParaRPr sz="1800">
              <a:solidFill>
                <a:schemeClr val="dk1"/>
              </a:solidFill>
              <a:latin typeface="Calibri"/>
              <a:ea typeface="Calibri"/>
              <a:cs typeface="Calibri"/>
              <a:sym typeface="Calibri"/>
            </a:endParaRPr>
          </a:p>
          <a:p>
            <a:pPr indent="-285750" lvl="0" marL="342900" rtl="0" algn="l">
              <a:lnSpc>
                <a:spcPct val="90000"/>
              </a:lnSpc>
              <a:spcBef>
                <a:spcPts val="80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SEMCOG AS IS</a:t>
            </a:r>
            <a:r>
              <a:rPr lang="en" sz="1800">
                <a:solidFill>
                  <a:schemeClr val="dk1"/>
                </a:solidFill>
                <a:latin typeface="Calibri"/>
                <a:ea typeface="Calibri"/>
                <a:cs typeface="Calibri"/>
                <a:sym typeface="Calibri"/>
              </a:rPr>
              <a:t>: semcog_urbansim repo Simulation models * </a:t>
            </a:r>
            <a:endParaRPr sz="18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1800">
              <a:solidFill>
                <a:schemeClr val="dk1"/>
              </a:solidFill>
              <a:latin typeface="Calibri"/>
              <a:ea typeface="Calibri"/>
              <a:cs typeface="Calibri"/>
              <a:sym typeface="Calibri"/>
            </a:endParaRPr>
          </a:p>
          <a:p>
            <a:pPr indent="-285750" lvl="0" marL="342900" marR="0" rtl="0" algn="l">
              <a:lnSpc>
                <a:spcPct val="100000"/>
              </a:lnSpc>
              <a:spcBef>
                <a:spcPts val="0"/>
              </a:spcBef>
              <a:spcAft>
                <a:spcPts val="0"/>
              </a:spcAft>
              <a:buClr>
                <a:schemeClr val="dk1"/>
              </a:buClr>
              <a:buSzPts val="1800"/>
              <a:buFont typeface="Calibri"/>
              <a:buChar char="➔"/>
            </a:pPr>
            <a:r>
              <a:rPr i="1" lang="en" sz="1800">
                <a:solidFill>
                  <a:schemeClr val="dk1"/>
                </a:solidFill>
                <a:latin typeface="Calibri"/>
                <a:ea typeface="Calibri"/>
                <a:cs typeface="Calibri"/>
                <a:sym typeface="Calibri"/>
              </a:rPr>
              <a:t>REGIONAL SPECIFICATIONS</a:t>
            </a:r>
            <a:r>
              <a:rPr lang="en" sz="18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location choice and price specifications don’t control for large areas.</a:t>
            </a:r>
            <a:endParaRPr sz="1600">
              <a:solidFill>
                <a:schemeClr val="dk1"/>
              </a:solidFill>
              <a:latin typeface="Calibri"/>
              <a:ea typeface="Calibri"/>
              <a:cs typeface="Calibri"/>
              <a:sym typeface="Calibri"/>
            </a:endParaRPr>
          </a:p>
          <a:p>
            <a:pPr indent="-285750" lvl="0" marL="342900" marR="0" rtl="0" algn="l">
              <a:lnSpc>
                <a:spcPct val="100000"/>
              </a:lnSpc>
              <a:spcBef>
                <a:spcPts val="800"/>
              </a:spcBef>
              <a:spcAft>
                <a:spcPts val="0"/>
              </a:spcAft>
              <a:buClr>
                <a:schemeClr val="dk1"/>
              </a:buClr>
              <a:buSzPts val="1800"/>
              <a:buFont typeface="Calibri"/>
              <a:buChar char="➔"/>
            </a:pPr>
            <a:r>
              <a:rPr i="1" lang="en" sz="1800">
                <a:solidFill>
                  <a:schemeClr val="dk1"/>
                </a:solidFill>
                <a:latin typeface="Calibri"/>
                <a:ea typeface="Calibri"/>
                <a:cs typeface="Calibri"/>
                <a:sym typeface="Calibri"/>
              </a:rPr>
              <a:t>LARGE AREA CONTROL</a:t>
            </a:r>
            <a:r>
              <a:rPr lang="en" sz="18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variables in location choice models control for large areas.</a:t>
            </a:r>
            <a:endParaRPr sz="1600">
              <a:solidFill>
                <a:schemeClr val="dk1"/>
              </a:solidFill>
              <a:latin typeface="Calibri"/>
              <a:ea typeface="Calibri"/>
              <a:cs typeface="Calibri"/>
              <a:sym typeface="Calibri"/>
            </a:endParaRPr>
          </a:p>
          <a:p>
            <a:pPr indent="-171450" lvl="0" marL="3429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285750" lvl="0" marL="342900" marR="0" rtl="0" algn="l">
              <a:lnSpc>
                <a:spcPct val="90000"/>
              </a:lnSpc>
              <a:spcBef>
                <a:spcPts val="0"/>
              </a:spcBef>
              <a:spcAft>
                <a:spcPts val="0"/>
              </a:spcAft>
              <a:buClr>
                <a:schemeClr val="dk1"/>
              </a:buClr>
              <a:buSzPts val="1800"/>
              <a:buFont typeface="Calibri"/>
              <a:buChar char="➢"/>
            </a:pPr>
            <a:r>
              <a:rPr lang="en" sz="1800" u="sng">
                <a:solidFill>
                  <a:schemeClr val="dk1"/>
                </a:solidFill>
                <a:latin typeface="Calibri"/>
                <a:ea typeface="Calibri"/>
                <a:cs typeface="Calibri"/>
                <a:sym typeface="Calibri"/>
              </a:rPr>
              <a:t>Clustering Variables</a:t>
            </a:r>
            <a:r>
              <a:rPr lang="en" sz="18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models with variables that aggregate by geographic unit but don’t use the pandana variables. E</a:t>
            </a:r>
            <a:r>
              <a:rPr lang="en" sz="1600">
                <a:solidFill>
                  <a:schemeClr val="dk1"/>
                </a:solidFill>
                <a:latin typeface="Calibri"/>
                <a:ea typeface="Calibri"/>
                <a:cs typeface="Calibri"/>
                <a:sym typeface="Calibri"/>
              </a:rPr>
              <a:t>x: “st_zones_prop_hh_with_children”, </a:t>
            </a:r>
            <a:r>
              <a:rPr lang="en" sz="1600">
                <a:solidFill>
                  <a:schemeClr val="dk1"/>
                </a:solidFill>
                <a:latin typeface="Calibri"/>
                <a:ea typeface="Calibri"/>
                <a:cs typeface="Calibri"/>
                <a:sym typeface="Calibri"/>
              </a:rPr>
              <a:t>standardized</a:t>
            </a:r>
            <a:r>
              <a:rPr lang="en" sz="1600">
                <a:solidFill>
                  <a:schemeClr val="dk1"/>
                </a:solidFill>
                <a:latin typeface="Calibri"/>
                <a:ea typeface="Calibri"/>
                <a:cs typeface="Calibri"/>
                <a:sym typeface="Calibri"/>
              </a:rPr>
              <a:t> variable that represents the proportion of households with children in the zone).</a:t>
            </a: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85750" lvl="0" marL="342900" marR="0" rtl="0" algn="l">
              <a:lnSpc>
                <a:spcPct val="90000"/>
              </a:lnSpc>
              <a:spcBef>
                <a:spcPts val="0"/>
              </a:spcBef>
              <a:spcAft>
                <a:spcPts val="0"/>
              </a:spcAft>
              <a:buClr>
                <a:schemeClr val="dk1"/>
              </a:buClr>
              <a:buSzPts val="1800"/>
              <a:buFont typeface="Calibri"/>
              <a:buChar char="➢"/>
            </a:pPr>
            <a:r>
              <a:rPr lang="en" sz="1800" u="sng">
                <a:solidFill>
                  <a:schemeClr val="dk1"/>
                </a:solidFill>
                <a:latin typeface="Calibri"/>
                <a:ea typeface="Calibri"/>
                <a:cs typeface="Calibri"/>
                <a:sym typeface="Calibri"/>
              </a:rPr>
              <a:t>Accessibility Variables</a:t>
            </a:r>
            <a:r>
              <a:rPr lang="en" sz="18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variables in </a:t>
            </a:r>
            <a:r>
              <a:rPr lang="en" sz="1600">
                <a:solidFill>
                  <a:schemeClr val="dk1"/>
                </a:solidFill>
                <a:latin typeface="Calibri"/>
                <a:ea typeface="Calibri"/>
                <a:cs typeface="Calibri"/>
                <a:sym typeface="Calibri"/>
              </a:rPr>
              <a:t>models from the pandana models (‘neighborhood_vars’). Example: “st_nodes_walk_percent_low_income”.</a:t>
            </a:r>
            <a:endParaRPr sz="1600">
              <a:solidFill>
                <a:schemeClr val="dk1"/>
              </a:solidFill>
              <a:latin typeface="Calibri"/>
              <a:ea typeface="Calibri"/>
              <a:cs typeface="Calibri"/>
              <a:sym typeface="Calibri"/>
            </a:endParaRPr>
          </a:p>
          <a:p>
            <a:pPr indent="0" lvl="0" marL="0" marR="0" rtl="0" algn="l">
              <a:lnSpc>
                <a:spcPct val="90000"/>
              </a:lnSpc>
              <a:spcBef>
                <a:spcPts val="800"/>
              </a:spcBef>
              <a:spcAft>
                <a:spcPts val="0"/>
              </a:spcAft>
              <a:buNone/>
            </a:pPr>
            <a:r>
              <a:t/>
            </a:r>
            <a:endParaRPr sz="1600"/>
          </a:p>
        </p:txBody>
      </p:sp>
      <p:pic>
        <p:nvPicPr>
          <p:cNvPr id="179" name="Google Shape;179;p37"/>
          <p:cNvPicPr preferRelativeResize="0"/>
          <p:nvPr/>
        </p:nvPicPr>
        <p:blipFill rotWithShape="1">
          <a:blip r:embed="rId3">
            <a:alphaModFix/>
          </a:blip>
          <a:srcRect b="0" l="0" r="0" t="52022"/>
          <a:stretch/>
        </p:blipFill>
        <p:spPr>
          <a:xfrm>
            <a:off x="1304025" y="1587733"/>
            <a:ext cx="7794901" cy="351617"/>
          </a:xfrm>
          <a:prstGeom prst="rect">
            <a:avLst/>
          </a:prstGeom>
          <a:noFill/>
          <a:ln>
            <a:noFill/>
          </a:ln>
        </p:spPr>
      </p:pic>
      <p:pic>
        <p:nvPicPr>
          <p:cNvPr id="180" name="Google Shape;180;p37"/>
          <p:cNvPicPr preferRelativeResize="0"/>
          <p:nvPr/>
        </p:nvPicPr>
        <p:blipFill rotWithShape="1">
          <a:blip r:embed="rId4">
            <a:alphaModFix/>
          </a:blip>
          <a:srcRect b="71440" l="0" r="0" t="0"/>
          <a:stretch/>
        </p:blipFill>
        <p:spPr>
          <a:xfrm>
            <a:off x="1304025" y="1484125"/>
            <a:ext cx="7794901" cy="2093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8"/>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SIMULATION RUNS</a:t>
            </a:r>
            <a:endParaRPr/>
          </a:p>
        </p:txBody>
      </p:sp>
      <p:sp>
        <p:nvSpPr>
          <p:cNvPr id="186" name="Google Shape;186;p38"/>
          <p:cNvSpPr txBox="1"/>
          <p:nvPr/>
        </p:nvSpPr>
        <p:spPr>
          <a:xfrm>
            <a:off x="381750" y="1014150"/>
            <a:ext cx="11307300" cy="3937200"/>
          </a:xfrm>
          <a:prstGeom prst="rect">
            <a:avLst/>
          </a:prstGeom>
          <a:noFill/>
          <a:ln>
            <a:noFill/>
          </a:ln>
        </p:spPr>
        <p:txBody>
          <a:bodyPr anchorCtr="0" anchor="t" bIns="91425" lIns="91425" spcFirstLastPara="1" rIns="91425" wrap="square" tIns="91425">
            <a:noAutofit/>
          </a:bodyPr>
          <a:lstStyle/>
          <a:p>
            <a:pPr indent="-304800" lvl="0" marL="342900" marR="0" rtl="0" algn="l">
              <a:lnSpc>
                <a:spcPct val="150000"/>
              </a:lnSpc>
              <a:spcBef>
                <a:spcPts val="800"/>
              </a:spcBef>
              <a:spcAft>
                <a:spcPts val="0"/>
              </a:spcAft>
              <a:buClr>
                <a:schemeClr val="dk1"/>
              </a:buClr>
              <a:buSzPts val="2100"/>
              <a:buAutoNum type="arabicPeriod"/>
            </a:pPr>
            <a:r>
              <a:rPr lang="en" sz="2100">
                <a:solidFill>
                  <a:schemeClr val="dk1"/>
                </a:solidFill>
                <a:latin typeface="Calibri"/>
                <a:ea typeface="Calibri"/>
                <a:cs typeface="Calibri"/>
                <a:sym typeface="Calibri"/>
              </a:rPr>
              <a:t>RUN 4036</a:t>
            </a:r>
            <a:endParaRPr sz="2100">
              <a:solidFill>
                <a:schemeClr val="dk1"/>
              </a:solidFill>
              <a:latin typeface="Calibri"/>
              <a:ea typeface="Calibri"/>
              <a:cs typeface="Calibri"/>
              <a:sym typeface="Calibri"/>
            </a:endParaRPr>
          </a:p>
          <a:p>
            <a:pPr indent="-304800" lvl="0" marL="342900" rtl="0" algn="l">
              <a:lnSpc>
                <a:spcPct val="150000"/>
              </a:lnSpc>
              <a:spcBef>
                <a:spcPts val="0"/>
              </a:spcBef>
              <a:spcAft>
                <a:spcPts val="0"/>
              </a:spcAft>
              <a:buClr>
                <a:schemeClr val="dk1"/>
              </a:buClr>
              <a:buSzPts val="2100"/>
              <a:buAutoNum type="arabicPeriod"/>
            </a:pPr>
            <a:r>
              <a:rPr lang="en" sz="2100">
                <a:solidFill>
                  <a:schemeClr val="dk1"/>
                </a:solidFill>
                <a:latin typeface="Calibri"/>
                <a:ea typeface="Calibri"/>
                <a:cs typeface="Calibri"/>
                <a:sym typeface="Calibri"/>
              </a:rPr>
              <a:t>SIMPLIFIED RUN WITH REGIONAL SPECIFICATIONS (Accessibility Variables)</a:t>
            </a:r>
            <a:endParaRPr sz="2100">
              <a:solidFill>
                <a:schemeClr val="dk1"/>
              </a:solidFill>
              <a:latin typeface="Calibri"/>
              <a:ea typeface="Calibri"/>
              <a:cs typeface="Calibri"/>
              <a:sym typeface="Calibri"/>
            </a:endParaRPr>
          </a:p>
          <a:p>
            <a:pPr indent="-304800" lvl="0" marL="342900" rtl="0" algn="l">
              <a:lnSpc>
                <a:spcPct val="150000"/>
              </a:lnSpc>
              <a:spcBef>
                <a:spcPts val="0"/>
              </a:spcBef>
              <a:spcAft>
                <a:spcPts val="0"/>
              </a:spcAft>
              <a:buClr>
                <a:schemeClr val="dk1"/>
              </a:buClr>
              <a:buSzPts val="2100"/>
              <a:buAutoNum type="arabicPeriod"/>
            </a:pPr>
            <a:r>
              <a:rPr lang="en" sz="2100">
                <a:solidFill>
                  <a:schemeClr val="dk1"/>
                </a:solidFill>
                <a:latin typeface="Calibri"/>
                <a:ea typeface="Calibri"/>
                <a:cs typeface="Calibri"/>
                <a:sym typeface="Calibri"/>
              </a:rPr>
              <a:t>SIMPLIFIED RUN WITH REGIONAL SPECIFICATIONS (Clustering Variables)</a:t>
            </a:r>
            <a:endParaRPr sz="2100">
              <a:solidFill>
                <a:schemeClr val="dk1"/>
              </a:solidFill>
              <a:latin typeface="Calibri"/>
              <a:ea typeface="Calibri"/>
              <a:cs typeface="Calibri"/>
              <a:sym typeface="Calibri"/>
            </a:endParaRPr>
          </a:p>
          <a:p>
            <a:pPr indent="-304800" lvl="0" marL="342900" rtl="0" algn="l">
              <a:lnSpc>
                <a:spcPct val="150000"/>
              </a:lnSpc>
              <a:spcBef>
                <a:spcPts val="0"/>
              </a:spcBef>
              <a:spcAft>
                <a:spcPts val="0"/>
              </a:spcAft>
              <a:buClr>
                <a:schemeClr val="dk1"/>
              </a:buClr>
              <a:buSzPts val="2100"/>
              <a:buAutoNum type="arabicPeriod"/>
            </a:pPr>
            <a:r>
              <a:rPr lang="en" sz="2100">
                <a:solidFill>
                  <a:schemeClr val="dk1"/>
                </a:solidFill>
                <a:latin typeface="Calibri"/>
                <a:ea typeface="Calibri"/>
                <a:cs typeface="Calibri"/>
                <a:sym typeface="Calibri"/>
              </a:rPr>
              <a:t>SIMPLIFIED RUN WITH LARGE-AREA CONTROL SPECS (Clustering Variables)</a:t>
            </a:r>
            <a:endParaRPr sz="2100">
              <a:solidFill>
                <a:schemeClr val="dk1"/>
              </a:solidFill>
              <a:latin typeface="Calibri"/>
              <a:ea typeface="Calibri"/>
              <a:cs typeface="Calibri"/>
              <a:sym typeface="Calibri"/>
            </a:endParaRPr>
          </a:p>
          <a:p>
            <a:pPr indent="-304800" lvl="0" marL="342900" rtl="0" algn="l">
              <a:lnSpc>
                <a:spcPct val="150000"/>
              </a:lnSpc>
              <a:spcBef>
                <a:spcPts val="0"/>
              </a:spcBef>
              <a:spcAft>
                <a:spcPts val="0"/>
              </a:spcAft>
              <a:buClr>
                <a:schemeClr val="dk1"/>
              </a:buClr>
              <a:buSzPts val="2100"/>
              <a:buAutoNum type="arabicPeriod"/>
            </a:pPr>
            <a:r>
              <a:rPr lang="en" sz="2100">
                <a:solidFill>
                  <a:schemeClr val="dk1"/>
                </a:solidFill>
                <a:latin typeface="Calibri"/>
                <a:ea typeface="Calibri"/>
                <a:cs typeface="Calibri"/>
                <a:sym typeface="Calibri"/>
              </a:rPr>
              <a:t>SEMCOG AS IS WITH REGIONAL SPECIFICATIONS (Accessibility Variables)</a:t>
            </a:r>
            <a:r>
              <a:rPr i="1" lang="en" sz="2100">
                <a:solidFill>
                  <a:schemeClr val="dk1"/>
                </a:solidFill>
                <a:latin typeface="Calibri"/>
                <a:ea typeface="Calibri"/>
                <a:cs typeface="Calibri"/>
                <a:sym typeface="Calibri"/>
              </a:rPr>
              <a:t> (in progress)</a:t>
            </a:r>
            <a:endParaRPr sz="2100">
              <a:solidFill>
                <a:schemeClr val="dk1"/>
              </a:solidFill>
              <a:latin typeface="Calibri"/>
              <a:ea typeface="Calibri"/>
              <a:cs typeface="Calibri"/>
              <a:sym typeface="Calibri"/>
            </a:endParaRPr>
          </a:p>
          <a:p>
            <a:pPr indent="-304800" lvl="0" marL="342900" marR="0" rtl="0" algn="l">
              <a:lnSpc>
                <a:spcPct val="150000"/>
              </a:lnSpc>
              <a:spcBef>
                <a:spcPts val="0"/>
              </a:spcBef>
              <a:spcAft>
                <a:spcPts val="0"/>
              </a:spcAft>
              <a:buClr>
                <a:schemeClr val="dk1"/>
              </a:buClr>
              <a:buSzPts val="2100"/>
              <a:buAutoNum type="arabicPeriod"/>
            </a:pPr>
            <a:r>
              <a:rPr lang="en" sz="2100">
                <a:solidFill>
                  <a:schemeClr val="dk1"/>
                </a:solidFill>
                <a:latin typeface="Calibri"/>
                <a:ea typeface="Calibri"/>
                <a:cs typeface="Calibri"/>
                <a:sym typeface="Calibri"/>
              </a:rPr>
              <a:t>SEMCOG AS IS WITH REGIONAL SPECIFICATIONS (Clustering Variables) </a:t>
            </a:r>
            <a:r>
              <a:rPr i="1" lang="en" sz="2100">
                <a:solidFill>
                  <a:schemeClr val="dk1"/>
                </a:solidFill>
                <a:latin typeface="Calibri"/>
                <a:ea typeface="Calibri"/>
                <a:cs typeface="Calibri"/>
                <a:sym typeface="Calibri"/>
              </a:rPr>
              <a:t>(in progress)</a:t>
            </a:r>
            <a:endParaRPr i="1" sz="2100">
              <a:solidFill>
                <a:schemeClr val="dk1"/>
              </a:solidFill>
              <a:latin typeface="Calibri"/>
              <a:ea typeface="Calibri"/>
              <a:cs typeface="Calibri"/>
              <a:sym typeface="Calibri"/>
            </a:endParaRPr>
          </a:p>
          <a:p>
            <a:pPr indent="-304800" lvl="0" marL="342900" marR="0" rtl="0" algn="l">
              <a:lnSpc>
                <a:spcPct val="150000"/>
              </a:lnSpc>
              <a:spcBef>
                <a:spcPts val="0"/>
              </a:spcBef>
              <a:spcAft>
                <a:spcPts val="0"/>
              </a:spcAft>
              <a:buClr>
                <a:schemeClr val="dk1"/>
              </a:buClr>
              <a:buSzPts val="2100"/>
              <a:buAutoNum type="arabicPeriod"/>
            </a:pPr>
            <a:r>
              <a:rPr lang="en" sz="2100">
                <a:solidFill>
                  <a:schemeClr val="dk1"/>
                </a:solidFill>
                <a:latin typeface="Calibri"/>
                <a:ea typeface="Calibri"/>
                <a:cs typeface="Calibri"/>
                <a:sym typeface="Calibri"/>
              </a:rPr>
              <a:t>SEMCOG AS IS WITH </a:t>
            </a:r>
            <a:r>
              <a:rPr lang="en" sz="2100">
                <a:solidFill>
                  <a:schemeClr val="dk1"/>
                </a:solidFill>
                <a:latin typeface="Calibri"/>
                <a:ea typeface="Calibri"/>
                <a:cs typeface="Calibri"/>
                <a:sym typeface="Calibri"/>
              </a:rPr>
              <a:t>LARGE AREA CONTROL </a:t>
            </a:r>
            <a:r>
              <a:rPr lang="en" sz="2100">
                <a:solidFill>
                  <a:schemeClr val="dk1"/>
                </a:solidFill>
                <a:latin typeface="Calibri"/>
                <a:ea typeface="Calibri"/>
                <a:cs typeface="Calibri"/>
                <a:sym typeface="Calibri"/>
              </a:rPr>
              <a:t>SPECIFICATIONS (Clustering Variables)</a:t>
            </a:r>
            <a:r>
              <a:rPr i="1" lang="en" sz="2100">
                <a:solidFill>
                  <a:schemeClr val="dk1"/>
                </a:solidFill>
                <a:latin typeface="Calibri"/>
                <a:ea typeface="Calibri"/>
                <a:cs typeface="Calibri"/>
                <a:sym typeface="Calibri"/>
              </a:rPr>
              <a:t> (in progress do!)</a:t>
            </a:r>
            <a:endParaRPr i="1" sz="2100">
              <a:solidFill>
                <a:schemeClr val="dk1"/>
              </a:solidFill>
              <a:latin typeface="Calibri"/>
              <a:ea typeface="Calibri"/>
              <a:cs typeface="Calibri"/>
              <a:sym typeface="Calibri"/>
            </a:endParaRPr>
          </a:p>
          <a:p>
            <a:pPr indent="0" lvl="0" marL="0" marR="0" rtl="0" algn="l">
              <a:lnSpc>
                <a:spcPct val="150000"/>
              </a:lnSpc>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9"/>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project objective</a:t>
            </a:r>
            <a:endParaRPr/>
          </a:p>
        </p:txBody>
      </p:sp>
      <p:pic>
        <p:nvPicPr>
          <p:cNvPr id="192" name="Google Shape;192;p39"/>
          <p:cNvPicPr preferRelativeResize="0"/>
          <p:nvPr/>
        </p:nvPicPr>
        <p:blipFill>
          <a:blip r:embed="rId3">
            <a:alphaModFix/>
          </a:blip>
          <a:stretch>
            <a:fillRect/>
          </a:stretch>
        </p:blipFill>
        <p:spPr>
          <a:xfrm>
            <a:off x="76200" y="1181250"/>
            <a:ext cx="8991601" cy="26617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40"/>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Loss Values for each Run</a:t>
            </a:r>
            <a:endParaRPr/>
          </a:p>
        </p:txBody>
      </p:sp>
      <p:pic>
        <p:nvPicPr>
          <p:cNvPr id="198" name="Google Shape;198;p40"/>
          <p:cNvPicPr preferRelativeResize="0"/>
          <p:nvPr/>
        </p:nvPicPr>
        <p:blipFill>
          <a:blip r:embed="rId3">
            <a:alphaModFix/>
          </a:blip>
          <a:stretch>
            <a:fillRect/>
          </a:stretch>
        </p:blipFill>
        <p:spPr>
          <a:xfrm>
            <a:off x="245725" y="916500"/>
            <a:ext cx="2939825" cy="1363722"/>
          </a:xfrm>
          <a:prstGeom prst="rect">
            <a:avLst/>
          </a:prstGeom>
          <a:noFill/>
          <a:ln>
            <a:noFill/>
          </a:ln>
        </p:spPr>
      </p:pic>
      <p:pic>
        <p:nvPicPr>
          <p:cNvPr id="199" name="Google Shape;199;p40"/>
          <p:cNvPicPr preferRelativeResize="0"/>
          <p:nvPr/>
        </p:nvPicPr>
        <p:blipFill>
          <a:blip r:embed="rId4">
            <a:alphaModFix/>
          </a:blip>
          <a:stretch>
            <a:fillRect/>
          </a:stretch>
        </p:blipFill>
        <p:spPr>
          <a:xfrm>
            <a:off x="282275" y="2700975"/>
            <a:ext cx="2866731" cy="1559675"/>
          </a:xfrm>
          <a:prstGeom prst="rect">
            <a:avLst/>
          </a:prstGeom>
          <a:noFill/>
          <a:ln>
            <a:noFill/>
          </a:ln>
        </p:spPr>
      </p:pic>
      <p:pic>
        <p:nvPicPr>
          <p:cNvPr id="200" name="Google Shape;200;p40"/>
          <p:cNvPicPr preferRelativeResize="0"/>
          <p:nvPr/>
        </p:nvPicPr>
        <p:blipFill>
          <a:blip r:embed="rId5">
            <a:alphaModFix/>
          </a:blip>
          <a:stretch>
            <a:fillRect/>
          </a:stretch>
        </p:blipFill>
        <p:spPr>
          <a:xfrm>
            <a:off x="3288200" y="871013"/>
            <a:ext cx="2741975" cy="1454700"/>
          </a:xfrm>
          <a:prstGeom prst="rect">
            <a:avLst/>
          </a:prstGeom>
          <a:noFill/>
          <a:ln>
            <a:noFill/>
          </a:ln>
        </p:spPr>
      </p:pic>
      <p:pic>
        <p:nvPicPr>
          <p:cNvPr id="201" name="Google Shape;201;p40"/>
          <p:cNvPicPr preferRelativeResize="0"/>
          <p:nvPr/>
        </p:nvPicPr>
        <p:blipFill>
          <a:blip r:embed="rId6">
            <a:alphaModFix/>
          </a:blip>
          <a:stretch>
            <a:fillRect/>
          </a:stretch>
        </p:blipFill>
        <p:spPr>
          <a:xfrm>
            <a:off x="6317800" y="2158680"/>
            <a:ext cx="2605175" cy="1425470"/>
          </a:xfrm>
          <a:prstGeom prst="rect">
            <a:avLst/>
          </a:prstGeom>
          <a:noFill/>
          <a:ln>
            <a:noFill/>
          </a:ln>
        </p:spPr>
      </p:pic>
      <p:pic>
        <p:nvPicPr>
          <p:cNvPr id="202" name="Google Shape;202;p40"/>
          <p:cNvPicPr preferRelativeResize="0"/>
          <p:nvPr/>
        </p:nvPicPr>
        <p:blipFill>
          <a:blip r:embed="rId7">
            <a:alphaModFix/>
          </a:blip>
          <a:stretch>
            <a:fillRect/>
          </a:stretch>
        </p:blipFill>
        <p:spPr>
          <a:xfrm>
            <a:off x="3367875" y="2791925"/>
            <a:ext cx="2605179" cy="1363725"/>
          </a:xfrm>
          <a:prstGeom prst="rect">
            <a:avLst/>
          </a:prstGeom>
          <a:noFill/>
          <a:ln>
            <a:noFill/>
          </a:ln>
        </p:spPr>
      </p:pic>
      <p:pic>
        <p:nvPicPr>
          <p:cNvPr id="203" name="Google Shape;203;p40"/>
          <p:cNvPicPr preferRelativeResize="0"/>
          <p:nvPr/>
        </p:nvPicPr>
        <p:blipFill>
          <a:blip r:embed="rId8">
            <a:alphaModFix/>
          </a:blip>
          <a:stretch>
            <a:fillRect/>
          </a:stretch>
        </p:blipFill>
        <p:spPr>
          <a:xfrm>
            <a:off x="6352675" y="737200"/>
            <a:ext cx="2535425" cy="1331085"/>
          </a:xfrm>
          <a:prstGeom prst="rect">
            <a:avLst/>
          </a:prstGeom>
          <a:noFill/>
          <a:ln>
            <a:noFill/>
          </a:ln>
        </p:spPr>
      </p:pic>
      <p:pic>
        <p:nvPicPr>
          <p:cNvPr id="204" name="Google Shape;204;p40"/>
          <p:cNvPicPr preferRelativeResize="0"/>
          <p:nvPr/>
        </p:nvPicPr>
        <p:blipFill>
          <a:blip r:embed="rId9">
            <a:alphaModFix/>
          </a:blip>
          <a:stretch>
            <a:fillRect/>
          </a:stretch>
        </p:blipFill>
        <p:spPr>
          <a:xfrm>
            <a:off x="6352679" y="3783975"/>
            <a:ext cx="2535411" cy="1231225"/>
          </a:xfrm>
          <a:prstGeom prst="rect">
            <a:avLst/>
          </a:prstGeom>
          <a:noFill/>
          <a:ln>
            <a:noFill/>
          </a:ln>
        </p:spPr>
      </p:pic>
      <p:pic>
        <p:nvPicPr>
          <p:cNvPr id="205" name="Google Shape;205;p40"/>
          <p:cNvPicPr preferRelativeResize="0"/>
          <p:nvPr/>
        </p:nvPicPr>
        <p:blipFill>
          <a:blip r:embed="rId3">
            <a:alphaModFix/>
          </a:blip>
          <a:stretch>
            <a:fillRect/>
          </a:stretch>
        </p:blipFill>
        <p:spPr>
          <a:xfrm>
            <a:off x="245725" y="922700"/>
            <a:ext cx="2939825" cy="1363722"/>
          </a:xfrm>
          <a:prstGeom prst="rect">
            <a:avLst/>
          </a:prstGeom>
          <a:noFill/>
          <a:ln>
            <a:noFill/>
          </a:ln>
        </p:spPr>
      </p:pic>
      <p:pic>
        <p:nvPicPr>
          <p:cNvPr id="206" name="Google Shape;206;p40"/>
          <p:cNvPicPr preferRelativeResize="0"/>
          <p:nvPr/>
        </p:nvPicPr>
        <p:blipFill>
          <a:blip r:embed="rId4">
            <a:alphaModFix/>
          </a:blip>
          <a:stretch>
            <a:fillRect/>
          </a:stretch>
        </p:blipFill>
        <p:spPr>
          <a:xfrm>
            <a:off x="282275" y="2707175"/>
            <a:ext cx="2866731" cy="1559675"/>
          </a:xfrm>
          <a:prstGeom prst="rect">
            <a:avLst/>
          </a:prstGeom>
          <a:noFill/>
          <a:ln>
            <a:noFill/>
          </a:ln>
        </p:spPr>
      </p:pic>
      <p:pic>
        <p:nvPicPr>
          <p:cNvPr id="207" name="Google Shape;207;p40"/>
          <p:cNvPicPr preferRelativeResize="0"/>
          <p:nvPr/>
        </p:nvPicPr>
        <p:blipFill>
          <a:blip r:embed="rId5">
            <a:alphaModFix/>
          </a:blip>
          <a:stretch>
            <a:fillRect/>
          </a:stretch>
        </p:blipFill>
        <p:spPr>
          <a:xfrm>
            <a:off x="3288200" y="877213"/>
            <a:ext cx="2741975" cy="1454700"/>
          </a:xfrm>
          <a:prstGeom prst="rect">
            <a:avLst/>
          </a:prstGeom>
          <a:noFill/>
          <a:ln>
            <a:noFill/>
          </a:ln>
        </p:spPr>
      </p:pic>
      <p:pic>
        <p:nvPicPr>
          <p:cNvPr id="208" name="Google Shape;208;p40"/>
          <p:cNvPicPr preferRelativeResize="0"/>
          <p:nvPr/>
        </p:nvPicPr>
        <p:blipFill>
          <a:blip r:embed="rId6">
            <a:alphaModFix/>
          </a:blip>
          <a:stretch>
            <a:fillRect/>
          </a:stretch>
        </p:blipFill>
        <p:spPr>
          <a:xfrm>
            <a:off x="6317800" y="2164880"/>
            <a:ext cx="2605175" cy="1425470"/>
          </a:xfrm>
          <a:prstGeom prst="rect">
            <a:avLst/>
          </a:prstGeom>
          <a:noFill/>
          <a:ln>
            <a:noFill/>
          </a:ln>
        </p:spPr>
      </p:pic>
      <p:pic>
        <p:nvPicPr>
          <p:cNvPr id="209" name="Google Shape;209;p40"/>
          <p:cNvPicPr preferRelativeResize="0"/>
          <p:nvPr/>
        </p:nvPicPr>
        <p:blipFill>
          <a:blip r:embed="rId7">
            <a:alphaModFix/>
          </a:blip>
          <a:stretch>
            <a:fillRect/>
          </a:stretch>
        </p:blipFill>
        <p:spPr>
          <a:xfrm>
            <a:off x="3367875" y="2798125"/>
            <a:ext cx="2605179" cy="1363725"/>
          </a:xfrm>
          <a:prstGeom prst="rect">
            <a:avLst/>
          </a:prstGeom>
          <a:noFill/>
          <a:ln>
            <a:noFill/>
          </a:ln>
        </p:spPr>
      </p:pic>
      <p:pic>
        <p:nvPicPr>
          <p:cNvPr id="210" name="Google Shape;210;p40"/>
          <p:cNvPicPr preferRelativeResize="0"/>
          <p:nvPr/>
        </p:nvPicPr>
        <p:blipFill>
          <a:blip r:embed="rId8">
            <a:alphaModFix/>
          </a:blip>
          <a:stretch>
            <a:fillRect/>
          </a:stretch>
        </p:blipFill>
        <p:spPr>
          <a:xfrm>
            <a:off x="6352675" y="743400"/>
            <a:ext cx="2535425" cy="1331085"/>
          </a:xfrm>
          <a:prstGeom prst="rect">
            <a:avLst/>
          </a:prstGeom>
          <a:noFill/>
          <a:ln>
            <a:noFill/>
          </a:ln>
        </p:spPr>
      </p:pic>
      <p:pic>
        <p:nvPicPr>
          <p:cNvPr id="211" name="Google Shape;211;p40"/>
          <p:cNvPicPr preferRelativeResize="0"/>
          <p:nvPr/>
        </p:nvPicPr>
        <p:blipFill>
          <a:blip r:embed="rId9">
            <a:alphaModFix/>
          </a:blip>
          <a:stretch>
            <a:fillRect/>
          </a:stretch>
        </p:blipFill>
        <p:spPr>
          <a:xfrm>
            <a:off x="6352679" y="3790175"/>
            <a:ext cx="2535411" cy="123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5" name="Shape 215"/>
        <p:cNvGrpSpPr/>
        <p:nvPr/>
      </p:nvGrpSpPr>
      <p:grpSpPr>
        <a:xfrm>
          <a:off x="0" y="0"/>
          <a:ext cx="0" cy="0"/>
          <a:chOff x="0" y="0"/>
          <a:chExt cx="0" cy="0"/>
        </a:xfrm>
      </p:grpSpPr>
      <p:sp>
        <p:nvSpPr>
          <p:cNvPr id="216" name="Google Shape;216;p41"/>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17" name="Google Shape;217;p41"/>
          <p:cNvSpPr/>
          <p:nvPr/>
        </p:nvSpPr>
        <p:spPr>
          <a:xfrm>
            <a:off x="3522600" y="3596450"/>
            <a:ext cx="5463900" cy="1490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41"/>
          <p:cNvPicPr preferRelativeResize="0"/>
          <p:nvPr/>
        </p:nvPicPr>
        <p:blipFill>
          <a:blip r:embed="rId3">
            <a:alphaModFix/>
          </a:blip>
          <a:stretch>
            <a:fillRect/>
          </a:stretch>
        </p:blipFill>
        <p:spPr>
          <a:xfrm>
            <a:off x="3608875" y="504625"/>
            <a:ext cx="2605175" cy="1208488"/>
          </a:xfrm>
          <a:prstGeom prst="rect">
            <a:avLst/>
          </a:prstGeom>
          <a:noFill/>
          <a:ln>
            <a:noFill/>
          </a:ln>
        </p:spPr>
      </p:pic>
      <p:pic>
        <p:nvPicPr>
          <p:cNvPr id="219" name="Google Shape;219;p41"/>
          <p:cNvPicPr preferRelativeResize="0"/>
          <p:nvPr/>
        </p:nvPicPr>
        <p:blipFill>
          <a:blip r:embed="rId4">
            <a:alphaModFix/>
          </a:blip>
          <a:stretch>
            <a:fillRect/>
          </a:stretch>
        </p:blipFill>
        <p:spPr>
          <a:xfrm>
            <a:off x="6341125" y="327875"/>
            <a:ext cx="2546125" cy="1385249"/>
          </a:xfrm>
          <a:prstGeom prst="rect">
            <a:avLst/>
          </a:prstGeom>
          <a:noFill/>
          <a:ln>
            <a:noFill/>
          </a:ln>
        </p:spPr>
      </p:pic>
      <p:pic>
        <p:nvPicPr>
          <p:cNvPr id="220" name="Google Shape;220;p41"/>
          <p:cNvPicPr preferRelativeResize="0"/>
          <p:nvPr/>
        </p:nvPicPr>
        <p:blipFill>
          <a:blip r:embed="rId5">
            <a:alphaModFix/>
          </a:blip>
          <a:stretch>
            <a:fillRect/>
          </a:stretch>
        </p:blipFill>
        <p:spPr>
          <a:xfrm>
            <a:off x="2893625" y="2029861"/>
            <a:ext cx="2546125" cy="1350772"/>
          </a:xfrm>
          <a:prstGeom prst="rect">
            <a:avLst/>
          </a:prstGeom>
          <a:noFill/>
          <a:ln>
            <a:noFill/>
          </a:ln>
        </p:spPr>
      </p:pic>
      <p:pic>
        <p:nvPicPr>
          <p:cNvPr id="221" name="Google Shape;221;p41"/>
          <p:cNvPicPr preferRelativeResize="0"/>
          <p:nvPr/>
        </p:nvPicPr>
        <p:blipFill>
          <a:blip r:embed="rId6">
            <a:alphaModFix/>
          </a:blip>
          <a:stretch>
            <a:fillRect/>
          </a:stretch>
        </p:blipFill>
        <p:spPr>
          <a:xfrm>
            <a:off x="6311600" y="3640055"/>
            <a:ext cx="2605175" cy="1425470"/>
          </a:xfrm>
          <a:prstGeom prst="rect">
            <a:avLst/>
          </a:prstGeom>
          <a:noFill/>
          <a:ln>
            <a:noFill/>
          </a:ln>
        </p:spPr>
      </p:pic>
      <p:pic>
        <p:nvPicPr>
          <p:cNvPr id="222" name="Google Shape;222;p41"/>
          <p:cNvPicPr preferRelativeResize="0"/>
          <p:nvPr/>
        </p:nvPicPr>
        <p:blipFill>
          <a:blip r:embed="rId3">
            <a:alphaModFix/>
          </a:blip>
          <a:stretch>
            <a:fillRect/>
          </a:stretch>
        </p:blipFill>
        <p:spPr>
          <a:xfrm>
            <a:off x="288450" y="2177200"/>
            <a:ext cx="2605175" cy="1208488"/>
          </a:xfrm>
          <a:prstGeom prst="rect">
            <a:avLst/>
          </a:prstGeom>
          <a:noFill/>
          <a:ln>
            <a:noFill/>
          </a:ln>
        </p:spPr>
      </p:pic>
      <p:pic>
        <p:nvPicPr>
          <p:cNvPr id="223" name="Google Shape;223;p41"/>
          <p:cNvPicPr preferRelativeResize="0"/>
          <p:nvPr/>
        </p:nvPicPr>
        <p:blipFill>
          <a:blip r:embed="rId3">
            <a:alphaModFix/>
          </a:blip>
          <a:stretch>
            <a:fillRect/>
          </a:stretch>
        </p:blipFill>
        <p:spPr>
          <a:xfrm>
            <a:off x="3608875" y="3874125"/>
            <a:ext cx="2605175" cy="1208488"/>
          </a:xfrm>
          <a:prstGeom prst="rect">
            <a:avLst/>
          </a:prstGeom>
          <a:noFill/>
          <a:ln>
            <a:noFill/>
          </a:ln>
        </p:spPr>
      </p:pic>
      <p:sp>
        <p:nvSpPr>
          <p:cNvPr id="224" name="Google Shape;224;p41"/>
          <p:cNvSpPr/>
          <p:nvPr/>
        </p:nvSpPr>
        <p:spPr>
          <a:xfrm>
            <a:off x="206825" y="1959900"/>
            <a:ext cx="5463900" cy="1425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1"/>
          <p:cNvSpPr/>
          <p:nvPr/>
        </p:nvSpPr>
        <p:spPr>
          <a:xfrm>
            <a:off x="3522600" y="323350"/>
            <a:ext cx="5463900" cy="1425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