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6" r:id="rId3"/>
    <p:sldMasterId id="2147483677" r:id="rId4"/>
    <p:sldMasterId id="2147483678" r:id="rId5"/>
    <p:sldMasterId id="214748367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5143500" cx="9144000"/>
  <p:notesSz cx="6858000" cy="9144000"/>
  <p:embeddedFontLst>
    <p:embeddedFont>
      <p:font typeface="Lato Light"/>
      <p:regular r:id="rId24"/>
      <p:bold r:id="rId25"/>
      <p:italic r:id="rId26"/>
      <p:boldItalic r:id="rId27"/>
    </p:embeddedFont>
    <p:embeddedFont>
      <p:font typeface="Helvetica Neue Ligh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LatoLight-regular.fntdata"/><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26" Type="http://schemas.openxmlformats.org/officeDocument/2006/relationships/font" Target="fonts/LatoLight-italic.fntdata"/><Relationship Id="rId25" Type="http://schemas.openxmlformats.org/officeDocument/2006/relationships/font" Target="fonts/LatoLight-bold.fntdata"/><Relationship Id="rId28" Type="http://schemas.openxmlformats.org/officeDocument/2006/relationships/font" Target="fonts/HelveticaNeueLight-regular.fntdata"/><Relationship Id="rId27" Type="http://schemas.openxmlformats.org/officeDocument/2006/relationships/font" Target="fonts/LatoLight-boldItalic.fntdata"/><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font" Target="fonts/HelveticaNeueLight-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HelveticaNeueLight-boldItalic.fntdata"/><Relationship Id="rId30" Type="http://schemas.openxmlformats.org/officeDocument/2006/relationships/font" Target="fonts/HelveticaNeueLight-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24197a0f1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24197a0f1c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200" u="none" cap="none" strike="noStrike">
                <a:solidFill>
                  <a:schemeClr val="lt1"/>
                </a:solidFill>
                <a:latin typeface="Arial"/>
                <a:ea typeface="Arial"/>
                <a:cs typeface="Arial"/>
                <a:sym typeface="Arial"/>
              </a:rPr>
              <a:t>In this chapter, we will discuss the theoretical basis of UrbanSim at a conceptual level.  </a:t>
            </a:r>
            <a:endParaRPr/>
          </a:p>
          <a:p>
            <a:pPr indent="0" lvl="0" marL="0" marR="0" rtl="0" algn="l">
              <a:spcBef>
                <a:spcPts val="0"/>
              </a:spcBef>
              <a:spcAft>
                <a:spcPts val="0"/>
              </a:spcAft>
              <a:buNone/>
            </a:pPr>
            <a:r>
              <a:t/>
            </a:r>
            <a:endParaRPr b="0" i="0" sz="1200" u="none" cap="none" strike="noStrike">
              <a:solidFill>
                <a:schemeClr val="lt1"/>
              </a:solidFill>
              <a:latin typeface="Arial"/>
              <a:ea typeface="Arial"/>
              <a:cs typeface="Arial"/>
              <a:sym typeface="Arial"/>
            </a:endParaRPr>
          </a:p>
          <a:p>
            <a:pPr indent="0" lvl="0" marL="0" marR="0" rtl="0" algn="l">
              <a:spcBef>
                <a:spcPts val="0"/>
              </a:spcBef>
              <a:spcAft>
                <a:spcPts val="0"/>
              </a:spcAft>
              <a:buNone/>
            </a:pPr>
            <a:r>
              <a:rPr b="0" i="0" lang="en" sz="1200" u="none" cap="none" strike="noStrike">
                <a:solidFill>
                  <a:schemeClr val="lt1"/>
                </a:solidFill>
                <a:latin typeface="Arial"/>
                <a:ea typeface="Arial"/>
                <a:cs typeface="Arial"/>
                <a:sym typeface="Arial"/>
              </a:rPr>
              <a:t>Given time constraints, we won’t be able to dive very deeply into the mathematics of the model, but if you are interested in this, at the end of this course we will point you in the direction to where you can fine more technical resources. </a:t>
            </a:r>
            <a:endParaRPr b="0" i="0" sz="1200" u="none" cap="none" strike="noStrike">
              <a:solidFill>
                <a:schemeClr val="lt1"/>
              </a:solidFill>
              <a:latin typeface="Calibri"/>
              <a:ea typeface="Calibri"/>
              <a:cs typeface="Calibri"/>
              <a:sym typeface="Calibri"/>
            </a:endParaRPr>
          </a:p>
        </p:txBody>
      </p:sp>
      <p:sp>
        <p:nvSpPr>
          <p:cNvPr id="148" name="Google Shape;148;g24197a0f1c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a2cf4fcb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a2cf4fcb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our target is the official Semcog Results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a2cf4fcb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a2cf4fcb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a2cf4fcb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a2cf4fcb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c52dd6de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c52dd6de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3B has only hclms while 3C has hlcm and elcm with unit level sampling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Most difference is in job sectors 7 and 7B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c52dd6de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c52dd6de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3B has only hclms while 3C has hlcm and elcm with unit level sampling</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5c55b78445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5c55b78445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c55b78445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c55b78445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a2cf59dd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a2cf59dd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OLD ONE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c55b7844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c55b7844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a2f7447f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a2f7447f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a2f7447f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a2f7447f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a2cf4fc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a2cf4fc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A9B7C6"/>
                </a:solidFill>
                <a:highlight>
                  <a:srgbClr val="2B2B2B"/>
                </a:highlight>
              </a:rPr>
              <a:t> * </a:t>
            </a:r>
            <a:r>
              <a:rPr lang="en" sz="900">
                <a:solidFill>
                  <a:srgbClr val="A9B7C6"/>
                </a:solidFill>
                <a:highlight>
                  <a:srgbClr val="2B2B2B"/>
                </a:highlight>
              </a:rPr>
              <a:t>orca.run([</a:t>
            </a:r>
            <a:r>
              <a:rPr lang="en" sz="900">
                <a:solidFill>
                  <a:srgbClr val="A5C261"/>
                </a:solidFill>
                <a:highlight>
                  <a:srgbClr val="2B2B2B"/>
                </a:highlight>
              </a:rPr>
              <a:t>"refiner"</a:t>
            </a:r>
            <a:r>
              <a:rPr lang="en" sz="900">
                <a:solidFill>
                  <a:srgbClr val="CC7832"/>
                </a:solidFill>
                <a:highlight>
                  <a:srgbClr val="2B2B2B"/>
                </a:highlight>
              </a:rPr>
              <a:t>,  </a:t>
            </a:r>
            <a:r>
              <a:rPr lang="en" sz="900">
                <a:solidFill>
                  <a:srgbClr val="A5C261"/>
                </a:solidFill>
                <a:highlight>
                  <a:srgbClr val="2B2B2B"/>
                </a:highlight>
              </a:rPr>
              <a:t>'build_networks'</a:t>
            </a:r>
            <a:r>
              <a:rPr lang="en" sz="900">
                <a:solidFill>
                  <a:srgbClr val="CC7832"/>
                </a:solidFill>
                <a:highlight>
                  <a:srgbClr val="2B2B2B"/>
                </a:highlight>
              </a:rPr>
              <a:t>,  </a:t>
            </a:r>
            <a:r>
              <a:rPr lang="en" sz="900">
                <a:solidFill>
                  <a:srgbClr val="CC7832"/>
                </a:solidFill>
                <a:highlight>
                  <a:srgbClr val="2B2B2B"/>
                </a:highlight>
              </a:rPr>
              <a:t> </a:t>
            </a:r>
            <a:r>
              <a:rPr lang="en" sz="900">
                <a:solidFill>
                  <a:srgbClr val="A5C261"/>
                </a:solidFill>
                <a:highlight>
                  <a:srgbClr val="2B2B2B"/>
                </a:highlight>
              </a:rPr>
              <a:t>"n</a:t>
            </a:r>
            <a:r>
              <a:rPr lang="en" sz="900">
                <a:solidFill>
                  <a:srgbClr val="A5C261"/>
                </a:solidFill>
                <a:highlight>
                  <a:srgbClr val="2B2B2B"/>
                </a:highlight>
              </a:rPr>
              <a:t>eighborhood_vars"</a:t>
            </a:r>
            <a:r>
              <a:rPr lang="en" sz="900">
                <a:solidFill>
                  <a:srgbClr val="A9B7C6"/>
                </a:solidFill>
                <a:highlight>
                  <a:srgbClr val="2B2B2B"/>
                </a:highlight>
              </a:rPr>
              <a:t>] +    orca.get_injectable(</a:t>
            </a:r>
            <a:r>
              <a:rPr lang="en" sz="900">
                <a:solidFill>
                  <a:srgbClr val="A5C261"/>
                </a:solidFill>
                <a:highlight>
                  <a:srgbClr val="2B2B2B"/>
                </a:highlight>
              </a:rPr>
              <a:t>'repm_step_names_regional'</a:t>
            </a:r>
            <a:r>
              <a:rPr lang="en" sz="900">
                <a:solidFill>
                  <a:srgbClr val="A9B7C6"/>
                </a:solidFill>
                <a:highlight>
                  <a:srgbClr val="2B2B2B"/>
                </a:highlight>
              </a:rPr>
              <a:t>) + </a:t>
            </a:r>
            <a:r>
              <a:rPr lang="en" sz="900">
                <a:solidFill>
                  <a:srgbClr val="808080"/>
                </a:solidFill>
                <a:highlight>
                  <a:srgbClr val="2B2B2B"/>
                </a:highlight>
              </a:rPr>
              <a:t> </a:t>
            </a:r>
            <a:r>
              <a:rPr lang="en" sz="900">
                <a:solidFill>
                  <a:srgbClr val="A9B7C6"/>
                </a:solidFill>
                <a:highlight>
                  <a:srgbClr val="2B2B2B"/>
                </a:highlight>
              </a:rPr>
              <a:t>[</a:t>
            </a:r>
            <a:r>
              <a:rPr lang="en" sz="900">
                <a:solidFill>
                  <a:srgbClr val="A5C261"/>
                </a:solidFill>
                <a:highlight>
                  <a:srgbClr val="2B2B2B"/>
                </a:highlight>
              </a:rPr>
              <a:t>"increase_property_values"</a:t>
            </a:r>
            <a:r>
              <a:rPr lang="en" sz="900">
                <a:solidFill>
                  <a:srgbClr val="A9B7C6"/>
                </a:solidFill>
                <a:highlight>
                  <a:srgbClr val="2B2B2B"/>
                </a:highlight>
              </a:rPr>
              <a:t>])  </a:t>
            </a:r>
            <a:endParaRPr sz="900">
              <a:solidFill>
                <a:srgbClr val="808080"/>
              </a:solidFill>
              <a:highlight>
                <a:srgbClr val="2B2B2B"/>
              </a:highlight>
            </a:endParaRPr>
          </a:p>
          <a:p>
            <a:pPr indent="0" lvl="0" marL="0" rtl="0" algn="l">
              <a:spcBef>
                <a:spcPts val="0"/>
              </a:spcBef>
              <a:spcAft>
                <a:spcPts val="0"/>
              </a:spcAft>
              <a:buClr>
                <a:schemeClr val="dk1"/>
              </a:buClr>
              <a:buSzPts val="1100"/>
              <a:buFont typeface="Arial"/>
              <a:buNone/>
            </a:pPr>
            <a:r>
              <a:rPr lang="en" sz="900">
                <a:solidFill>
                  <a:srgbClr val="A9B7C6"/>
                </a:solidFill>
                <a:highlight>
                  <a:srgbClr val="2B2B2B"/>
                </a:highlight>
              </a:rPr>
              <a:t>orca.run([  </a:t>
            </a:r>
            <a:r>
              <a:rPr lang="en" sz="900">
                <a:solidFill>
                  <a:srgbClr val="A5C261"/>
                </a:solidFill>
                <a:highlight>
                  <a:srgbClr val="2B2B2B"/>
                </a:highlight>
              </a:rPr>
              <a:t>"scheduled_demolition_events"</a:t>
            </a:r>
            <a:r>
              <a:rPr lang="en" sz="900">
                <a:solidFill>
                  <a:srgbClr val="CC7832"/>
                </a:solidFill>
                <a:highlight>
                  <a:srgbClr val="2B2B2B"/>
                </a:highlight>
              </a:rPr>
              <a:t>,   </a:t>
            </a:r>
            <a:r>
              <a:rPr lang="en" sz="900">
                <a:solidFill>
                  <a:srgbClr val="A5C261"/>
                </a:solidFill>
                <a:highlight>
                  <a:srgbClr val="2B2B2B"/>
                </a:highlight>
              </a:rPr>
              <a:t>"random_demolition_events"</a:t>
            </a:r>
            <a:r>
              <a:rPr lang="en" sz="900">
                <a:solidFill>
                  <a:srgbClr val="CC7832"/>
                </a:solidFill>
                <a:highlight>
                  <a:srgbClr val="2B2B2B"/>
                </a:highlight>
              </a:rPr>
              <a:t>,   </a:t>
            </a:r>
            <a:r>
              <a:rPr lang="en" sz="900">
                <a:solidFill>
                  <a:srgbClr val="A5C261"/>
                </a:solidFill>
                <a:highlight>
                  <a:srgbClr val="2B2B2B"/>
                </a:highlight>
              </a:rPr>
              <a:t>"scheduled_development_events"</a:t>
            </a:r>
            <a:r>
              <a:rPr lang="en" sz="900">
                <a:solidFill>
                  <a:srgbClr val="CC7832"/>
                </a:solidFill>
                <a:highlight>
                  <a:srgbClr val="2B2B2B"/>
                </a:highlight>
              </a:rPr>
              <a:t>,   </a:t>
            </a:r>
            <a:r>
              <a:rPr lang="en" sz="900">
                <a:solidFill>
                  <a:srgbClr val="A5C261"/>
                </a:solidFill>
                <a:highlight>
                  <a:srgbClr val="2B2B2B"/>
                </a:highlight>
              </a:rPr>
              <a:t>"refiner"</a:t>
            </a:r>
            <a:r>
              <a:rPr lang="en" sz="900">
                <a:solidFill>
                  <a:srgbClr val="CC7832"/>
                </a:solidFill>
                <a:highlight>
                  <a:srgbClr val="2B2B2B"/>
                </a:highlight>
              </a:rPr>
              <a:t>,  </a:t>
            </a:r>
            <a:r>
              <a:rPr lang="en" sz="900">
                <a:solidFill>
                  <a:srgbClr val="A5C261"/>
                </a:solidFill>
                <a:highlight>
                  <a:srgbClr val="2B2B2B"/>
                </a:highlight>
              </a:rPr>
              <a:t>"households_transition"</a:t>
            </a:r>
            <a:r>
              <a:rPr lang="en" sz="900">
                <a:solidFill>
                  <a:srgbClr val="CC7832"/>
                </a:solidFill>
                <a:highlight>
                  <a:srgbClr val="2B2B2B"/>
                </a:highlight>
              </a:rPr>
              <a:t>,   </a:t>
            </a:r>
            <a:r>
              <a:rPr lang="en" sz="900">
                <a:solidFill>
                  <a:srgbClr val="A5C261"/>
                </a:solidFill>
                <a:highlight>
                  <a:srgbClr val="2B2B2B"/>
                </a:highlight>
              </a:rPr>
              <a:t>"fix_lpr"</a:t>
            </a:r>
            <a:r>
              <a:rPr lang="en" sz="900">
                <a:solidFill>
                  <a:srgbClr val="CC7832"/>
                </a:solidFill>
                <a:highlight>
                  <a:srgbClr val="2B2B2B"/>
                </a:highlight>
              </a:rPr>
              <a:t>, </a:t>
            </a:r>
            <a:r>
              <a:rPr lang="en" sz="900">
                <a:solidFill>
                  <a:srgbClr val="A5C261"/>
                </a:solidFill>
                <a:highlight>
                  <a:srgbClr val="2B2B2B"/>
                </a:highlight>
              </a:rPr>
              <a:t>"households_relocation"</a:t>
            </a:r>
            <a:r>
              <a:rPr lang="en" sz="900">
                <a:solidFill>
                  <a:srgbClr val="CC7832"/>
                </a:solidFill>
                <a:highlight>
                  <a:srgbClr val="2B2B2B"/>
                </a:highlight>
              </a:rPr>
              <a:t>,</a:t>
            </a:r>
            <a:endParaRPr sz="900">
              <a:solidFill>
                <a:srgbClr val="CC7832"/>
              </a:solidFill>
              <a:highlight>
                <a:srgbClr val="2B2B2B"/>
              </a:highlight>
            </a:endParaRPr>
          </a:p>
          <a:p>
            <a:pPr indent="0" lvl="0" marL="0" rtl="0" algn="l">
              <a:spcBef>
                <a:spcPts val="0"/>
              </a:spcBef>
              <a:spcAft>
                <a:spcPts val="0"/>
              </a:spcAft>
              <a:buClr>
                <a:schemeClr val="dk1"/>
              </a:buClr>
              <a:buSzPts val="1100"/>
              <a:buFont typeface="Arial"/>
              <a:buNone/>
            </a:pPr>
            <a:r>
              <a:rPr lang="en" sz="900">
                <a:solidFill>
                  <a:srgbClr val="CC7832"/>
                </a:solidFill>
                <a:highlight>
                  <a:srgbClr val="2B2B2B"/>
                </a:highlight>
              </a:rPr>
              <a:t>   </a:t>
            </a:r>
            <a:r>
              <a:rPr lang="en" sz="900">
                <a:solidFill>
                  <a:srgbClr val="A5C261"/>
                </a:solidFill>
                <a:highlight>
                  <a:srgbClr val="2B2B2B"/>
                </a:highlight>
              </a:rPr>
              <a:t>"jobs_transition"</a:t>
            </a:r>
            <a:r>
              <a:rPr lang="en" sz="900">
                <a:solidFill>
                  <a:srgbClr val="CC7832"/>
                </a:solidFill>
                <a:highlight>
                  <a:srgbClr val="2B2B2B"/>
                </a:highlight>
              </a:rPr>
              <a:t>,  </a:t>
            </a:r>
            <a:r>
              <a:rPr lang="en" sz="900">
                <a:solidFill>
                  <a:srgbClr val="A5C261"/>
                </a:solidFill>
                <a:highlight>
                  <a:srgbClr val="2B2B2B"/>
                </a:highlight>
              </a:rPr>
              <a:t>"jobs_relocation"</a:t>
            </a:r>
            <a:r>
              <a:rPr lang="en" sz="900">
                <a:solidFill>
                  <a:srgbClr val="CC7832"/>
                </a:solidFill>
                <a:highlight>
                  <a:srgbClr val="2B2B2B"/>
                </a:highlight>
              </a:rPr>
              <a:t>,  </a:t>
            </a:r>
            <a:r>
              <a:rPr lang="en" sz="900">
                <a:solidFill>
                  <a:srgbClr val="A5C261"/>
                </a:solidFill>
                <a:highlight>
                  <a:srgbClr val="2B2B2B"/>
                </a:highlight>
              </a:rPr>
              <a:t>"feasibility"</a:t>
            </a:r>
            <a:r>
              <a:rPr lang="en" sz="900">
                <a:solidFill>
                  <a:srgbClr val="CC7832"/>
                </a:solidFill>
                <a:highlight>
                  <a:srgbClr val="2B2B2B"/>
                </a:highlight>
              </a:rPr>
              <a:t>,  </a:t>
            </a:r>
            <a:r>
              <a:rPr lang="en" sz="900">
                <a:solidFill>
                  <a:srgbClr val="A5C261"/>
                </a:solidFill>
                <a:highlight>
                  <a:srgbClr val="2B2B2B"/>
                </a:highlight>
              </a:rPr>
              <a:t>"residential_developer"</a:t>
            </a:r>
            <a:r>
              <a:rPr lang="en" sz="900">
                <a:solidFill>
                  <a:srgbClr val="CC7832"/>
                </a:solidFill>
                <a:highlight>
                  <a:srgbClr val="2B2B2B"/>
                </a:highlight>
              </a:rPr>
              <a:t>,  </a:t>
            </a:r>
            <a:r>
              <a:rPr lang="en" sz="900">
                <a:solidFill>
                  <a:srgbClr val="A5C261"/>
                </a:solidFill>
                <a:highlight>
                  <a:srgbClr val="2B2B2B"/>
                </a:highlight>
              </a:rPr>
              <a:t>"non_residential_developer"</a:t>
            </a:r>
            <a:r>
              <a:rPr lang="en" sz="900">
                <a:solidFill>
                  <a:srgbClr val="A9B7C6"/>
                </a:solidFill>
                <a:highlight>
                  <a:srgbClr val="2B2B2B"/>
                </a:highlight>
              </a:rPr>
              <a:t>] +</a:t>
            </a:r>
            <a:endParaRPr sz="900">
              <a:solidFill>
                <a:srgbClr val="A9B7C6"/>
              </a:solidFill>
              <a:highlight>
                <a:srgbClr val="2B2B2B"/>
              </a:highlight>
            </a:endParaRPr>
          </a:p>
          <a:p>
            <a:pPr indent="0" lvl="0" marL="0" rtl="0" algn="l">
              <a:spcBef>
                <a:spcPts val="0"/>
              </a:spcBef>
              <a:spcAft>
                <a:spcPts val="0"/>
              </a:spcAft>
              <a:buClr>
                <a:schemeClr val="dk1"/>
              </a:buClr>
              <a:buSzPts val="1100"/>
              <a:buFont typeface="Arial"/>
              <a:buNone/>
            </a:pPr>
            <a:r>
              <a:rPr lang="en" sz="900">
                <a:solidFill>
                  <a:srgbClr val="A9B7C6"/>
                </a:solidFill>
                <a:highlight>
                  <a:srgbClr val="2B2B2B"/>
                </a:highlight>
              </a:rPr>
              <a:t>   orca.get_injectable(</a:t>
            </a:r>
            <a:r>
              <a:rPr lang="en" sz="900">
                <a:solidFill>
                  <a:srgbClr val="A5C261"/>
                </a:solidFill>
                <a:highlight>
                  <a:srgbClr val="2B2B2B"/>
                </a:highlight>
              </a:rPr>
              <a:t>'repm_step_names'</a:t>
            </a:r>
            <a:r>
              <a:rPr lang="en" sz="900">
                <a:solidFill>
                  <a:srgbClr val="A9B7C6"/>
                </a:solidFill>
                <a:highlight>
                  <a:srgbClr val="2B2B2B"/>
                </a:highlight>
              </a:rPr>
              <a:t>) +  </a:t>
            </a:r>
            <a:r>
              <a:rPr lang="en" sz="900">
                <a:solidFill>
                  <a:srgbClr val="808080"/>
                </a:solidFill>
                <a:highlight>
                  <a:srgbClr val="2B2B2B"/>
                </a:highlight>
              </a:rPr>
              <a:t>  </a:t>
            </a:r>
            <a:r>
              <a:rPr lang="en" sz="900">
                <a:solidFill>
                  <a:srgbClr val="A9B7C6"/>
                </a:solidFill>
                <a:highlight>
                  <a:srgbClr val="2B2B2B"/>
                </a:highlight>
              </a:rPr>
              <a:t>[</a:t>
            </a:r>
            <a:r>
              <a:rPr lang="en" sz="900">
                <a:solidFill>
                  <a:srgbClr val="A5C261"/>
                </a:solidFill>
                <a:highlight>
                  <a:srgbClr val="2B2B2B"/>
                </a:highlight>
              </a:rPr>
              <a:t>"increase_property_values"</a:t>
            </a:r>
            <a:r>
              <a:rPr lang="en" sz="900">
                <a:solidFill>
                  <a:srgbClr val="A9B7C6"/>
                </a:solidFill>
                <a:highlight>
                  <a:srgbClr val="2B2B2B"/>
                </a:highlight>
              </a:rPr>
              <a:t>] + </a:t>
            </a:r>
            <a:r>
              <a:rPr lang="en" sz="900">
                <a:solidFill>
                  <a:srgbClr val="808080"/>
                </a:solidFill>
                <a:highlight>
                  <a:srgbClr val="2B2B2B"/>
                </a:highlight>
              </a:rPr>
              <a:t>  </a:t>
            </a:r>
            <a:r>
              <a:rPr lang="en" sz="900">
                <a:solidFill>
                  <a:srgbClr val="A9B7C6"/>
                </a:solidFill>
                <a:highlight>
                  <a:srgbClr val="2B2B2B"/>
                </a:highlight>
              </a:rPr>
              <a:t>orca.get_injectable(</a:t>
            </a:r>
            <a:r>
              <a:rPr lang="en" sz="900">
                <a:solidFill>
                  <a:srgbClr val="A5C261"/>
                </a:solidFill>
                <a:highlight>
                  <a:srgbClr val="2B2B2B"/>
                </a:highlight>
              </a:rPr>
              <a:t>'hlcm_step_names’'</a:t>
            </a:r>
            <a:r>
              <a:rPr lang="en" sz="900">
                <a:solidFill>
                  <a:srgbClr val="A9B7C6"/>
                </a:solidFill>
                <a:highlight>
                  <a:srgbClr val="2B2B2B"/>
                </a:highlight>
              </a:rPr>
              <a:t>) +  orca.get_injectable(</a:t>
            </a:r>
            <a:r>
              <a:rPr lang="en" sz="900">
                <a:solidFill>
                  <a:srgbClr val="A5C261"/>
                </a:solidFill>
                <a:highlight>
                  <a:srgbClr val="2B2B2B"/>
                </a:highlight>
              </a:rPr>
              <a:t>'elcm_step_names'</a:t>
            </a:r>
            <a:r>
              <a:rPr lang="en" sz="900">
                <a:solidFill>
                  <a:srgbClr val="A9B7C6"/>
                </a:solidFill>
                <a:highlight>
                  <a:srgbClr val="2B2B2B"/>
                </a:highlight>
              </a:rPr>
              <a:t>) +</a:t>
            </a:r>
            <a:endParaRPr sz="900">
              <a:solidFill>
                <a:srgbClr val="A9B7C6"/>
              </a:solidFill>
              <a:highlight>
                <a:srgbClr val="2B2B2B"/>
              </a:highlight>
            </a:endParaRPr>
          </a:p>
          <a:p>
            <a:pPr indent="0" lvl="0" marL="0" rtl="0" algn="l">
              <a:spcBef>
                <a:spcPts val="0"/>
              </a:spcBef>
              <a:spcAft>
                <a:spcPts val="0"/>
              </a:spcAft>
              <a:buClr>
                <a:schemeClr val="dk1"/>
              </a:buClr>
              <a:buSzPts val="1100"/>
              <a:buFont typeface="Arial"/>
              <a:buNone/>
            </a:pPr>
            <a:r>
              <a:rPr lang="en" sz="900">
                <a:solidFill>
                  <a:srgbClr val="A9B7C6"/>
                </a:solidFill>
                <a:highlight>
                  <a:srgbClr val="2B2B2B"/>
                </a:highlight>
              </a:rPr>
              <a:t>   [</a:t>
            </a:r>
            <a:r>
              <a:rPr lang="en" sz="900">
                <a:solidFill>
                  <a:srgbClr val="A5C261"/>
                </a:solidFill>
                <a:highlight>
                  <a:srgbClr val="2B2B2B"/>
                </a:highlight>
              </a:rPr>
              <a:t>"elcm_home_based"</a:t>
            </a:r>
            <a:r>
              <a:rPr lang="en" sz="900">
                <a:solidFill>
                  <a:srgbClr val="CC7832"/>
                </a:solidFill>
                <a:highlight>
                  <a:srgbClr val="2B2B2B"/>
                </a:highlight>
              </a:rPr>
              <a:t>,  </a:t>
            </a:r>
            <a:r>
              <a:rPr lang="en" sz="900">
                <a:solidFill>
                  <a:srgbClr val="A5C261"/>
                </a:solidFill>
                <a:highlight>
                  <a:srgbClr val="2B2B2B"/>
                </a:highlight>
              </a:rPr>
              <a:t>"jobs_scaling_model"</a:t>
            </a:r>
            <a:r>
              <a:rPr lang="en" sz="900">
                <a:solidFill>
                  <a:srgbClr val="CC7832"/>
                </a:solidFill>
                <a:highlight>
                  <a:srgbClr val="2B2B2B"/>
                </a:highlight>
              </a:rPr>
              <a:t>,  </a:t>
            </a:r>
            <a:r>
              <a:rPr lang="en" sz="900">
                <a:solidFill>
                  <a:srgbClr val="A5C261"/>
                </a:solidFill>
                <a:highlight>
                  <a:srgbClr val="2B2B2B"/>
                </a:highlight>
              </a:rPr>
              <a:t>"gq_pop_scaling_model"</a:t>
            </a:r>
            <a:endParaRPr sz="900">
              <a:solidFill>
                <a:srgbClr val="A5C261"/>
              </a:solidFill>
              <a:highlight>
                <a:srgbClr val="2B2B2B"/>
              </a:highlight>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c52dd6d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c52dd6d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a2f7447f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a2f7447f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4fa6f53a2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4fa6f53a2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our target is the official Semcog Results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template">
  <p:cSld name="Section Title template">
    <p:bg>
      <p:bgPr>
        <a:solidFill>
          <a:srgbClr val="1677A7"/>
        </a:solidFill>
      </p:bgPr>
    </p:bg>
    <p:spTree>
      <p:nvGrpSpPr>
        <p:cNvPr id="53" name="Shape 53"/>
        <p:cNvGrpSpPr/>
        <p:nvPr/>
      </p:nvGrpSpPr>
      <p:grpSpPr>
        <a:xfrm>
          <a:off x="0" y="0"/>
          <a:ext cx="0" cy="0"/>
          <a:chOff x="0" y="0"/>
          <a:chExt cx="0" cy="0"/>
        </a:xfrm>
      </p:grpSpPr>
      <p:sp>
        <p:nvSpPr>
          <p:cNvPr id="54" name="Google Shape;54;p14"/>
          <p:cNvSpPr txBox="1"/>
          <p:nvPr>
            <p:ph type="title"/>
          </p:nvPr>
        </p:nvSpPr>
        <p:spPr>
          <a:xfrm>
            <a:off x="423350" y="1730505"/>
            <a:ext cx="82992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lt1"/>
              </a:buClr>
              <a:buSzPts val="1400"/>
              <a:buFont typeface="Lato Light"/>
              <a:buNone/>
              <a:defRPr b="1" i="0" sz="4000" u="none" cap="none" strike="noStrike">
                <a:solidFill>
                  <a:schemeClr val="lt1"/>
                </a:solidFill>
                <a:latin typeface="Lato Light"/>
                <a:ea typeface="Lato Light"/>
                <a:cs typeface="Lato Light"/>
                <a:sym typeface="Lato Light"/>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with No image">
  <p:cSld name="Text with No image">
    <p:spTree>
      <p:nvGrpSpPr>
        <p:cNvPr id="58" name="Shape 58"/>
        <p:cNvGrpSpPr/>
        <p:nvPr/>
      </p:nvGrpSpPr>
      <p:grpSpPr>
        <a:xfrm>
          <a:off x="0" y="0"/>
          <a:ext cx="0" cy="0"/>
          <a:chOff x="0" y="0"/>
          <a:chExt cx="0" cy="0"/>
        </a:xfrm>
      </p:grpSpPr>
      <p:sp>
        <p:nvSpPr>
          <p:cNvPr id="59" name="Google Shape;59;p16"/>
          <p:cNvSpPr txBox="1"/>
          <p:nvPr>
            <p:ph idx="1" type="body"/>
          </p:nvPr>
        </p:nvSpPr>
        <p:spPr>
          <a:xfrm>
            <a:off x="1033463" y="2514599"/>
            <a:ext cx="7153800" cy="19644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560"/>
              </a:spcBef>
              <a:spcAft>
                <a:spcPts val="0"/>
              </a:spcAft>
              <a:buClr>
                <a:srgbClr val="54616A"/>
              </a:buClr>
              <a:buSzPts val="1400"/>
              <a:buFont typeface="Arial"/>
              <a:buNone/>
              <a:defRPr b="0" i="0" sz="2800" u="none" cap="none" strike="noStrike">
                <a:solidFill>
                  <a:srgbClr val="54616A"/>
                </a:solidFill>
                <a:latin typeface="Helvetica Neue Light"/>
                <a:ea typeface="Helvetica Neue Light"/>
                <a:cs typeface="Helvetica Neue Light"/>
                <a:sym typeface="Helvetica Neue Light"/>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0" name="Google Shape;60;p16"/>
          <p:cNvSpPr txBox="1"/>
          <p:nvPr>
            <p:ph type="title"/>
          </p:nvPr>
        </p:nvSpPr>
        <p:spPr>
          <a:xfrm>
            <a:off x="372533" y="1374379"/>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rgbClr val="1677A7"/>
              </a:buClr>
              <a:buSzPts val="1400"/>
              <a:buFont typeface="Lato Light"/>
              <a:buNone/>
              <a:defRPr b="1" i="0" sz="4800" u="none" cap="none" strike="noStrike">
                <a:solidFill>
                  <a:srgbClr val="1677A7"/>
                </a:solidFill>
                <a:latin typeface="Lato Light"/>
                <a:ea typeface="Lato Light"/>
                <a:cs typeface="Lato Light"/>
                <a:sym typeface="Lato Light"/>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Slide No Branding template" type="obj">
  <p:cSld name="OBJECT">
    <p:spTree>
      <p:nvGrpSpPr>
        <p:cNvPr id="61" name="Shape 61"/>
        <p:cNvGrpSpPr/>
        <p:nvPr/>
      </p:nvGrpSpPr>
      <p:grpSpPr>
        <a:xfrm>
          <a:off x="0" y="0"/>
          <a:ext cx="0" cy="0"/>
          <a:chOff x="0" y="0"/>
          <a:chExt cx="0" cy="0"/>
        </a:xfrm>
      </p:grpSpPr>
      <p:sp>
        <p:nvSpPr>
          <p:cNvPr id="62" name="Google Shape;62;p17"/>
          <p:cNvSpPr txBox="1"/>
          <p:nvPr>
            <p:ph type="title"/>
          </p:nvPr>
        </p:nvSpPr>
        <p:spPr>
          <a:xfrm>
            <a:off x="457200" y="342901"/>
            <a:ext cx="8229600" cy="8574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rgbClr val="1677A7"/>
              </a:buClr>
              <a:buSzPts val="1400"/>
              <a:buFont typeface="Lato Light"/>
              <a:buNone/>
              <a:defRPr b="1" i="0" sz="4000" u="none" cap="none" strike="noStrike">
                <a:solidFill>
                  <a:srgbClr val="1677A7"/>
                </a:solidFill>
                <a:latin typeface="Lato Light"/>
                <a:ea typeface="Lato Light"/>
                <a:cs typeface="Lato Light"/>
                <a:sym typeface="Lato Light"/>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63" name="Google Shape;63;p17"/>
          <p:cNvSpPr txBox="1"/>
          <p:nvPr>
            <p:ph idx="1" type="body"/>
          </p:nvPr>
        </p:nvSpPr>
        <p:spPr>
          <a:xfrm>
            <a:off x="465667" y="1322373"/>
            <a:ext cx="8229600" cy="32241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520"/>
              </a:spcBef>
              <a:spcAft>
                <a:spcPts val="0"/>
              </a:spcAft>
              <a:buClr>
                <a:srgbClr val="54616A"/>
              </a:buClr>
              <a:buSzPts val="1400"/>
              <a:buFont typeface="Arial"/>
              <a:buNone/>
              <a:defRPr b="0" i="0" sz="2600" u="none" cap="none" strike="noStrike">
                <a:solidFill>
                  <a:srgbClr val="54616A"/>
                </a:solidFill>
                <a:latin typeface="Helvetica Neue Light"/>
                <a:ea typeface="Helvetica Neue Light"/>
                <a:cs typeface="Helvetica Neue Light"/>
                <a:sym typeface="Helvetica Neue Light"/>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only">
  <p:cSld name="Image only">
    <p:spTree>
      <p:nvGrpSpPr>
        <p:cNvPr id="64" name="Shape 6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urse or Chapter Title template">
  <p:cSld name="Course or Chapter Title template">
    <p:bg>
      <p:bgPr>
        <a:solidFill>
          <a:srgbClr val="A6C1CA"/>
        </a:solidFill>
      </p:bgPr>
    </p:bg>
    <p:spTree>
      <p:nvGrpSpPr>
        <p:cNvPr id="65" name="Shape 65"/>
        <p:cNvGrpSpPr/>
        <p:nvPr/>
      </p:nvGrpSpPr>
      <p:grpSpPr>
        <a:xfrm>
          <a:off x="0" y="0"/>
          <a:ext cx="0" cy="0"/>
          <a:chOff x="0" y="0"/>
          <a:chExt cx="0" cy="0"/>
        </a:xfrm>
      </p:grpSpPr>
      <p:sp>
        <p:nvSpPr>
          <p:cNvPr id="66" name="Google Shape;66;p19"/>
          <p:cNvSpPr/>
          <p:nvPr/>
        </p:nvSpPr>
        <p:spPr>
          <a:xfrm>
            <a:off x="423350" y="861204"/>
            <a:ext cx="8299200" cy="1458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 name="Google Shape;67;p19"/>
          <p:cNvSpPr txBox="1"/>
          <p:nvPr>
            <p:ph type="title"/>
          </p:nvPr>
        </p:nvSpPr>
        <p:spPr>
          <a:xfrm>
            <a:off x="423350" y="2390375"/>
            <a:ext cx="82992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lt1"/>
              </a:buClr>
              <a:buSzPts val="1400"/>
              <a:buFont typeface="Lato Light"/>
              <a:buNone/>
              <a:defRPr b="1" i="0" sz="4000" u="none" cap="none" strike="noStrike">
                <a:solidFill>
                  <a:schemeClr val="lt1"/>
                </a:solidFill>
                <a:latin typeface="Lato Light"/>
                <a:ea typeface="Lato Light"/>
                <a:cs typeface="Lato Light"/>
                <a:sym typeface="Lato Light"/>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template">
  <p:cSld name="Section Title template">
    <p:bg>
      <p:bgPr>
        <a:solidFill>
          <a:srgbClr val="1677A7"/>
        </a:solidFill>
      </p:bgPr>
    </p:bg>
    <p:spTree>
      <p:nvGrpSpPr>
        <p:cNvPr id="68" name="Shape 68"/>
        <p:cNvGrpSpPr/>
        <p:nvPr/>
      </p:nvGrpSpPr>
      <p:grpSpPr>
        <a:xfrm>
          <a:off x="0" y="0"/>
          <a:ext cx="0" cy="0"/>
          <a:chOff x="0" y="0"/>
          <a:chExt cx="0" cy="0"/>
        </a:xfrm>
      </p:grpSpPr>
      <p:sp>
        <p:nvSpPr>
          <p:cNvPr id="69" name="Google Shape;69;p20"/>
          <p:cNvSpPr txBox="1"/>
          <p:nvPr>
            <p:ph type="title"/>
          </p:nvPr>
        </p:nvSpPr>
        <p:spPr>
          <a:xfrm>
            <a:off x="423350" y="1730505"/>
            <a:ext cx="82992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lt1"/>
              </a:buClr>
              <a:buSzPts val="1400"/>
              <a:buFont typeface="Lato Light"/>
              <a:buNone/>
              <a:defRPr b="1" i="0" sz="4000" u="none" cap="none" strike="noStrike">
                <a:solidFill>
                  <a:schemeClr val="lt1"/>
                </a:solidFill>
                <a:latin typeface="Lato Light"/>
                <a:ea typeface="Lato Light"/>
                <a:cs typeface="Lato Light"/>
                <a:sym typeface="Lato Light"/>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76" name="Shape 76"/>
        <p:cNvGrpSpPr/>
        <p:nvPr/>
      </p:nvGrpSpPr>
      <p:grpSpPr>
        <a:xfrm>
          <a:off x="0" y="0"/>
          <a:ext cx="0" cy="0"/>
          <a:chOff x="0" y="0"/>
          <a:chExt cx="0" cy="0"/>
        </a:xfrm>
      </p:grpSpPr>
      <p:sp>
        <p:nvSpPr>
          <p:cNvPr id="77" name="Google Shape;77;p22"/>
          <p:cNvSpPr txBox="1"/>
          <p:nvPr>
            <p:ph type="ctrTitle"/>
          </p:nvPr>
        </p:nvSpPr>
        <p:spPr>
          <a:xfrm>
            <a:off x="1143000" y="841772"/>
            <a:ext cx="6858000" cy="1790700"/>
          </a:xfrm>
          <a:prstGeom prst="rect">
            <a:avLst/>
          </a:prstGeom>
          <a:noFill/>
          <a:ln>
            <a:noFill/>
          </a:ln>
        </p:spPr>
        <p:txBody>
          <a:bodyPr anchorCtr="0" anchor="b" bIns="68575" lIns="68575" spcFirstLastPara="1" rIns="68575" wrap="square" tIns="68575">
            <a:noAutofit/>
          </a:bodyPr>
          <a:lstStyle>
            <a:lvl1pPr indent="0" lvl="0" marL="0" marR="0" rtl="0" algn="ctr">
              <a:lnSpc>
                <a:spcPct val="90000"/>
              </a:lnSpc>
              <a:spcBef>
                <a:spcPts val="0"/>
              </a:spcBef>
              <a:spcAft>
                <a:spcPts val="0"/>
              </a:spcAft>
              <a:buClr>
                <a:schemeClr val="dk1"/>
              </a:buClr>
              <a:buSzPts val="1100"/>
              <a:buFont typeface="Calibri"/>
              <a:buNone/>
              <a:defRPr b="0" i="0" sz="45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78" name="Google Shape;78;p22"/>
          <p:cNvSpPr txBox="1"/>
          <p:nvPr>
            <p:ph idx="1" type="subTitle"/>
          </p:nvPr>
        </p:nvSpPr>
        <p:spPr>
          <a:xfrm>
            <a:off x="1143000" y="2701528"/>
            <a:ext cx="6858000" cy="1241700"/>
          </a:xfrm>
          <a:prstGeom prst="rect">
            <a:avLst/>
          </a:prstGeom>
          <a:noFill/>
          <a:ln>
            <a:noFill/>
          </a:ln>
        </p:spPr>
        <p:txBody>
          <a:bodyPr anchorCtr="0" anchor="t" bIns="68575" lIns="68575" spcFirstLastPara="1" rIns="68575" wrap="square" tIns="68575">
            <a:noAutofit/>
          </a:bodyPr>
          <a:lstStyle>
            <a:lvl1pPr indent="0" lvl="0" marL="0" marR="0" rtl="0" algn="ctr">
              <a:lnSpc>
                <a:spcPct val="90000"/>
              </a:lnSpc>
              <a:spcBef>
                <a:spcPts val="800"/>
              </a:spcBef>
              <a:spcAft>
                <a:spcPts val="0"/>
              </a:spcAft>
              <a:buClr>
                <a:schemeClr val="dk1"/>
              </a:buClr>
              <a:buSzPts val="2100"/>
              <a:buFont typeface="Arial"/>
              <a:buNone/>
              <a:defRPr b="0" i="0" sz="1800" u="none" cap="none" strike="noStrike">
                <a:solidFill>
                  <a:schemeClr val="dk1"/>
                </a:solidFill>
                <a:latin typeface="Calibri"/>
                <a:ea typeface="Calibri"/>
                <a:cs typeface="Calibri"/>
                <a:sym typeface="Calibri"/>
              </a:defRPr>
            </a:lvl1pPr>
            <a:lvl2pPr indent="0" lvl="1" marL="342900" marR="0" rtl="0" algn="ctr">
              <a:lnSpc>
                <a:spcPct val="90000"/>
              </a:lnSpc>
              <a:spcBef>
                <a:spcPts val="400"/>
              </a:spcBef>
              <a:spcAft>
                <a:spcPts val="0"/>
              </a:spcAft>
              <a:buClr>
                <a:schemeClr val="dk1"/>
              </a:buClr>
              <a:buSzPts val="1800"/>
              <a:buFont typeface="Arial"/>
              <a:buNone/>
              <a:defRPr b="0" i="0" sz="1500" u="none" cap="none" strike="noStrike">
                <a:solidFill>
                  <a:schemeClr val="dk1"/>
                </a:solidFill>
                <a:latin typeface="Calibri"/>
                <a:ea typeface="Calibri"/>
                <a:cs typeface="Calibri"/>
                <a:sym typeface="Calibri"/>
              </a:defRPr>
            </a:lvl2pPr>
            <a:lvl3pPr indent="0" lvl="2" marL="685800" marR="0" rtl="0" algn="ctr">
              <a:lnSpc>
                <a:spcPct val="90000"/>
              </a:lnSpc>
              <a:spcBef>
                <a:spcPts val="400"/>
              </a:spcBef>
              <a:spcAft>
                <a:spcPts val="0"/>
              </a:spcAft>
              <a:buClr>
                <a:schemeClr val="dk1"/>
              </a:buClr>
              <a:buSzPts val="1500"/>
              <a:buFont typeface="Arial"/>
              <a:buNone/>
              <a:defRPr b="0" i="0" sz="1400" u="none" cap="none" strike="noStrike">
                <a:solidFill>
                  <a:schemeClr val="dk1"/>
                </a:solidFill>
                <a:latin typeface="Calibri"/>
                <a:ea typeface="Calibri"/>
                <a:cs typeface="Calibri"/>
                <a:sym typeface="Calibri"/>
              </a:defRPr>
            </a:lvl3pPr>
            <a:lvl4pPr indent="0" lvl="3" marL="1028700"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4pPr>
            <a:lvl5pPr indent="0" lvl="4" marL="1371600"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5pPr>
            <a:lvl6pPr indent="0" lvl="5" marL="1714500"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6pPr>
            <a:lvl7pPr indent="0" lvl="6" marL="2057400"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7pPr>
            <a:lvl8pPr indent="0" lvl="7" marL="2400300"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8pPr>
            <a:lvl9pPr indent="0" lvl="8" marL="2743200"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9" name="Google Shape;79;p22"/>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0" name="Google Shape;80;p22"/>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indent="0" lvl="0" mar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1" name="Google Shape;81;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2" name="Shape 82"/>
        <p:cNvGrpSpPr/>
        <p:nvPr/>
      </p:nvGrpSpPr>
      <p:grpSpPr>
        <a:xfrm>
          <a:off x="0" y="0"/>
          <a:ext cx="0" cy="0"/>
          <a:chOff x="0" y="0"/>
          <a:chExt cx="0" cy="0"/>
        </a:xfrm>
      </p:grpSpPr>
      <p:sp>
        <p:nvSpPr>
          <p:cNvPr id="83" name="Google Shape;83;p23"/>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noAutofit/>
          </a:bodyPr>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84" name="Google Shape;84;p23"/>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5" name="Google Shape;85;p23"/>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6" name="Google Shape;86;p23"/>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indent="0" lvl="0" mar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7" name="Google Shape;87;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88" name="Shape 88"/>
        <p:cNvGrpSpPr/>
        <p:nvPr/>
      </p:nvGrpSpPr>
      <p:grpSpPr>
        <a:xfrm>
          <a:off x="0" y="0"/>
          <a:ext cx="0" cy="0"/>
          <a:chOff x="0" y="0"/>
          <a:chExt cx="0" cy="0"/>
        </a:xfrm>
      </p:grpSpPr>
      <p:sp>
        <p:nvSpPr>
          <p:cNvPr id="89" name="Google Shape;89;p24"/>
          <p:cNvSpPr txBox="1"/>
          <p:nvPr>
            <p:ph type="title"/>
          </p:nvPr>
        </p:nvSpPr>
        <p:spPr>
          <a:xfrm>
            <a:off x="623888" y="1282304"/>
            <a:ext cx="7886700" cy="2139600"/>
          </a:xfrm>
          <a:prstGeom prst="rect">
            <a:avLst/>
          </a:prstGeom>
          <a:noFill/>
          <a:ln>
            <a:noFill/>
          </a:ln>
        </p:spPr>
        <p:txBody>
          <a:bodyPr anchorCtr="0" anchor="b" bIns="68575" lIns="68575" spcFirstLastPara="1" rIns="68575" wrap="square" tIns="68575">
            <a:noAutofit/>
          </a:bodyPr>
          <a:lstStyle>
            <a:lvl1pPr indent="0" lvl="0" marL="0" marR="0" rtl="0" algn="l">
              <a:lnSpc>
                <a:spcPct val="90000"/>
              </a:lnSpc>
              <a:spcBef>
                <a:spcPts val="0"/>
              </a:spcBef>
              <a:spcAft>
                <a:spcPts val="0"/>
              </a:spcAft>
              <a:buClr>
                <a:schemeClr val="dk1"/>
              </a:buClr>
              <a:buSzPts val="1100"/>
              <a:buFont typeface="Calibri"/>
              <a:buNone/>
              <a:defRPr b="0" i="0" sz="45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90" name="Google Shape;90;p24"/>
          <p:cNvSpPr txBox="1"/>
          <p:nvPr>
            <p:ph idx="1" type="body"/>
          </p:nvPr>
        </p:nvSpPr>
        <p:spPr>
          <a:xfrm>
            <a:off x="623888" y="3442097"/>
            <a:ext cx="7886700" cy="1125300"/>
          </a:xfrm>
          <a:prstGeom prst="rect">
            <a:avLst/>
          </a:prstGeom>
          <a:noFill/>
          <a:ln>
            <a:noFill/>
          </a:ln>
        </p:spPr>
        <p:txBody>
          <a:bodyPr anchorCtr="0" anchor="t" bIns="68575" lIns="68575" spcFirstLastPara="1" rIns="68575" wrap="square" tIns="68575">
            <a:noAutofit/>
          </a:bodyPr>
          <a:lstStyle>
            <a:lvl1pPr indent="-228600" lvl="0" marL="457200" marR="0" rtl="0" algn="l">
              <a:lnSpc>
                <a:spcPct val="90000"/>
              </a:lnSpc>
              <a:spcBef>
                <a:spcPts val="800"/>
              </a:spcBef>
              <a:spcAft>
                <a:spcPts val="0"/>
              </a:spcAft>
              <a:buClr>
                <a:srgbClr val="888888"/>
              </a:buClr>
              <a:buSzPts val="2100"/>
              <a:buFont typeface="Arial"/>
              <a:buNone/>
              <a:defRPr b="0" i="0" sz="1800" u="none" cap="none" strike="noStrike">
                <a:solidFill>
                  <a:srgbClr val="888888"/>
                </a:solidFill>
                <a:latin typeface="Calibri"/>
                <a:ea typeface="Calibri"/>
                <a:cs typeface="Calibri"/>
                <a:sym typeface="Calibri"/>
              </a:defRPr>
            </a:lvl1pPr>
            <a:lvl2pPr indent="-228600" lvl="1" marL="914400" marR="0" rtl="0" algn="l">
              <a:lnSpc>
                <a:spcPct val="90000"/>
              </a:lnSpc>
              <a:spcBef>
                <a:spcPts val="400"/>
              </a:spcBef>
              <a:spcAft>
                <a:spcPts val="0"/>
              </a:spcAft>
              <a:buClr>
                <a:srgbClr val="888888"/>
              </a:buClr>
              <a:buSzPts val="1800"/>
              <a:buFont typeface="Arial"/>
              <a:buNone/>
              <a:defRPr b="0" i="0" sz="15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400"/>
              </a:spcBef>
              <a:spcAft>
                <a:spcPts val="0"/>
              </a:spcAft>
              <a:buClr>
                <a:srgbClr val="888888"/>
              </a:buClr>
              <a:buSzPts val="1500"/>
              <a:buFont typeface="Arial"/>
              <a:buNone/>
              <a:defRPr b="0" i="0" sz="14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9pPr>
          </a:lstStyle>
          <a:p/>
        </p:txBody>
      </p:sp>
      <p:sp>
        <p:nvSpPr>
          <p:cNvPr id="91" name="Google Shape;91;p24"/>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2" name="Google Shape;92;p24"/>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3" name="Google Shape;93;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94" name="Shape 94"/>
        <p:cNvGrpSpPr/>
        <p:nvPr/>
      </p:nvGrpSpPr>
      <p:grpSpPr>
        <a:xfrm>
          <a:off x="0" y="0"/>
          <a:ext cx="0" cy="0"/>
          <a:chOff x="0" y="0"/>
          <a:chExt cx="0" cy="0"/>
        </a:xfrm>
      </p:grpSpPr>
      <p:sp>
        <p:nvSpPr>
          <p:cNvPr id="95" name="Google Shape;95;p25"/>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noAutofit/>
          </a:bodyPr>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96" name="Google Shape;96;p25"/>
          <p:cNvSpPr txBox="1"/>
          <p:nvPr>
            <p:ph idx="1" type="body"/>
          </p:nvPr>
        </p:nvSpPr>
        <p:spPr>
          <a:xfrm>
            <a:off x="628650" y="1369219"/>
            <a:ext cx="3886200" cy="32634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97" name="Google Shape;97;p25"/>
          <p:cNvSpPr txBox="1"/>
          <p:nvPr>
            <p:ph idx="2" type="body"/>
          </p:nvPr>
        </p:nvSpPr>
        <p:spPr>
          <a:xfrm>
            <a:off x="4629150" y="1369219"/>
            <a:ext cx="3886200" cy="32634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98" name="Google Shape;98;p25"/>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9" name="Google Shape;99;p25"/>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0" name="Google Shape;100;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01" name="Shape 101"/>
        <p:cNvGrpSpPr/>
        <p:nvPr/>
      </p:nvGrpSpPr>
      <p:grpSpPr>
        <a:xfrm>
          <a:off x="0" y="0"/>
          <a:ext cx="0" cy="0"/>
          <a:chOff x="0" y="0"/>
          <a:chExt cx="0" cy="0"/>
        </a:xfrm>
      </p:grpSpPr>
      <p:sp>
        <p:nvSpPr>
          <p:cNvPr id="102" name="Google Shape;102;p26"/>
          <p:cNvSpPr txBox="1"/>
          <p:nvPr>
            <p:ph type="title"/>
          </p:nvPr>
        </p:nvSpPr>
        <p:spPr>
          <a:xfrm>
            <a:off x="629841" y="273844"/>
            <a:ext cx="7886700" cy="994200"/>
          </a:xfrm>
          <a:prstGeom prst="rect">
            <a:avLst/>
          </a:prstGeom>
          <a:noFill/>
          <a:ln>
            <a:noFill/>
          </a:ln>
        </p:spPr>
        <p:txBody>
          <a:bodyPr anchorCtr="0" anchor="ctr" bIns="68575" lIns="68575" spcFirstLastPara="1" rIns="68575" wrap="square" tIns="68575">
            <a:noAutofit/>
          </a:bodyPr>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03" name="Google Shape;103;p26"/>
          <p:cNvSpPr txBox="1"/>
          <p:nvPr>
            <p:ph idx="1" type="body"/>
          </p:nvPr>
        </p:nvSpPr>
        <p:spPr>
          <a:xfrm>
            <a:off x="629841" y="1260872"/>
            <a:ext cx="3868500" cy="618000"/>
          </a:xfrm>
          <a:prstGeom prst="rect">
            <a:avLst/>
          </a:prstGeom>
          <a:noFill/>
          <a:ln>
            <a:noFill/>
          </a:ln>
        </p:spPr>
        <p:txBody>
          <a:bodyPr anchorCtr="0" anchor="b" bIns="68575" lIns="68575" spcFirstLastPara="1" rIns="68575" wrap="square" tIns="68575">
            <a:noAutofit/>
          </a:bodyPr>
          <a:lstStyle>
            <a:lvl1pPr indent="-228600" lvl="0" marL="457200" marR="0" rtl="0" algn="l">
              <a:lnSpc>
                <a:spcPct val="90000"/>
              </a:lnSpc>
              <a:spcBef>
                <a:spcPts val="800"/>
              </a:spcBef>
              <a:spcAft>
                <a:spcPts val="0"/>
              </a:spcAft>
              <a:buClr>
                <a:schemeClr val="dk1"/>
              </a:buClr>
              <a:buSzPts val="21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8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5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9pPr>
          </a:lstStyle>
          <a:p/>
        </p:txBody>
      </p:sp>
      <p:sp>
        <p:nvSpPr>
          <p:cNvPr id="104" name="Google Shape;104;p26"/>
          <p:cNvSpPr txBox="1"/>
          <p:nvPr>
            <p:ph idx="2" type="body"/>
          </p:nvPr>
        </p:nvSpPr>
        <p:spPr>
          <a:xfrm>
            <a:off x="629841" y="1878806"/>
            <a:ext cx="3868500" cy="27633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05" name="Google Shape;105;p26"/>
          <p:cNvSpPr txBox="1"/>
          <p:nvPr>
            <p:ph idx="3" type="body"/>
          </p:nvPr>
        </p:nvSpPr>
        <p:spPr>
          <a:xfrm>
            <a:off x="4629150" y="1260872"/>
            <a:ext cx="3887400" cy="618000"/>
          </a:xfrm>
          <a:prstGeom prst="rect">
            <a:avLst/>
          </a:prstGeom>
          <a:noFill/>
          <a:ln>
            <a:noFill/>
          </a:ln>
        </p:spPr>
        <p:txBody>
          <a:bodyPr anchorCtr="0" anchor="b" bIns="68575" lIns="68575" spcFirstLastPara="1" rIns="68575" wrap="square" tIns="68575">
            <a:noAutofit/>
          </a:bodyPr>
          <a:lstStyle>
            <a:lvl1pPr indent="-228600" lvl="0" marL="457200" marR="0" rtl="0" algn="l">
              <a:lnSpc>
                <a:spcPct val="90000"/>
              </a:lnSpc>
              <a:spcBef>
                <a:spcPts val="800"/>
              </a:spcBef>
              <a:spcAft>
                <a:spcPts val="0"/>
              </a:spcAft>
              <a:buClr>
                <a:schemeClr val="dk1"/>
              </a:buClr>
              <a:buSzPts val="21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8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5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9pPr>
          </a:lstStyle>
          <a:p/>
        </p:txBody>
      </p:sp>
      <p:sp>
        <p:nvSpPr>
          <p:cNvPr id="106" name="Google Shape;106;p26"/>
          <p:cNvSpPr txBox="1"/>
          <p:nvPr>
            <p:ph idx="4" type="body"/>
          </p:nvPr>
        </p:nvSpPr>
        <p:spPr>
          <a:xfrm>
            <a:off x="4629150" y="1878806"/>
            <a:ext cx="3887400" cy="27633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07" name="Google Shape;107;p26"/>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8" name="Google Shape;108;p26"/>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9" name="Google Shape;109;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10" name="Shape 110"/>
        <p:cNvGrpSpPr/>
        <p:nvPr/>
      </p:nvGrpSpPr>
      <p:grpSpPr>
        <a:xfrm>
          <a:off x="0" y="0"/>
          <a:ext cx="0" cy="0"/>
          <a:chOff x="0" y="0"/>
          <a:chExt cx="0" cy="0"/>
        </a:xfrm>
      </p:grpSpPr>
      <p:sp>
        <p:nvSpPr>
          <p:cNvPr id="111" name="Google Shape;111;p27"/>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noAutofit/>
          </a:bodyPr>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12" name="Google Shape;112;p27"/>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3" name="Google Shape;113;p27"/>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4" name="Google Shape;114;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5" name="Shape 115"/>
        <p:cNvGrpSpPr/>
        <p:nvPr/>
      </p:nvGrpSpPr>
      <p:grpSpPr>
        <a:xfrm>
          <a:off x="0" y="0"/>
          <a:ext cx="0" cy="0"/>
          <a:chOff x="0" y="0"/>
          <a:chExt cx="0" cy="0"/>
        </a:xfrm>
      </p:grpSpPr>
      <p:sp>
        <p:nvSpPr>
          <p:cNvPr id="116" name="Google Shape;116;p28"/>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7" name="Google Shape;117;p28"/>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8" name="Google Shape;118;p2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19" name="Shape 119"/>
        <p:cNvGrpSpPr/>
        <p:nvPr/>
      </p:nvGrpSpPr>
      <p:grpSpPr>
        <a:xfrm>
          <a:off x="0" y="0"/>
          <a:ext cx="0" cy="0"/>
          <a:chOff x="0" y="0"/>
          <a:chExt cx="0" cy="0"/>
        </a:xfrm>
      </p:grpSpPr>
      <p:sp>
        <p:nvSpPr>
          <p:cNvPr id="120" name="Google Shape;120;p29"/>
          <p:cNvSpPr txBox="1"/>
          <p:nvPr>
            <p:ph type="title"/>
          </p:nvPr>
        </p:nvSpPr>
        <p:spPr>
          <a:xfrm>
            <a:off x="629841" y="342900"/>
            <a:ext cx="2949000" cy="1200300"/>
          </a:xfrm>
          <a:prstGeom prst="rect">
            <a:avLst/>
          </a:prstGeom>
          <a:noFill/>
          <a:ln>
            <a:noFill/>
          </a:ln>
        </p:spPr>
        <p:txBody>
          <a:bodyPr anchorCtr="0" anchor="b" bIns="68575" lIns="68575" spcFirstLastPara="1" rIns="68575" wrap="square" tIns="68575">
            <a:noAutofit/>
          </a:bodyPr>
          <a:lstStyle>
            <a:lvl1pPr indent="0" lvl="0" marL="0" marR="0" rtl="0" algn="l">
              <a:lnSpc>
                <a:spcPct val="90000"/>
              </a:lnSpc>
              <a:spcBef>
                <a:spcPts val="0"/>
              </a:spcBef>
              <a:spcAft>
                <a:spcPts val="0"/>
              </a:spcAft>
              <a:buClr>
                <a:schemeClr val="dk1"/>
              </a:buClr>
              <a:buSzPts val="1100"/>
              <a:buFont typeface="Calibri"/>
              <a:buNone/>
              <a:defRPr b="0" i="0" sz="24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21" name="Google Shape;121;p29"/>
          <p:cNvSpPr txBox="1"/>
          <p:nvPr>
            <p:ph idx="1" type="body"/>
          </p:nvPr>
        </p:nvSpPr>
        <p:spPr>
          <a:xfrm>
            <a:off x="3887391" y="740569"/>
            <a:ext cx="4629300" cy="3655200"/>
          </a:xfrm>
          <a:prstGeom prst="rect">
            <a:avLst/>
          </a:prstGeom>
          <a:noFill/>
          <a:ln>
            <a:noFill/>
          </a:ln>
        </p:spPr>
        <p:txBody>
          <a:bodyPr anchorCtr="0" anchor="t" bIns="68575" lIns="68575" spcFirstLastPara="1" rIns="68575" wrap="square" tIns="68575">
            <a:noAutofit/>
          </a:bodyPr>
          <a:lstStyle>
            <a:lvl1pPr indent="-381000" lvl="0" marL="457200" marR="0" rtl="0" algn="l">
              <a:lnSpc>
                <a:spcPct val="90000"/>
              </a:lnSpc>
              <a:spcBef>
                <a:spcPts val="8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lnSpc>
                <a:spcPct val="90000"/>
              </a:lnSpc>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22" name="Google Shape;122;p29"/>
          <p:cNvSpPr txBox="1"/>
          <p:nvPr>
            <p:ph idx="2" type="body"/>
          </p:nvPr>
        </p:nvSpPr>
        <p:spPr>
          <a:xfrm>
            <a:off x="629841" y="1543050"/>
            <a:ext cx="2949000" cy="2858700"/>
          </a:xfrm>
          <a:prstGeom prst="rect">
            <a:avLst/>
          </a:prstGeom>
          <a:noFill/>
          <a:ln>
            <a:noFill/>
          </a:ln>
        </p:spPr>
        <p:txBody>
          <a:bodyPr anchorCtr="0" anchor="t" bIns="68575" lIns="68575" spcFirstLastPara="1" rIns="68575" wrap="square" tIns="68575">
            <a:noAutofit/>
          </a:bodyPr>
          <a:lstStyle>
            <a:lvl1pPr indent="-228600" lvl="0" marL="457200" marR="0" rtl="0" algn="l">
              <a:lnSpc>
                <a:spcPct val="90000"/>
              </a:lnSpc>
              <a:spcBef>
                <a:spcPts val="800"/>
              </a:spcBef>
              <a:spcAft>
                <a:spcPts val="0"/>
              </a:spcAft>
              <a:buClr>
                <a:schemeClr val="dk1"/>
              </a:buClr>
              <a:buSzPts val="21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8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5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9pPr>
          </a:lstStyle>
          <a:p/>
        </p:txBody>
      </p:sp>
      <p:sp>
        <p:nvSpPr>
          <p:cNvPr id="123" name="Google Shape;123;p29"/>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4" name="Google Shape;124;p29"/>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5" name="Google Shape;125;p2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26" name="Shape 126"/>
        <p:cNvGrpSpPr/>
        <p:nvPr/>
      </p:nvGrpSpPr>
      <p:grpSpPr>
        <a:xfrm>
          <a:off x="0" y="0"/>
          <a:ext cx="0" cy="0"/>
          <a:chOff x="0" y="0"/>
          <a:chExt cx="0" cy="0"/>
        </a:xfrm>
      </p:grpSpPr>
      <p:sp>
        <p:nvSpPr>
          <p:cNvPr id="127" name="Google Shape;127;p30"/>
          <p:cNvSpPr txBox="1"/>
          <p:nvPr>
            <p:ph type="title"/>
          </p:nvPr>
        </p:nvSpPr>
        <p:spPr>
          <a:xfrm>
            <a:off x="629841" y="342900"/>
            <a:ext cx="2949000" cy="1200300"/>
          </a:xfrm>
          <a:prstGeom prst="rect">
            <a:avLst/>
          </a:prstGeom>
          <a:noFill/>
          <a:ln>
            <a:noFill/>
          </a:ln>
        </p:spPr>
        <p:txBody>
          <a:bodyPr anchorCtr="0" anchor="b" bIns="68575" lIns="68575" spcFirstLastPara="1" rIns="68575" wrap="square" tIns="68575">
            <a:noAutofit/>
          </a:bodyPr>
          <a:lstStyle>
            <a:lvl1pPr indent="0" lvl="0" marL="0" marR="0" rtl="0" algn="l">
              <a:lnSpc>
                <a:spcPct val="90000"/>
              </a:lnSpc>
              <a:spcBef>
                <a:spcPts val="0"/>
              </a:spcBef>
              <a:spcAft>
                <a:spcPts val="0"/>
              </a:spcAft>
              <a:buClr>
                <a:schemeClr val="dk1"/>
              </a:buClr>
              <a:buSzPts val="1100"/>
              <a:buFont typeface="Calibri"/>
              <a:buNone/>
              <a:defRPr b="0" i="0" sz="24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28" name="Google Shape;128;p30"/>
          <p:cNvSpPr/>
          <p:nvPr>
            <p:ph idx="2" type="pic"/>
          </p:nvPr>
        </p:nvSpPr>
        <p:spPr>
          <a:xfrm>
            <a:off x="3887391" y="740569"/>
            <a:ext cx="4629300" cy="3655200"/>
          </a:xfrm>
          <a:prstGeom prst="rect">
            <a:avLst/>
          </a:prstGeom>
          <a:noFill/>
          <a:ln>
            <a:noFill/>
          </a:ln>
        </p:spPr>
        <p:txBody>
          <a:bodyPr anchorCtr="0" anchor="t" bIns="68575" lIns="68575" spcFirstLastPara="1" rIns="68575" wrap="square" tIns="68575">
            <a:noAutofit/>
          </a:bodyPr>
          <a:lstStyle>
            <a:lvl1pPr indent="0" lvl="0" marL="0" marR="0" rtl="0" algn="l">
              <a:lnSpc>
                <a:spcPct val="90000"/>
              </a:lnSpc>
              <a:spcBef>
                <a:spcPts val="800"/>
              </a:spcBef>
              <a:spcAft>
                <a:spcPts val="0"/>
              </a:spcAft>
              <a:buClr>
                <a:schemeClr val="dk1"/>
              </a:buClr>
              <a:buSzPts val="1100"/>
              <a:buFont typeface="Arial"/>
              <a:buNone/>
              <a:defRPr b="0" i="0" sz="2400" u="none" cap="none" strike="noStrike">
                <a:solidFill>
                  <a:schemeClr val="dk1"/>
                </a:solidFill>
                <a:latin typeface="Calibri"/>
                <a:ea typeface="Calibri"/>
                <a:cs typeface="Calibri"/>
                <a:sym typeface="Calibri"/>
              </a:defRPr>
            </a:lvl1pPr>
            <a:lvl2pPr indent="0" lvl="1" marL="342900" marR="0" rtl="0" algn="l">
              <a:lnSpc>
                <a:spcPct val="90000"/>
              </a:lnSpc>
              <a:spcBef>
                <a:spcPts val="400"/>
              </a:spcBef>
              <a:spcAft>
                <a:spcPts val="0"/>
              </a:spcAft>
              <a:buClr>
                <a:schemeClr val="dk1"/>
              </a:buClr>
              <a:buSzPts val="1100"/>
              <a:buFont typeface="Arial"/>
              <a:buNone/>
              <a:defRPr b="0" i="0" sz="2100" u="none" cap="none" strike="noStrike">
                <a:solidFill>
                  <a:schemeClr val="dk1"/>
                </a:solidFill>
                <a:latin typeface="Calibri"/>
                <a:ea typeface="Calibri"/>
                <a:cs typeface="Calibri"/>
                <a:sym typeface="Calibri"/>
              </a:defRPr>
            </a:lvl2pPr>
            <a:lvl3pPr indent="0" lvl="2" marL="685800" marR="0" rtl="0" algn="l">
              <a:lnSpc>
                <a:spcPct val="90000"/>
              </a:lnSpc>
              <a:spcBef>
                <a:spcPts val="400"/>
              </a:spcBef>
              <a:spcAft>
                <a:spcPts val="0"/>
              </a:spcAft>
              <a:buClr>
                <a:schemeClr val="dk1"/>
              </a:buClr>
              <a:buSzPts val="1100"/>
              <a:buFont typeface="Arial"/>
              <a:buNone/>
              <a:defRPr b="0" i="0" sz="1800" u="none" cap="none" strike="noStrike">
                <a:solidFill>
                  <a:schemeClr val="dk1"/>
                </a:solidFill>
                <a:latin typeface="Calibri"/>
                <a:ea typeface="Calibri"/>
                <a:cs typeface="Calibri"/>
                <a:sym typeface="Calibri"/>
              </a:defRPr>
            </a:lvl3pPr>
            <a:lvl4pPr indent="0" lvl="3" marL="1028700"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4pPr>
            <a:lvl5pPr indent="0" lvl="4" marL="1371600"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5pPr>
            <a:lvl6pPr indent="0" lvl="5" marL="1714500"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6pPr>
            <a:lvl7pPr indent="0" lvl="6" marL="2057400"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7pPr>
            <a:lvl8pPr indent="0" lvl="7" marL="2400300"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8pPr>
            <a:lvl9pPr indent="0" lvl="8" marL="2743200"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9pPr>
          </a:lstStyle>
          <a:p/>
        </p:txBody>
      </p:sp>
      <p:sp>
        <p:nvSpPr>
          <p:cNvPr id="129" name="Google Shape;129;p30"/>
          <p:cNvSpPr txBox="1"/>
          <p:nvPr>
            <p:ph idx="1" type="body"/>
          </p:nvPr>
        </p:nvSpPr>
        <p:spPr>
          <a:xfrm>
            <a:off x="629841" y="1543050"/>
            <a:ext cx="2949000" cy="2858700"/>
          </a:xfrm>
          <a:prstGeom prst="rect">
            <a:avLst/>
          </a:prstGeom>
          <a:noFill/>
          <a:ln>
            <a:noFill/>
          </a:ln>
        </p:spPr>
        <p:txBody>
          <a:bodyPr anchorCtr="0" anchor="t" bIns="68575" lIns="68575" spcFirstLastPara="1" rIns="68575" wrap="square" tIns="68575">
            <a:noAutofit/>
          </a:bodyPr>
          <a:lstStyle>
            <a:lvl1pPr indent="-228600" lvl="0" marL="457200" marR="0" rtl="0" algn="l">
              <a:lnSpc>
                <a:spcPct val="90000"/>
              </a:lnSpc>
              <a:spcBef>
                <a:spcPts val="800"/>
              </a:spcBef>
              <a:spcAft>
                <a:spcPts val="0"/>
              </a:spcAft>
              <a:buClr>
                <a:schemeClr val="dk1"/>
              </a:buClr>
              <a:buSzPts val="21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8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5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9pPr>
          </a:lstStyle>
          <a:p/>
        </p:txBody>
      </p:sp>
      <p:sp>
        <p:nvSpPr>
          <p:cNvPr id="130" name="Google Shape;130;p30"/>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31" name="Google Shape;131;p30"/>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32" name="Google Shape;132;p3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3" name="Shape 133"/>
        <p:cNvGrpSpPr/>
        <p:nvPr/>
      </p:nvGrpSpPr>
      <p:grpSpPr>
        <a:xfrm>
          <a:off x="0" y="0"/>
          <a:ext cx="0" cy="0"/>
          <a:chOff x="0" y="0"/>
          <a:chExt cx="0" cy="0"/>
        </a:xfrm>
      </p:grpSpPr>
      <p:sp>
        <p:nvSpPr>
          <p:cNvPr id="134" name="Google Shape;134;p31"/>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noAutofit/>
          </a:bodyPr>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35" name="Google Shape;135;p31"/>
          <p:cNvSpPr txBox="1"/>
          <p:nvPr>
            <p:ph idx="1" type="body"/>
          </p:nvPr>
        </p:nvSpPr>
        <p:spPr>
          <a:xfrm rot="5400000">
            <a:off x="2940300" y="-942431"/>
            <a:ext cx="3263400" cy="78867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36" name="Google Shape;136;p31"/>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37" name="Google Shape;137;p31"/>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38" name="Google Shape;138;p3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9" name="Shape 139"/>
        <p:cNvGrpSpPr/>
        <p:nvPr/>
      </p:nvGrpSpPr>
      <p:grpSpPr>
        <a:xfrm>
          <a:off x="0" y="0"/>
          <a:ext cx="0" cy="0"/>
          <a:chOff x="0" y="0"/>
          <a:chExt cx="0" cy="0"/>
        </a:xfrm>
      </p:grpSpPr>
      <p:sp>
        <p:nvSpPr>
          <p:cNvPr id="140" name="Google Shape;140;p32"/>
          <p:cNvSpPr txBox="1"/>
          <p:nvPr>
            <p:ph type="title"/>
          </p:nvPr>
        </p:nvSpPr>
        <p:spPr>
          <a:xfrm rot="5400000">
            <a:off x="5350050" y="1467544"/>
            <a:ext cx="4359000" cy="1971600"/>
          </a:xfrm>
          <a:prstGeom prst="rect">
            <a:avLst/>
          </a:prstGeom>
          <a:noFill/>
          <a:ln>
            <a:noFill/>
          </a:ln>
        </p:spPr>
        <p:txBody>
          <a:bodyPr anchorCtr="0" anchor="ctr" bIns="68575" lIns="68575" spcFirstLastPara="1" rIns="68575" wrap="square" tIns="68575">
            <a:noAutofit/>
          </a:bodyPr>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41" name="Google Shape;141;p32"/>
          <p:cNvSpPr txBox="1"/>
          <p:nvPr>
            <p:ph idx="1" type="body"/>
          </p:nvPr>
        </p:nvSpPr>
        <p:spPr>
          <a:xfrm rot="5400000">
            <a:off x="1349475" y="-447056"/>
            <a:ext cx="4359000" cy="58008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42" name="Google Shape;142;p32"/>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43" name="Google Shape;143;p32"/>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44" name="Google Shape;144;p3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5.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theme" Target="../theme/theme2.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2" Type="http://schemas.openxmlformats.org/officeDocument/2006/relationships/theme" Target="../theme/theme1.xml"/><Relationship Id="rId9" Type="http://schemas.openxmlformats.org/officeDocument/2006/relationships/slideLayout" Target="../slideLayouts/slideLayout26.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9"/>
            <a:ext cx="8229600" cy="8574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lt1"/>
              </a:buClr>
              <a:buSzPts val="1400"/>
              <a:buFont typeface="Lato Light"/>
              <a:buNone/>
              <a:defRPr b="1" i="0" sz="4000" u="none" cap="none" strike="noStrike">
                <a:solidFill>
                  <a:schemeClr val="lt1"/>
                </a:solidFill>
                <a:latin typeface="Lato Light"/>
                <a:ea typeface="Lato Light"/>
                <a:cs typeface="Lato Light"/>
                <a:sym typeface="Lato Light"/>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52" name="Google Shape;52;p13"/>
          <p:cNvSpPr txBox="1"/>
          <p:nvPr>
            <p:ph idx="1" type="body"/>
          </p:nvPr>
        </p:nvSpPr>
        <p:spPr>
          <a:xfrm>
            <a:off x="457200" y="1200151"/>
            <a:ext cx="8229600" cy="33945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560"/>
              </a:spcBef>
              <a:spcAft>
                <a:spcPts val="0"/>
              </a:spcAft>
              <a:buClr>
                <a:schemeClr val="lt1"/>
              </a:buClr>
              <a:buSzPts val="1400"/>
              <a:buFont typeface="Arial"/>
              <a:buNone/>
              <a:defRPr b="0" i="0" sz="28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5" name="Shape 55"/>
        <p:cNvGrpSpPr/>
        <p:nvPr/>
      </p:nvGrpSpPr>
      <p:grpSpPr>
        <a:xfrm>
          <a:off x="0" y="0"/>
          <a:ext cx="0" cy="0"/>
          <a:chOff x="0" y="0"/>
          <a:chExt cx="0" cy="0"/>
        </a:xfrm>
      </p:grpSpPr>
      <p:sp>
        <p:nvSpPr>
          <p:cNvPr id="56" name="Google Shape;56;p15"/>
          <p:cNvSpPr txBox="1"/>
          <p:nvPr>
            <p:ph type="title"/>
          </p:nvPr>
        </p:nvSpPr>
        <p:spPr>
          <a:xfrm>
            <a:off x="457200" y="205979"/>
            <a:ext cx="8229600" cy="8574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dk1"/>
              </a:buClr>
              <a:buSzPts val="1400"/>
              <a:buFont typeface="Lato Light"/>
              <a:buNone/>
              <a:defRPr b="1" i="0" sz="4000" u="none" cap="none" strike="noStrike">
                <a:solidFill>
                  <a:schemeClr val="dk1"/>
                </a:solidFill>
                <a:latin typeface="Lato Light"/>
                <a:ea typeface="Lato Light"/>
                <a:cs typeface="Lato Light"/>
                <a:sym typeface="Lato Light"/>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57" name="Google Shape;57;p15"/>
          <p:cNvSpPr txBox="1"/>
          <p:nvPr>
            <p:ph idx="1" type="body"/>
          </p:nvPr>
        </p:nvSpPr>
        <p:spPr>
          <a:xfrm>
            <a:off x="457200" y="1200151"/>
            <a:ext cx="8229600" cy="33945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56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0" name="Shape 70"/>
        <p:cNvGrpSpPr/>
        <p:nvPr/>
      </p:nvGrpSpPr>
      <p:grpSpPr>
        <a:xfrm>
          <a:off x="0" y="0"/>
          <a:ext cx="0" cy="0"/>
          <a:chOff x="0" y="0"/>
          <a:chExt cx="0" cy="0"/>
        </a:xfrm>
      </p:grpSpPr>
      <p:sp>
        <p:nvSpPr>
          <p:cNvPr id="71" name="Google Shape;71;p21"/>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noAutofit/>
          </a:bodyPr>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72" name="Google Shape;72;p21"/>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3" name="Google Shape;73;p21"/>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4" name="Google Shape;74;p21"/>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indent="0" lvl="0" mar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5" name="Google Shape;75;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12.png"/><Relationship Id="rId8"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33"/>
          <p:cNvSpPr txBox="1"/>
          <p:nvPr>
            <p:ph type="title"/>
          </p:nvPr>
        </p:nvSpPr>
        <p:spPr>
          <a:xfrm>
            <a:off x="422400" y="2143055"/>
            <a:ext cx="82992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Font typeface="Lato Light"/>
              <a:buNone/>
            </a:pPr>
            <a:r>
              <a:rPr lang="en" sz="3600"/>
              <a:t>SEMCOG-UrbanSim Bi-weekly</a:t>
            </a:r>
            <a:endParaRPr sz="3600"/>
          </a:p>
          <a:p>
            <a:pPr indent="0" lvl="0" marL="0" marR="0" rtl="0" algn="ctr">
              <a:spcBef>
                <a:spcPts val="0"/>
              </a:spcBef>
              <a:spcAft>
                <a:spcPts val="0"/>
              </a:spcAft>
              <a:buClr>
                <a:schemeClr val="lt1"/>
              </a:buClr>
              <a:buFont typeface="Lato Light"/>
              <a:buNone/>
            </a:pPr>
            <a:r>
              <a:t/>
            </a:r>
            <a:endParaRPr sz="3600"/>
          </a:p>
          <a:p>
            <a:pPr indent="0" lvl="0" marL="0" marR="0" rtl="0" algn="ctr">
              <a:spcBef>
                <a:spcPts val="0"/>
              </a:spcBef>
              <a:spcAft>
                <a:spcPts val="0"/>
              </a:spcAft>
              <a:buClr>
                <a:schemeClr val="lt1"/>
              </a:buClr>
              <a:buFont typeface="Lato Light"/>
              <a:buNone/>
            </a:pPr>
            <a:r>
              <a:t/>
            </a:r>
            <a:endParaRPr sz="3600"/>
          </a:p>
          <a:p>
            <a:pPr indent="0" lvl="0" marL="0" marR="0" rtl="0" algn="ctr">
              <a:spcBef>
                <a:spcPts val="0"/>
              </a:spcBef>
              <a:spcAft>
                <a:spcPts val="0"/>
              </a:spcAft>
              <a:buClr>
                <a:schemeClr val="lt1"/>
              </a:buClr>
              <a:buFont typeface="Lato Light"/>
              <a:buNone/>
            </a:pPr>
            <a:r>
              <a:t/>
            </a:r>
            <a:endParaRPr sz="3600"/>
          </a:p>
          <a:p>
            <a:pPr indent="0" lvl="0" marL="0" marR="0" rtl="0" algn="l">
              <a:spcBef>
                <a:spcPts val="0"/>
              </a:spcBef>
              <a:spcAft>
                <a:spcPts val="0"/>
              </a:spcAft>
              <a:buClr>
                <a:schemeClr val="lt1"/>
              </a:buClr>
              <a:buFont typeface="Lato Light"/>
              <a:buNone/>
            </a:pPr>
            <a:r>
              <a:t/>
            </a:r>
            <a:endParaRPr sz="3600"/>
          </a:p>
          <a:p>
            <a:pPr indent="0" lvl="0" marL="0" marR="0" rtl="0" algn="ctr">
              <a:spcBef>
                <a:spcPts val="0"/>
              </a:spcBef>
              <a:spcAft>
                <a:spcPts val="0"/>
              </a:spcAft>
              <a:buClr>
                <a:schemeClr val="lt1"/>
              </a:buClr>
              <a:buFont typeface="Lato Light"/>
              <a:buNone/>
            </a:pPr>
            <a:r>
              <a:t/>
            </a:r>
            <a:endParaRPr sz="3600"/>
          </a:p>
          <a:p>
            <a:pPr indent="0" lvl="0" marL="0" marR="0" rtl="0" algn="ctr">
              <a:spcBef>
                <a:spcPts val="0"/>
              </a:spcBef>
              <a:spcAft>
                <a:spcPts val="0"/>
              </a:spcAft>
              <a:buClr>
                <a:schemeClr val="lt1"/>
              </a:buClr>
              <a:buFont typeface="Lato Light"/>
              <a:buNone/>
            </a:pPr>
            <a:r>
              <a:t/>
            </a:r>
            <a:endParaRPr sz="3600"/>
          </a:p>
          <a:p>
            <a:pPr indent="0" lvl="0" marL="0" marR="0" rtl="0" algn="ctr">
              <a:spcBef>
                <a:spcPts val="0"/>
              </a:spcBef>
              <a:spcAft>
                <a:spcPts val="0"/>
              </a:spcAft>
              <a:buClr>
                <a:schemeClr val="lt1"/>
              </a:buClr>
              <a:buFont typeface="Lato Light"/>
              <a:buNone/>
            </a:pPr>
            <a:r>
              <a:t/>
            </a:r>
            <a:endParaRPr sz="3600"/>
          </a:p>
          <a:p>
            <a:pPr indent="0" lvl="0" marL="0" marR="0" rtl="0" algn="ctr">
              <a:spcBef>
                <a:spcPts val="0"/>
              </a:spcBef>
              <a:spcAft>
                <a:spcPts val="0"/>
              </a:spcAft>
              <a:buClr>
                <a:schemeClr val="lt1"/>
              </a:buClr>
              <a:buFont typeface="Lato Light"/>
              <a:buNone/>
            </a:pPr>
            <a:r>
              <a:t/>
            </a:r>
            <a:endParaRPr sz="2400"/>
          </a:p>
        </p:txBody>
      </p:sp>
      <p:sp>
        <p:nvSpPr>
          <p:cNvPr id="151" name="Google Shape;151;p33"/>
          <p:cNvSpPr txBox="1"/>
          <p:nvPr/>
        </p:nvSpPr>
        <p:spPr>
          <a:xfrm>
            <a:off x="2932575" y="4588325"/>
            <a:ext cx="3516000" cy="42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Font typeface="Arial"/>
              <a:buNone/>
            </a:pPr>
            <a:r>
              <a:rPr b="1" lang="en">
                <a:solidFill>
                  <a:srgbClr val="FFFFFF"/>
                </a:solidFill>
              </a:rPr>
              <a:t>June 20</a:t>
            </a:r>
            <a:r>
              <a:rPr b="1" lang="en">
                <a:solidFill>
                  <a:srgbClr val="FFFFFF"/>
                </a:solidFill>
              </a:rPr>
              <a:t>, 2019</a:t>
            </a:r>
            <a:endParaRPr b="1">
              <a:solidFill>
                <a:srgbClr val="FFFFFF"/>
              </a:solidFill>
            </a:endParaRPr>
          </a:p>
        </p:txBody>
      </p:sp>
      <p:pic>
        <p:nvPicPr>
          <p:cNvPr id="152" name="Google Shape;152;p33"/>
          <p:cNvPicPr preferRelativeResize="0"/>
          <p:nvPr/>
        </p:nvPicPr>
        <p:blipFill>
          <a:blip r:embed="rId3">
            <a:alphaModFix/>
          </a:blip>
          <a:stretch>
            <a:fillRect/>
          </a:stretch>
        </p:blipFill>
        <p:spPr>
          <a:xfrm>
            <a:off x="614387" y="732342"/>
            <a:ext cx="7915224" cy="385598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42"/>
          <p:cNvSpPr txBox="1"/>
          <p:nvPr>
            <p:ph type="title"/>
          </p:nvPr>
        </p:nvSpPr>
        <p:spPr>
          <a:xfrm>
            <a:off x="381750" y="1"/>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Loss Values for each Run</a:t>
            </a:r>
            <a:endParaRPr/>
          </a:p>
        </p:txBody>
      </p:sp>
      <p:pic>
        <p:nvPicPr>
          <p:cNvPr id="210" name="Google Shape;210;p42"/>
          <p:cNvPicPr preferRelativeResize="0"/>
          <p:nvPr/>
        </p:nvPicPr>
        <p:blipFill>
          <a:blip r:embed="rId3">
            <a:alphaModFix/>
          </a:blip>
          <a:stretch>
            <a:fillRect/>
          </a:stretch>
        </p:blipFill>
        <p:spPr>
          <a:xfrm>
            <a:off x="93325" y="922700"/>
            <a:ext cx="2939825" cy="1363722"/>
          </a:xfrm>
          <a:prstGeom prst="rect">
            <a:avLst/>
          </a:prstGeom>
          <a:noFill/>
          <a:ln>
            <a:noFill/>
          </a:ln>
        </p:spPr>
      </p:pic>
      <p:pic>
        <p:nvPicPr>
          <p:cNvPr id="211" name="Google Shape;211;p42"/>
          <p:cNvPicPr preferRelativeResize="0"/>
          <p:nvPr/>
        </p:nvPicPr>
        <p:blipFill>
          <a:blip r:embed="rId4">
            <a:alphaModFix/>
          </a:blip>
          <a:stretch>
            <a:fillRect/>
          </a:stretch>
        </p:blipFill>
        <p:spPr>
          <a:xfrm>
            <a:off x="246668" y="2507375"/>
            <a:ext cx="2673732" cy="1454675"/>
          </a:xfrm>
          <a:prstGeom prst="rect">
            <a:avLst/>
          </a:prstGeom>
          <a:noFill/>
          <a:ln>
            <a:noFill/>
          </a:ln>
        </p:spPr>
      </p:pic>
      <p:pic>
        <p:nvPicPr>
          <p:cNvPr id="212" name="Google Shape;212;p42"/>
          <p:cNvPicPr preferRelativeResize="0"/>
          <p:nvPr/>
        </p:nvPicPr>
        <p:blipFill>
          <a:blip r:embed="rId5">
            <a:alphaModFix/>
          </a:blip>
          <a:stretch>
            <a:fillRect/>
          </a:stretch>
        </p:blipFill>
        <p:spPr>
          <a:xfrm>
            <a:off x="3127850" y="837233"/>
            <a:ext cx="2673725" cy="1418467"/>
          </a:xfrm>
          <a:prstGeom prst="rect">
            <a:avLst/>
          </a:prstGeom>
          <a:noFill/>
          <a:ln>
            <a:noFill/>
          </a:ln>
        </p:spPr>
      </p:pic>
      <p:pic>
        <p:nvPicPr>
          <p:cNvPr id="213" name="Google Shape;213;p42"/>
          <p:cNvPicPr preferRelativeResize="0"/>
          <p:nvPr/>
        </p:nvPicPr>
        <p:blipFill>
          <a:blip r:embed="rId6">
            <a:alphaModFix/>
          </a:blip>
          <a:stretch>
            <a:fillRect/>
          </a:stretch>
        </p:blipFill>
        <p:spPr>
          <a:xfrm>
            <a:off x="6175075" y="922705"/>
            <a:ext cx="2605175" cy="1425470"/>
          </a:xfrm>
          <a:prstGeom prst="rect">
            <a:avLst/>
          </a:prstGeom>
          <a:noFill/>
          <a:ln>
            <a:noFill/>
          </a:ln>
        </p:spPr>
      </p:pic>
      <p:pic>
        <p:nvPicPr>
          <p:cNvPr id="214" name="Google Shape;214;p42"/>
          <p:cNvPicPr preferRelativeResize="0"/>
          <p:nvPr/>
        </p:nvPicPr>
        <p:blipFill>
          <a:blip r:embed="rId7">
            <a:alphaModFix/>
          </a:blip>
          <a:stretch>
            <a:fillRect/>
          </a:stretch>
        </p:blipFill>
        <p:spPr>
          <a:xfrm>
            <a:off x="3133813" y="2344511"/>
            <a:ext cx="2741974" cy="1565713"/>
          </a:xfrm>
          <a:prstGeom prst="rect">
            <a:avLst/>
          </a:prstGeom>
          <a:noFill/>
          <a:ln>
            <a:noFill/>
          </a:ln>
        </p:spPr>
      </p:pic>
      <p:pic>
        <p:nvPicPr>
          <p:cNvPr id="215" name="Google Shape;215;p42"/>
          <p:cNvPicPr preferRelativeResize="0"/>
          <p:nvPr/>
        </p:nvPicPr>
        <p:blipFill>
          <a:blip r:embed="rId8">
            <a:alphaModFix/>
          </a:blip>
          <a:stretch>
            <a:fillRect/>
          </a:stretch>
        </p:blipFill>
        <p:spPr>
          <a:xfrm>
            <a:off x="6175065" y="2577475"/>
            <a:ext cx="2842085" cy="1454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19" name="Shape 219"/>
        <p:cNvGrpSpPr/>
        <p:nvPr/>
      </p:nvGrpSpPr>
      <p:grpSpPr>
        <a:xfrm>
          <a:off x="0" y="0"/>
          <a:ext cx="0" cy="0"/>
          <a:chOff x="0" y="0"/>
          <a:chExt cx="0" cy="0"/>
        </a:xfrm>
      </p:grpSpPr>
      <p:sp>
        <p:nvSpPr>
          <p:cNvPr id="220" name="Google Shape;220;p43"/>
          <p:cNvSpPr txBox="1"/>
          <p:nvPr>
            <p:ph type="title"/>
          </p:nvPr>
        </p:nvSpPr>
        <p:spPr>
          <a:xfrm>
            <a:off x="381750" y="1"/>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Comparison: </a:t>
            </a:r>
            <a:endParaRPr/>
          </a:p>
        </p:txBody>
      </p:sp>
      <p:pic>
        <p:nvPicPr>
          <p:cNvPr id="221" name="Google Shape;221;p43"/>
          <p:cNvPicPr preferRelativeResize="0"/>
          <p:nvPr/>
        </p:nvPicPr>
        <p:blipFill>
          <a:blip r:embed="rId3">
            <a:alphaModFix/>
          </a:blip>
          <a:stretch>
            <a:fillRect/>
          </a:stretch>
        </p:blipFill>
        <p:spPr>
          <a:xfrm>
            <a:off x="152400" y="1009801"/>
            <a:ext cx="8839199" cy="287896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44"/>
          <p:cNvSpPr txBox="1"/>
          <p:nvPr>
            <p:ph type="title"/>
          </p:nvPr>
        </p:nvSpPr>
        <p:spPr>
          <a:xfrm>
            <a:off x="381750" y="1"/>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Comparison</a:t>
            </a:r>
            <a:endParaRPr/>
          </a:p>
        </p:txBody>
      </p:sp>
      <p:pic>
        <p:nvPicPr>
          <p:cNvPr id="227" name="Google Shape;227;p44"/>
          <p:cNvPicPr preferRelativeResize="0"/>
          <p:nvPr/>
        </p:nvPicPr>
        <p:blipFill>
          <a:blip r:embed="rId3">
            <a:alphaModFix/>
          </a:blip>
          <a:stretch>
            <a:fillRect/>
          </a:stretch>
        </p:blipFill>
        <p:spPr>
          <a:xfrm>
            <a:off x="570900" y="1168949"/>
            <a:ext cx="7607900" cy="2477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45"/>
          <p:cNvSpPr txBox="1"/>
          <p:nvPr>
            <p:ph type="title"/>
          </p:nvPr>
        </p:nvSpPr>
        <p:spPr>
          <a:xfrm>
            <a:off x="381750" y="1"/>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Comparison</a:t>
            </a:r>
            <a:endParaRPr/>
          </a:p>
        </p:txBody>
      </p:sp>
      <p:pic>
        <p:nvPicPr>
          <p:cNvPr id="233" name="Google Shape;233;p45"/>
          <p:cNvPicPr preferRelativeResize="0"/>
          <p:nvPr/>
        </p:nvPicPr>
        <p:blipFill>
          <a:blip r:embed="rId3">
            <a:alphaModFix/>
          </a:blip>
          <a:stretch>
            <a:fillRect/>
          </a:stretch>
        </p:blipFill>
        <p:spPr>
          <a:xfrm>
            <a:off x="152400" y="1164601"/>
            <a:ext cx="8839203" cy="207256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pic>
        <p:nvPicPr>
          <p:cNvPr id="238" name="Google Shape;238;p46"/>
          <p:cNvPicPr preferRelativeResize="0"/>
          <p:nvPr/>
        </p:nvPicPr>
        <p:blipFill>
          <a:blip r:embed="rId3">
            <a:alphaModFix/>
          </a:blip>
          <a:stretch>
            <a:fillRect/>
          </a:stretch>
        </p:blipFill>
        <p:spPr>
          <a:xfrm>
            <a:off x="1126654" y="2146175"/>
            <a:ext cx="6411091" cy="5143498"/>
          </a:xfrm>
          <a:prstGeom prst="rect">
            <a:avLst/>
          </a:prstGeom>
          <a:noFill/>
          <a:ln>
            <a:noFill/>
          </a:ln>
        </p:spPr>
      </p:pic>
      <p:sp>
        <p:nvSpPr>
          <p:cNvPr id="239" name="Google Shape;239;p46"/>
          <p:cNvSpPr txBox="1"/>
          <p:nvPr>
            <p:ph type="title"/>
          </p:nvPr>
        </p:nvSpPr>
        <p:spPr>
          <a:xfrm>
            <a:off x="381750" y="1"/>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Pull Request on Github:</a:t>
            </a:r>
            <a:endParaRPr/>
          </a:p>
        </p:txBody>
      </p:sp>
      <p:sp>
        <p:nvSpPr>
          <p:cNvPr id="240" name="Google Shape;240;p46"/>
          <p:cNvSpPr txBox="1"/>
          <p:nvPr/>
        </p:nvSpPr>
        <p:spPr>
          <a:xfrm>
            <a:off x="609600" y="1064375"/>
            <a:ext cx="7634400" cy="1081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Forked SEMCOG repository, unit-level branch</a:t>
            </a:r>
            <a:endParaRPr sz="1800"/>
          </a:p>
          <a:p>
            <a:pPr indent="-342900" lvl="0" marL="457200" rtl="0" algn="l">
              <a:spcBef>
                <a:spcPts val="0"/>
              </a:spcBef>
              <a:spcAft>
                <a:spcPts val="0"/>
              </a:spcAft>
              <a:buSzPts val="1800"/>
              <a:buChar char="●"/>
            </a:pPr>
            <a:r>
              <a:rPr lang="en" sz="1800"/>
              <a:t>Created PR with unit-level models and Simulation script</a:t>
            </a:r>
            <a:endParaRPr sz="1800"/>
          </a:p>
          <a:p>
            <a:pPr indent="0" lvl="0" marL="0" rtl="0" algn="l">
              <a:spcBef>
                <a:spcPts val="0"/>
              </a:spcBef>
              <a:spcAft>
                <a:spcPts val="0"/>
              </a:spcAft>
              <a:buNone/>
            </a:pPr>
            <a:r>
              <a:rPr i="1" lang="en" sz="1800"/>
              <a:t>https://github.com/SEMCOG/semcog_urbansim/pull/23</a:t>
            </a:r>
            <a:endParaRPr i="1"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pic>
        <p:nvPicPr>
          <p:cNvPr id="245" name="Google Shape;245;p47"/>
          <p:cNvPicPr preferRelativeResize="0"/>
          <p:nvPr/>
        </p:nvPicPr>
        <p:blipFill>
          <a:blip r:embed="rId3">
            <a:alphaModFix/>
          </a:blip>
          <a:stretch>
            <a:fillRect/>
          </a:stretch>
        </p:blipFill>
        <p:spPr>
          <a:xfrm>
            <a:off x="0" y="152400"/>
            <a:ext cx="9143999" cy="454937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8"/>
          <p:cNvSpPr txBox="1"/>
          <p:nvPr>
            <p:ph type="title"/>
          </p:nvPr>
        </p:nvSpPr>
        <p:spPr>
          <a:xfrm>
            <a:off x="457199" y="333063"/>
            <a:ext cx="8686800" cy="857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1677A7"/>
              </a:buClr>
              <a:buFont typeface="Lato Light"/>
              <a:buNone/>
            </a:pPr>
            <a:r>
              <a:rPr b="1" lang="en" sz="2400">
                <a:solidFill>
                  <a:srgbClr val="1677A7"/>
                </a:solidFill>
                <a:latin typeface="Lato Light"/>
                <a:ea typeface="Lato Light"/>
                <a:cs typeface="Lato Light"/>
                <a:sym typeface="Lato Light"/>
              </a:rPr>
              <a:t>Questions regarding calibrating proforma</a:t>
            </a:r>
            <a:endParaRPr/>
          </a:p>
        </p:txBody>
      </p:sp>
      <p:sp>
        <p:nvSpPr>
          <p:cNvPr id="251" name="Google Shape;251;p48"/>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rgbClr val="595959"/>
              </a:solidFill>
            </a:endParaRPr>
          </a:p>
          <a:p>
            <a:pPr indent="-342900" lvl="0" marL="457200" rtl="0" algn="l">
              <a:lnSpc>
                <a:spcPct val="115000"/>
              </a:lnSpc>
              <a:spcBef>
                <a:spcPts val="1600"/>
              </a:spcBef>
              <a:spcAft>
                <a:spcPts val="0"/>
              </a:spcAft>
              <a:buClr>
                <a:srgbClr val="595959"/>
              </a:buClr>
              <a:buSzPts val="1800"/>
              <a:buChar char="●"/>
            </a:pPr>
            <a:r>
              <a:rPr lang="en" sz="1800">
                <a:solidFill>
                  <a:srgbClr val="595959"/>
                </a:solidFill>
              </a:rPr>
              <a:t>From run 4036 to the official forecast, were there supply-side adjustments?</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Calibrate with or without scheduled development events?</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Calibrate with the existing cost shifters as a starting point?</a:t>
            </a:r>
            <a:endParaRPr sz="1800">
              <a:solidFill>
                <a:srgbClr val="59595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4"/>
          <p:cNvSpPr txBox="1"/>
          <p:nvPr>
            <p:ph type="title"/>
          </p:nvPr>
        </p:nvSpPr>
        <p:spPr>
          <a:xfrm>
            <a:off x="457199" y="333063"/>
            <a:ext cx="8686800" cy="857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1677A7"/>
              </a:buClr>
              <a:buFont typeface="Lato Light"/>
              <a:buNone/>
            </a:pPr>
            <a:r>
              <a:rPr b="1" lang="en" sz="2400">
                <a:solidFill>
                  <a:srgbClr val="1677A7"/>
                </a:solidFill>
                <a:latin typeface="Lato Light"/>
                <a:ea typeface="Lato Light"/>
                <a:cs typeface="Lato Light"/>
                <a:sym typeface="Lato Light"/>
              </a:rPr>
              <a:t>Areas of work</a:t>
            </a:r>
            <a:endParaRPr/>
          </a:p>
        </p:txBody>
      </p:sp>
      <p:sp>
        <p:nvSpPr>
          <p:cNvPr id="158" name="Google Shape;158;p34"/>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rgbClr val="595959"/>
              </a:solidFill>
            </a:endParaRPr>
          </a:p>
          <a:p>
            <a:pPr indent="-342900" lvl="0" marL="457200" rtl="0" algn="l">
              <a:lnSpc>
                <a:spcPct val="115000"/>
              </a:lnSpc>
              <a:spcBef>
                <a:spcPts val="1600"/>
              </a:spcBef>
              <a:spcAft>
                <a:spcPts val="0"/>
              </a:spcAft>
              <a:buClr>
                <a:srgbClr val="595959"/>
              </a:buClr>
              <a:buSzPts val="1800"/>
              <a:buAutoNum type="arabicPeriod"/>
            </a:pPr>
            <a:r>
              <a:rPr lang="en" sz="1800">
                <a:solidFill>
                  <a:srgbClr val="595959"/>
                </a:solidFill>
              </a:rPr>
              <a:t>Iterating on regionally-estimated specifications, conducting runs, and comparing loss scores / case-study indicators with runs 4036</a:t>
            </a:r>
            <a:endParaRPr sz="1800">
              <a:solidFill>
                <a:srgbClr val="595959"/>
              </a:solidFill>
            </a:endParaRPr>
          </a:p>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Setting up calibration script to calibrate each location choice submodel, with the official forecast as the target</a:t>
            </a:r>
            <a:endParaRPr sz="1800">
              <a:solidFill>
                <a:srgbClr val="59595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5"/>
          <p:cNvSpPr txBox="1"/>
          <p:nvPr>
            <p:ph type="title"/>
          </p:nvPr>
        </p:nvSpPr>
        <p:spPr>
          <a:xfrm>
            <a:off x="457199" y="333063"/>
            <a:ext cx="8686800" cy="857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1677A7"/>
              </a:buClr>
              <a:buFont typeface="Lato Light"/>
              <a:buNone/>
            </a:pPr>
            <a:r>
              <a:rPr b="1" lang="en" sz="2400">
                <a:solidFill>
                  <a:srgbClr val="1677A7"/>
                </a:solidFill>
                <a:latin typeface="Lato Light"/>
                <a:ea typeface="Lato Light"/>
                <a:cs typeface="Lato Light"/>
                <a:sym typeface="Lato Light"/>
              </a:rPr>
              <a:t>Next steps for project (slide from 5/30 meeting)</a:t>
            </a:r>
            <a:endParaRPr/>
          </a:p>
        </p:txBody>
      </p:sp>
      <p:sp>
        <p:nvSpPr>
          <p:cNvPr id="164" name="Google Shape;164;p35"/>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rgbClr val="595959"/>
              </a:solidFill>
            </a:endParaRPr>
          </a:p>
          <a:p>
            <a:pPr indent="-342900" lvl="0" marL="457200" rtl="0" algn="l">
              <a:lnSpc>
                <a:spcPct val="115000"/>
              </a:lnSpc>
              <a:spcBef>
                <a:spcPts val="1600"/>
              </a:spcBef>
              <a:spcAft>
                <a:spcPts val="0"/>
              </a:spcAft>
              <a:buClr>
                <a:srgbClr val="595959"/>
              </a:buClr>
              <a:buSzPts val="1800"/>
              <a:buAutoNum type="arabicPeriod"/>
            </a:pPr>
            <a:r>
              <a:rPr lang="en" sz="1800">
                <a:solidFill>
                  <a:srgbClr val="595959"/>
                </a:solidFill>
              </a:rPr>
              <a:t>Job-space level estimation of the ELCM (job spaces as the alts in estimation)</a:t>
            </a:r>
            <a:endParaRPr sz="1800">
              <a:solidFill>
                <a:srgbClr val="595959"/>
              </a:solidFill>
            </a:endParaRPr>
          </a:p>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Unit-level estimation of location choice models, simulated by large area</a:t>
            </a:r>
            <a:endParaRPr sz="1800">
              <a:solidFill>
                <a:srgbClr val="595959"/>
              </a:solidFill>
            </a:endParaRPr>
          </a:p>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Calibrate proforma</a:t>
            </a:r>
            <a:endParaRPr sz="1800">
              <a:solidFill>
                <a:srgbClr val="595959"/>
              </a:solidFill>
            </a:endParaRPr>
          </a:p>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Tune estimated parameter values (plus city dummies) with the calibrator-   for each large area and each submodel</a:t>
            </a:r>
            <a:endParaRPr sz="1800">
              <a:solidFill>
                <a:srgbClr val="595959"/>
              </a:solidFill>
            </a:endParaRPr>
          </a:p>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Run full simulation with large area controls + calibrated coefficients</a:t>
            </a:r>
            <a:endParaRPr sz="1800">
              <a:solidFill>
                <a:srgbClr val="595959"/>
              </a:solidFill>
            </a:endParaRPr>
          </a:p>
          <a:p>
            <a:pPr indent="0" lvl="0" marL="0" rtl="0" algn="l">
              <a:lnSpc>
                <a:spcPct val="115000"/>
              </a:lnSpc>
              <a:spcBef>
                <a:spcPts val="1600"/>
              </a:spcBef>
              <a:spcAft>
                <a:spcPts val="0"/>
              </a:spcAft>
              <a:buNone/>
            </a:pPr>
            <a:r>
              <a:rPr lang="en" sz="1800">
                <a:solidFill>
                  <a:srgbClr val="595959"/>
                </a:solidFill>
              </a:rPr>
              <a:t>Potentially (stretch goal):</a:t>
            </a:r>
            <a:endParaRPr sz="1800">
              <a:solidFill>
                <a:srgbClr val="595959"/>
              </a:solidFill>
            </a:endParaRPr>
          </a:p>
          <a:p>
            <a:pPr indent="-342900" lvl="0" marL="457200" rtl="0" algn="l">
              <a:lnSpc>
                <a:spcPct val="115000"/>
              </a:lnSpc>
              <a:spcBef>
                <a:spcPts val="1600"/>
              </a:spcBef>
              <a:spcAft>
                <a:spcPts val="0"/>
              </a:spcAft>
              <a:buClr>
                <a:srgbClr val="595959"/>
              </a:buClr>
              <a:buSzPts val="1800"/>
              <a:buChar char="●"/>
            </a:pPr>
            <a:r>
              <a:rPr lang="en" sz="1800">
                <a:solidFill>
                  <a:srgbClr val="595959"/>
                </a:solidFill>
              </a:rPr>
              <a:t>Test joint calibration of all components together, over the forecast horizon</a:t>
            </a:r>
            <a:endParaRPr sz="1800">
              <a:solidFill>
                <a:srgbClr val="59595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6"/>
          <p:cNvSpPr txBox="1"/>
          <p:nvPr>
            <p:ph type="title"/>
          </p:nvPr>
        </p:nvSpPr>
        <p:spPr>
          <a:xfrm>
            <a:off x="381750" y="1"/>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Metrics</a:t>
            </a:r>
            <a:endParaRPr/>
          </a:p>
        </p:txBody>
      </p:sp>
      <p:pic>
        <p:nvPicPr>
          <p:cNvPr id="170" name="Google Shape;170;p36"/>
          <p:cNvPicPr preferRelativeResize="0"/>
          <p:nvPr/>
        </p:nvPicPr>
        <p:blipFill rotWithShape="1">
          <a:blip r:embed="rId3">
            <a:alphaModFix/>
          </a:blip>
          <a:srcRect b="0" l="0" r="0" t="0"/>
          <a:stretch/>
        </p:blipFill>
        <p:spPr>
          <a:xfrm>
            <a:off x="5113825" y="804951"/>
            <a:ext cx="2906700" cy="3981298"/>
          </a:xfrm>
          <a:prstGeom prst="rect">
            <a:avLst/>
          </a:prstGeom>
          <a:noFill/>
          <a:ln>
            <a:noFill/>
          </a:ln>
        </p:spPr>
      </p:pic>
      <p:pic>
        <p:nvPicPr>
          <p:cNvPr id="171" name="Google Shape;171;p36"/>
          <p:cNvPicPr preferRelativeResize="0"/>
          <p:nvPr/>
        </p:nvPicPr>
        <p:blipFill>
          <a:blip r:embed="rId4">
            <a:alphaModFix/>
          </a:blip>
          <a:stretch>
            <a:fillRect/>
          </a:stretch>
        </p:blipFill>
        <p:spPr>
          <a:xfrm>
            <a:off x="1951525" y="931076"/>
            <a:ext cx="3162300" cy="3495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7"/>
          <p:cNvSpPr txBox="1"/>
          <p:nvPr>
            <p:ph type="title"/>
          </p:nvPr>
        </p:nvSpPr>
        <p:spPr>
          <a:xfrm>
            <a:off x="381750" y="1"/>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Household Segments</a:t>
            </a:r>
            <a:endParaRPr/>
          </a:p>
        </p:txBody>
      </p:sp>
      <p:pic>
        <p:nvPicPr>
          <p:cNvPr id="177" name="Google Shape;177;p37"/>
          <p:cNvPicPr preferRelativeResize="0"/>
          <p:nvPr/>
        </p:nvPicPr>
        <p:blipFill rotWithShape="1">
          <a:blip r:embed="rId3">
            <a:alphaModFix/>
          </a:blip>
          <a:srcRect b="4816" l="0" r="0" t="0"/>
          <a:stretch/>
        </p:blipFill>
        <p:spPr>
          <a:xfrm>
            <a:off x="381750" y="1274850"/>
            <a:ext cx="6504850" cy="3766025"/>
          </a:xfrm>
          <a:prstGeom prst="rect">
            <a:avLst/>
          </a:prstGeom>
          <a:noFill/>
          <a:ln>
            <a:noFill/>
          </a:ln>
        </p:spPr>
      </p:pic>
      <p:sp>
        <p:nvSpPr>
          <p:cNvPr id="178" name="Google Shape;178;p37"/>
          <p:cNvSpPr txBox="1"/>
          <p:nvPr/>
        </p:nvSpPr>
        <p:spPr>
          <a:xfrm>
            <a:off x="5519300" y="254300"/>
            <a:ext cx="3573000" cy="11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u="sng"/>
              <a:t>Categories cuts</a:t>
            </a:r>
            <a:r>
              <a:rPr lang="en" sz="1300"/>
              <a:t>:</a:t>
            </a:r>
            <a:endParaRPr sz="1300"/>
          </a:p>
          <a:p>
            <a:pPr indent="-196850" lvl="0" marL="342900" rtl="0" algn="l">
              <a:spcBef>
                <a:spcPts val="0"/>
              </a:spcBef>
              <a:spcAft>
                <a:spcPts val="0"/>
              </a:spcAft>
              <a:buSzPts val="1300"/>
              <a:buChar char="●"/>
            </a:pPr>
            <a:r>
              <a:rPr lang="en" sz="1300"/>
              <a:t>Income quartiles: 1, 2&amp;3, 4</a:t>
            </a:r>
            <a:endParaRPr sz="1300"/>
          </a:p>
          <a:p>
            <a:pPr indent="-196850" lvl="0" marL="342900" rtl="0" algn="l">
              <a:spcBef>
                <a:spcPts val="0"/>
              </a:spcBef>
              <a:spcAft>
                <a:spcPts val="0"/>
              </a:spcAft>
              <a:buSzPts val="1300"/>
              <a:buChar char="●"/>
            </a:pPr>
            <a:r>
              <a:rPr lang="en" sz="1300"/>
              <a:t>Size: &lt;=2 , &gt;2</a:t>
            </a:r>
            <a:endParaRPr sz="1300"/>
          </a:p>
          <a:p>
            <a:pPr indent="-196850" lvl="0" marL="342900" rtl="0" algn="l">
              <a:spcBef>
                <a:spcPts val="0"/>
              </a:spcBef>
              <a:spcAft>
                <a:spcPts val="0"/>
              </a:spcAft>
              <a:buSzPts val="1300"/>
              <a:buChar char="●"/>
            </a:pPr>
            <a:r>
              <a:rPr lang="en" sz="1300"/>
              <a:t>Age of head: &lt; 35, &gt;=35 &amp; &lt; 65, &gt;=65</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8"/>
          <p:cNvSpPr txBox="1"/>
          <p:nvPr>
            <p:ph type="title"/>
          </p:nvPr>
        </p:nvSpPr>
        <p:spPr>
          <a:xfrm>
            <a:off x="381750" y="1"/>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SIMULATION RUNS: Specs</a:t>
            </a:r>
            <a:endParaRPr/>
          </a:p>
        </p:txBody>
      </p:sp>
      <p:sp>
        <p:nvSpPr>
          <p:cNvPr id="184" name="Google Shape;184;p38"/>
          <p:cNvSpPr txBox="1"/>
          <p:nvPr/>
        </p:nvSpPr>
        <p:spPr>
          <a:xfrm>
            <a:off x="542025" y="1014150"/>
            <a:ext cx="8495700" cy="4028100"/>
          </a:xfrm>
          <a:prstGeom prst="rect">
            <a:avLst/>
          </a:prstGeom>
          <a:noFill/>
          <a:ln>
            <a:noFill/>
          </a:ln>
        </p:spPr>
        <p:txBody>
          <a:bodyPr anchorCtr="0" anchor="t" bIns="91425" lIns="91425" spcFirstLastPara="1" rIns="91425" wrap="square" tIns="91425">
            <a:noAutofit/>
          </a:bodyPr>
          <a:lstStyle/>
          <a:p>
            <a:pPr indent="-285750" lvl="0" marL="342900" rtl="0" algn="l">
              <a:lnSpc>
                <a:spcPct val="90000"/>
              </a:lnSpc>
              <a:spcBef>
                <a:spcPts val="800"/>
              </a:spcBef>
              <a:spcAft>
                <a:spcPts val="0"/>
              </a:spcAft>
              <a:buClr>
                <a:schemeClr val="dk1"/>
              </a:buClr>
              <a:buSzPts val="1800"/>
              <a:buFont typeface="Calibri"/>
              <a:buChar char="❖"/>
            </a:pPr>
            <a:r>
              <a:rPr b="1" lang="en" sz="1800">
                <a:solidFill>
                  <a:schemeClr val="dk1"/>
                </a:solidFill>
                <a:latin typeface="Calibri"/>
                <a:ea typeface="Calibri"/>
                <a:cs typeface="Calibri"/>
                <a:sym typeface="Calibri"/>
              </a:rPr>
              <a:t>SIMPLIFIED RUN</a:t>
            </a:r>
            <a:r>
              <a:rPr lang="en" sz="1800">
                <a:solidFill>
                  <a:schemeClr val="dk1"/>
                </a:solidFill>
                <a:latin typeface="Calibri"/>
                <a:ea typeface="Calibri"/>
                <a:cs typeface="Calibri"/>
                <a:sym typeface="Calibri"/>
              </a:rPr>
              <a:t>: simulation with only the following models:</a:t>
            </a:r>
            <a:endParaRPr sz="1800">
              <a:solidFill>
                <a:schemeClr val="dk1"/>
              </a:solidFill>
              <a:latin typeface="Calibri"/>
              <a:ea typeface="Calibri"/>
              <a:cs typeface="Calibri"/>
              <a:sym typeface="Calibri"/>
            </a:endParaRPr>
          </a:p>
          <a:p>
            <a:pPr indent="-171450" lvl="0" marL="342900" rtl="0" algn="l">
              <a:lnSpc>
                <a:spcPct val="90000"/>
              </a:lnSpc>
              <a:spcBef>
                <a:spcPts val="800"/>
              </a:spcBef>
              <a:spcAft>
                <a:spcPts val="0"/>
              </a:spcAft>
              <a:buNone/>
            </a:pPr>
            <a:r>
              <a:t/>
            </a:r>
            <a:endParaRPr sz="1800">
              <a:solidFill>
                <a:schemeClr val="dk1"/>
              </a:solidFill>
              <a:latin typeface="Calibri"/>
              <a:ea typeface="Calibri"/>
              <a:cs typeface="Calibri"/>
              <a:sym typeface="Calibri"/>
            </a:endParaRPr>
          </a:p>
          <a:p>
            <a:pPr indent="-285750" lvl="0" marL="342900" rtl="0" algn="l">
              <a:lnSpc>
                <a:spcPct val="90000"/>
              </a:lnSpc>
              <a:spcBef>
                <a:spcPts val="800"/>
              </a:spcBef>
              <a:spcAft>
                <a:spcPts val="0"/>
              </a:spcAft>
              <a:buClr>
                <a:schemeClr val="dk1"/>
              </a:buClr>
              <a:buSzPts val="1800"/>
              <a:buFont typeface="Calibri"/>
              <a:buChar char="❖"/>
            </a:pPr>
            <a:r>
              <a:rPr b="1" lang="en" sz="1800">
                <a:solidFill>
                  <a:schemeClr val="dk1"/>
                </a:solidFill>
                <a:latin typeface="Calibri"/>
                <a:ea typeface="Calibri"/>
                <a:cs typeface="Calibri"/>
                <a:sym typeface="Calibri"/>
              </a:rPr>
              <a:t>SEMCOG AS IS</a:t>
            </a:r>
            <a:r>
              <a:rPr lang="en" sz="1800">
                <a:solidFill>
                  <a:schemeClr val="dk1"/>
                </a:solidFill>
                <a:latin typeface="Calibri"/>
                <a:ea typeface="Calibri"/>
                <a:cs typeface="Calibri"/>
                <a:sym typeface="Calibri"/>
              </a:rPr>
              <a:t>: semcog_urbansim repo Simulation models * </a:t>
            </a:r>
            <a:endParaRPr sz="18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sz="1800">
              <a:solidFill>
                <a:schemeClr val="dk1"/>
              </a:solidFill>
              <a:latin typeface="Calibri"/>
              <a:ea typeface="Calibri"/>
              <a:cs typeface="Calibri"/>
              <a:sym typeface="Calibri"/>
            </a:endParaRPr>
          </a:p>
          <a:p>
            <a:pPr indent="-285750" lvl="0" marL="342900" marR="0" rtl="0" algn="l">
              <a:lnSpc>
                <a:spcPct val="100000"/>
              </a:lnSpc>
              <a:spcBef>
                <a:spcPts val="0"/>
              </a:spcBef>
              <a:spcAft>
                <a:spcPts val="0"/>
              </a:spcAft>
              <a:buClr>
                <a:schemeClr val="dk1"/>
              </a:buClr>
              <a:buSzPts val="1800"/>
              <a:buFont typeface="Calibri"/>
              <a:buChar char="➔"/>
            </a:pPr>
            <a:r>
              <a:rPr i="1" lang="en" sz="1800">
                <a:solidFill>
                  <a:schemeClr val="dk1"/>
                </a:solidFill>
                <a:latin typeface="Calibri"/>
                <a:ea typeface="Calibri"/>
                <a:cs typeface="Calibri"/>
                <a:sym typeface="Calibri"/>
              </a:rPr>
              <a:t>REGIONAL SPECIFICATIONS</a:t>
            </a:r>
            <a:r>
              <a:rPr lang="en" sz="1800">
                <a:solidFill>
                  <a:schemeClr val="dk1"/>
                </a:solidFill>
                <a:latin typeface="Calibri"/>
                <a:ea typeface="Calibri"/>
                <a:cs typeface="Calibri"/>
                <a:sym typeface="Calibri"/>
              </a:rPr>
              <a:t>: </a:t>
            </a:r>
            <a:r>
              <a:rPr lang="en" sz="1600">
                <a:solidFill>
                  <a:schemeClr val="dk1"/>
                </a:solidFill>
                <a:latin typeface="Calibri"/>
                <a:ea typeface="Calibri"/>
                <a:cs typeface="Calibri"/>
                <a:sym typeface="Calibri"/>
              </a:rPr>
              <a:t>location choice and price specifications don’t control for large areas.</a:t>
            </a:r>
            <a:endParaRPr sz="1600">
              <a:solidFill>
                <a:schemeClr val="dk1"/>
              </a:solidFill>
              <a:latin typeface="Calibri"/>
              <a:ea typeface="Calibri"/>
              <a:cs typeface="Calibri"/>
              <a:sym typeface="Calibri"/>
            </a:endParaRPr>
          </a:p>
          <a:p>
            <a:pPr indent="-285750" lvl="0" marL="342900" marR="0" rtl="0" algn="l">
              <a:lnSpc>
                <a:spcPct val="100000"/>
              </a:lnSpc>
              <a:spcBef>
                <a:spcPts val="800"/>
              </a:spcBef>
              <a:spcAft>
                <a:spcPts val="0"/>
              </a:spcAft>
              <a:buClr>
                <a:schemeClr val="dk1"/>
              </a:buClr>
              <a:buSzPts val="1800"/>
              <a:buFont typeface="Calibri"/>
              <a:buChar char="➔"/>
            </a:pPr>
            <a:r>
              <a:rPr i="1" lang="en" sz="1800">
                <a:solidFill>
                  <a:schemeClr val="dk1"/>
                </a:solidFill>
                <a:latin typeface="Calibri"/>
                <a:ea typeface="Calibri"/>
                <a:cs typeface="Calibri"/>
                <a:sym typeface="Calibri"/>
              </a:rPr>
              <a:t>LARGE AREA CONTROL</a:t>
            </a:r>
            <a:r>
              <a:rPr lang="en" sz="1800">
                <a:solidFill>
                  <a:schemeClr val="dk1"/>
                </a:solidFill>
                <a:latin typeface="Calibri"/>
                <a:ea typeface="Calibri"/>
                <a:cs typeface="Calibri"/>
                <a:sym typeface="Calibri"/>
              </a:rPr>
              <a:t>: </a:t>
            </a:r>
            <a:r>
              <a:rPr lang="en" sz="1600">
                <a:solidFill>
                  <a:schemeClr val="dk1"/>
                </a:solidFill>
                <a:latin typeface="Calibri"/>
                <a:ea typeface="Calibri"/>
                <a:cs typeface="Calibri"/>
                <a:sym typeface="Calibri"/>
              </a:rPr>
              <a:t>variables in location choice models control for large areas.</a:t>
            </a:r>
            <a:endParaRPr sz="1600">
              <a:solidFill>
                <a:schemeClr val="dk1"/>
              </a:solidFill>
              <a:latin typeface="Calibri"/>
              <a:ea typeface="Calibri"/>
              <a:cs typeface="Calibri"/>
              <a:sym typeface="Calibri"/>
            </a:endParaRPr>
          </a:p>
          <a:p>
            <a:pPr indent="-171450" lvl="0" marL="342900" marR="0" rtl="0" algn="l">
              <a:lnSpc>
                <a:spcPct val="100000"/>
              </a:lnSpc>
              <a:spcBef>
                <a:spcPts val="0"/>
              </a:spcBef>
              <a:spcAft>
                <a:spcPts val="0"/>
              </a:spcAft>
              <a:buNone/>
            </a:pPr>
            <a:r>
              <a:t/>
            </a:r>
            <a:endParaRPr sz="1600">
              <a:solidFill>
                <a:schemeClr val="dk1"/>
              </a:solidFill>
              <a:latin typeface="Calibri"/>
              <a:ea typeface="Calibri"/>
              <a:cs typeface="Calibri"/>
              <a:sym typeface="Calibri"/>
            </a:endParaRPr>
          </a:p>
          <a:p>
            <a:pPr indent="-285750" lvl="0" marL="342900" marR="0" rtl="0" algn="l">
              <a:lnSpc>
                <a:spcPct val="90000"/>
              </a:lnSpc>
              <a:spcBef>
                <a:spcPts val="0"/>
              </a:spcBef>
              <a:spcAft>
                <a:spcPts val="0"/>
              </a:spcAft>
              <a:buClr>
                <a:schemeClr val="dk1"/>
              </a:buClr>
              <a:buSzPts val="1800"/>
              <a:buFont typeface="Calibri"/>
              <a:buChar char="➢"/>
            </a:pPr>
            <a:r>
              <a:rPr lang="en" sz="1800" u="sng">
                <a:solidFill>
                  <a:schemeClr val="dk1"/>
                </a:solidFill>
                <a:latin typeface="Calibri"/>
                <a:ea typeface="Calibri"/>
                <a:cs typeface="Calibri"/>
                <a:sym typeface="Calibri"/>
              </a:rPr>
              <a:t>Clustering Variables</a:t>
            </a:r>
            <a:r>
              <a:rPr lang="en" sz="1800">
                <a:solidFill>
                  <a:schemeClr val="dk1"/>
                </a:solidFill>
                <a:latin typeface="Calibri"/>
                <a:ea typeface="Calibri"/>
                <a:cs typeface="Calibri"/>
                <a:sym typeface="Calibri"/>
              </a:rPr>
              <a:t>: </a:t>
            </a:r>
            <a:r>
              <a:rPr lang="en" sz="1600">
                <a:solidFill>
                  <a:schemeClr val="dk1"/>
                </a:solidFill>
                <a:latin typeface="Calibri"/>
                <a:ea typeface="Calibri"/>
                <a:cs typeface="Calibri"/>
                <a:sym typeface="Calibri"/>
              </a:rPr>
              <a:t>models with variables that aggregate by geographic unit but don’t use the pandana variables. E</a:t>
            </a:r>
            <a:r>
              <a:rPr lang="en" sz="1600">
                <a:solidFill>
                  <a:schemeClr val="dk1"/>
                </a:solidFill>
                <a:latin typeface="Calibri"/>
                <a:ea typeface="Calibri"/>
                <a:cs typeface="Calibri"/>
                <a:sym typeface="Calibri"/>
              </a:rPr>
              <a:t>x: “st_zones_prop_hh_with_children”, </a:t>
            </a:r>
            <a:r>
              <a:rPr lang="en" sz="1600">
                <a:solidFill>
                  <a:schemeClr val="dk1"/>
                </a:solidFill>
                <a:latin typeface="Calibri"/>
                <a:ea typeface="Calibri"/>
                <a:cs typeface="Calibri"/>
                <a:sym typeface="Calibri"/>
              </a:rPr>
              <a:t>standardized</a:t>
            </a:r>
            <a:r>
              <a:rPr lang="en" sz="1600">
                <a:solidFill>
                  <a:schemeClr val="dk1"/>
                </a:solidFill>
                <a:latin typeface="Calibri"/>
                <a:ea typeface="Calibri"/>
                <a:cs typeface="Calibri"/>
                <a:sym typeface="Calibri"/>
              </a:rPr>
              <a:t> variable that represents the proportion of households with children in the zone).</a:t>
            </a: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285750" lvl="0" marL="342900" marR="0" rtl="0" algn="l">
              <a:lnSpc>
                <a:spcPct val="90000"/>
              </a:lnSpc>
              <a:spcBef>
                <a:spcPts val="0"/>
              </a:spcBef>
              <a:spcAft>
                <a:spcPts val="0"/>
              </a:spcAft>
              <a:buClr>
                <a:schemeClr val="dk1"/>
              </a:buClr>
              <a:buSzPts val="1800"/>
              <a:buFont typeface="Calibri"/>
              <a:buChar char="➢"/>
            </a:pPr>
            <a:r>
              <a:rPr lang="en" sz="1800" u="sng">
                <a:solidFill>
                  <a:schemeClr val="dk1"/>
                </a:solidFill>
                <a:latin typeface="Calibri"/>
                <a:ea typeface="Calibri"/>
                <a:cs typeface="Calibri"/>
                <a:sym typeface="Calibri"/>
              </a:rPr>
              <a:t>Accessibility Variables</a:t>
            </a:r>
            <a:r>
              <a:rPr lang="en" sz="1800">
                <a:solidFill>
                  <a:schemeClr val="dk1"/>
                </a:solidFill>
                <a:latin typeface="Calibri"/>
                <a:ea typeface="Calibri"/>
                <a:cs typeface="Calibri"/>
                <a:sym typeface="Calibri"/>
              </a:rPr>
              <a:t>: </a:t>
            </a:r>
            <a:r>
              <a:rPr lang="en" sz="1600">
                <a:solidFill>
                  <a:schemeClr val="dk1"/>
                </a:solidFill>
                <a:latin typeface="Calibri"/>
                <a:ea typeface="Calibri"/>
                <a:cs typeface="Calibri"/>
                <a:sym typeface="Calibri"/>
              </a:rPr>
              <a:t>variables in </a:t>
            </a:r>
            <a:r>
              <a:rPr lang="en" sz="1600">
                <a:solidFill>
                  <a:schemeClr val="dk1"/>
                </a:solidFill>
                <a:latin typeface="Calibri"/>
                <a:ea typeface="Calibri"/>
                <a:cs typeface="Calibri"/>
                <a:sym typeface="Calibri"/>
              </a:rPr>
              <a:t>models from the pandana models (‘neighborhood_vars’). Example: “st_nodes_walk_percent_low_income”.</a:t>
            </a:r>
            <a:endParaRPr sz="1600">
              <a:solidFill>
                <a:schemeClr val="dk1"/>
              </a:solidFill>
              <a:latin typeface="Calibri"/>
              <a:ea typeface="Calibri"/>
              <a:cs typeface="Calibri"/>
              <a:sym typeface="Calibri"/>
            </a:endParaRPr>
          </a:p>
          <a:p>
            <a:pPr indent="0" lvl="0" marL="0" marR="0" rtl="0" algn="l">
              <a:lnSpc>
                <a:spcPct val="90000"/>
              </a:lnSpc>
              <a:spcBef>
                <a:spcPts val="800"/>
              </a:spcBef>
              <a:spcAft>
                <a:spcPts val="0"/>
              </a:spcAft>
              <a:buNone/>
            </a:pPr>
            <a:r>
              <a:t/>
            </a:r>
            <a:endParaRPr sz="1600"/>
          </a:p>
        </p:txBody>
      </p:sp>
      <p:pic>
        <p:nvPicPr>
          <p:cNvPr id="185" name="Google Shape;185;p38"/>
          <p:cNvPicPr preferRelativeResize="0"/>
          <p:nvPr/>
        </p:nvPicPr>
        <p:blipFill rotWithShape="1">
          <a:blip r:embed="rId3">
            <a:alphaModFix/>
          </a:blip>
          <a:srcRect b="0" l="0" r="0" t="52022"/>
          <a:stretch/>
        </p:blipFill>
        <p:spPr>
          <a:xfrm>
            <a:off x="1304025" y="1587733"/>
            <a:ext cx="7794901" cy="351617"/>
          </a:xfrm>
          <a:prstGeom prst="rect">
            <a:avLst/>
          </a:prstGeom>
          <a:noFill/>
          <a:ln>
            <a:noFill/>
          </a:ln>
        </p:spPr>
      </p:pic>
      <p:pic>
        <p:nvPicPr>
          <p:cNvPr id="186" name="Google Shape;186;p38"/>
          <p:cNvPicPr preferRelativeResize="0"/>
          <p:nvPr/>
        </p:nvPicPr>
        <p:blipFill rotWithShape="1">
          <a:blip r:embed="rId4">
            <a:alphaModFix/>
          </a:blip>
          <a:srcRect b="71440" l="0" r="0" t="0"/>
          <a:stretch/>
        </p:blipFill>
        <p:spPr>
          <a:xfrm>
            <a:off x="1304025" y="1484125"/>
            <a:ext cx="7794901" cy="20930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9"/>
          <p:cNvSpPr txBox="1"/>
          <p:nvPr>
            <p:ph type="title"/>
          </p:nvPr>
        </p:nvSpPr>
        <p:spPr>
          <a:xfrm>
            <a:off x="381750" y="1"/>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SIMULATION RUNS: Specs</a:t>
            </a:r>
            <a:endParaRPr/>
          </a:p>
        </p:txBody>
      </p:sp>
      <p:sp>
        <p:nvSpPr>
          <p:cNvPr id="192" name="Google Shape;192;p39"/>
          <p:cNvSpPr txBox="1"/>
          <p:nvPr/>
        </p:nvSpPr>
        <p:spPr>
          <a:xfrm>
            <a:off x="542025" y="1014150"/>
            <a:ext cx="8495700" cy="4028100"/>
          </a:xfrm>
          <a:prstGeom prst="rect">
            <a:avLst/>
          </a:prstGeom>
          <a:noFill/>
          <a:ln>
            <a:noFill/>
          </a:ln>
        </p:spPr>
        <p:txBody>
          <a:bodyPr anchorCtr="0" anchor="t" bIns="91425" lIns="91425" spcFirstLastPara="1" rIns="91425" wrap="square" tIns="91425">
            <a:noAutofit/>
          </a:bodyPr>
          <a:lstStyle/>
          <a:p>
            <a:pPr indent="-285750" lvl="0" marL="342900" rtl="0" algn="l">
              <a:lnSpc>
                <a:spcPct val="90000"/>
              </a:lnSpc>
              <a:spcBef>
                <a:spcPts val="800"/>
              </a:spcBef>
              <a:spcAft>
                <a:spcPts val="0"/>
              </a:spcAft>
              <a:buClr>
                <a:srgbClr val="1C4587"/>
              </a:buClr>
              <a:buSzPts val="1800"/>
              <a:buFont typeface="Calibri"/>
              <a:buChar char="❖"/>
            </a:pPr>
            <a:r>
              <a:rPr b="1" lang="en" sz="1800">
                <a:solidFill>
                  <a:srgbClr val="1C4587"/>
                </a:solidFill>
                <a:latin typeface="Calibri"/>
                <a:ea typeface="Calibri"/>
                <a:cs typeface="Calibri"/>
                <a:sym typeface="Calibri"/>
              </a:rPr>
              <a:t>BUILDING-LEVEL SAMPLING</a:t>
            </a:r>
            <a:r>
              <a:rPr lang="en" sz="1800">
                <a:solidFill>
                  <a:srgbClr val="1C4587"/>
                </a:solidFill>
                <a:latin typeface="Calibri"/>
                <a:ea typeface="Calibri"/>
                <a:cs typeface="Calibri"/>
                <a:sym typeface="Calibri"/>
              </a:rPr>
              <a:t>: Household and Employment Location models estimated with units as buildings with capacity as units. </a:t>
            </a:r>
            <a:endParaRPr sz="1800">
              <a:solidFill>
                <a:srgbClr val="1C4587"/>
              </a:solidFill>
              <a:latin typeface="Calibri"/>
              <a:ea typeface="Calibri"/>
              <a:cs typeface="Calibri"/>
              <a:sym typeface="Calibri"/>
            </a:endParaRPr>
          </a:p>
          <a:p>
            <a:pPr indent="-171450" lvl="0" marL="342900" rtl="0" algn="l">
              <a:lnSpc>
                <a:spcPct val="90000"/>
              </a:lnSpc>
              <a:spcBef>
                <a:spcPts val="800"/>
              </a:spcBef>
              <a:spcAft>
                <a:spcPts val="0"/>
              </a:spcAft>
              <a:buNone/>
            </a:pPr>
            <a:r>
              <a:t/>
            </a:r>
            <a:endParaRPr sz="1800">
              <a:solidFill>
                <a:srgbClr val="1C4587"/>
              </a:solidFill>
              <a:latin typeface="Calibri"/>
              <a:ea typeface="Calibri"/>
              <a:cs typeface="Calibri"/>
              <a:sym typeface="Calibri"/>
            </a:endParaRPr>
          </a:p>
          <a:p>
            <a:pPr indent="-285750" lvl="0" marL="342900" rtl="0" algn="l">
              <a:lnSpc>
                <a:spcPct val="90000"/>
              </a:lnSpc>
              <a:spcBef>
                <a:spcPts val="800"/>
              </a:spcBef>
              <a:spcAft>
                <a:spcPts val="0"/>
              </a:spcAft>
              <a:buClr>
                <a:srgbClr val="1C4587"/>
              </a:buClr>
              <a:buSzPts val="1800"/>
              <a:buFont typeface="Calibri"/>
              <a:buChar char="❖"/>
            </a:pPr>
            <a:r>
              <a:rPr b="1" lang="en" sz="1800">
                <a:solidFill>
                  <a:srgbClr val="1C4587"/>
                </a:solidFill>
                <a:latin typeface="Calibri"/>
                <a:ea typeface="Calibri"/>
                <a:cs typeface="Calibri"/>
                <a:sym typeface="Calibri"/>
              </a:rPr>
              <a:t>UNIT- LEVEL SAMPLING</a:t>
            </a:r>
            <a:r>
              <a:rPr lang="en" sz="1800">
                <a:solidFill>
                  <a:srgbClr val="1C4587"/>
                </a:solidFill>
                <a:latin typeface="Calibri"/>
                <a:ea typeface="Calibri"/>
                <a:cs typeface="Calibri"/>
                <a:sym typeface="Calibri"/>
              </a:rPr>
              <a:t>: </a:t>
            </a:r>
            <a:r>
              <a:rPr lang="en" sz="1800">
                <a:solidFill>
                  <a:srgbClr val="1C4587"/>
                </a:solidFill>
                <a:latin typeface="Calibri"/>
                <a:ea typeface="Calibri"/>
                <a:cs typeface="Calibri"/>
                <a:sym typeface="Calibri"/>
              </a:rPr>
              <a:t>Household and Employment Location models estimated with units as residential units or jobs spaces. </a:t>
            </a:r>
            <a:endParaRPr sz="1800">
              <a:solidFill>
                <a:srgbClr val="1C4587"/>
              </a:solidFill>
              <a:latin typeface="Calibri"/>
              <a:ea typeface="Calibri"/>
              <a:cs typeface="Calibri"/>
              <a:sym typeface="Calibri"/>
            </a:endParaRPr>
          </a:p>
          <a:p>
            <a:pPr indent="0" lvl="0" marL="0" marR="0" rtl="0" algn="l">
              <a:lnSpc>
                <a:spcPct val="90000"/>
              </a:lnSpc>
              <a:spcBef>
                <a:spcPts val="800"/>
              </a:spcBef>
              <a:spcAft>
                <a:spcPts val="0"/>
              </a:spcAft>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40"/>
          <p:cNvSpPr txBox="1"/>
          <p:nvPr>
            <p:ph type="title"/>
          </p:nvPr>
        </p:nvSpPr>
        <p:spPr>
          <a:xfrm>
            <a:off x="381750" y="1"/>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SIMULATION RUNS</a:t>
            </a:r>
            <a:endParaRPr/>
          </a:p>
        </p:txBody>
      </p:sp>
      <p:sp>
        <p:nvSpPr>
          <p:cNvPr id="198" name="Google Shape;198;p40"/>
          <p:cNvSpPr txBox="1"/>
          <p:nvPr/>
        </p:nvSpPr>
        <p:spPr>
          <a:xfrm>
            <a:off x="381750" y="785550"/>
            <a:ext cx="11307300" cy="4188000"/>
          </a:xfrm>
          <a:prstGeom prst="rect">
            <a:avLst/>
          </a:prstGeom>
          <a:noFill/>
          <a:ln>
            <a:noFill/>
          </a:ln>
        </p:spPr>
        <p:txBody>
          <a:bodyPr anchorCtr="0" anchor="t" bIns="91425" lIns="91425" spcFirstLastPara="1" rIns="91425" wrap="square" tIns="91425">
            <a:noAutofit/>
          </a:bodyPr>
          <a:lstStyle/>
          <a:p>
            <a:pPr indent="-304800" lvl="0" marL="342900" marR="0" rtl="0" algn="l">
              <a:lnSpc>
                <a:spcPct val="100000"/>
              </a:lnSpc>
              <a:spcBef>
                <a:spcPts val="1000"/>
              </a:spcBef>
              <a:spcAft>
                <a:spcPts val="0"/>
              </a:spcAft>
              <a:buClr>
                <a:schemeClr val="dk1"/>
              </a:buClr>
              <a:buSzPts val="2100"/>
              <a:buAutoNum type="arabicPeriod"/>
            </a:pPr>
            <a:r>
              <a:rPr lang="en" sz="2100">
                <a:solidFill>
                  <a:schemeClr val="dk1"/>
                </a:solidFill>
                <a:latin typeface="Calibri"/>
                <a:ea typeface="Calibri"/>
                <a:cs typeface="Calibri"/>
                <a:sym typeface="Calibri"/>
              </a:rPr>
              <a:t>RUN 4036</a:t>
            </a:r>
            <a:endParaRPr sz="2100">
              <a:solidFill>
                <a:schemeClr val="dk1"/>
              </a:solidFill>
              <a:latin typeface="Calibri"/>
              <a:ea typeface="Calibri"/>
              <a:cs typeface="Calibri"/>
              <a:sym typeface="Calibri"/>
            </a:endParaRPr>
          </a:p>
          <a:p>
            <a:pPr indent="-304800" lvl="0" marL="342900" rtl="0" algn="l">
              <a:lnSpc>
                <a:spcPct val="100000"/>
              </a:lnSpc>
              <a:spcBef>
                <a:spcPts val="1000"/>
              </a:spcBef>
              <a:spcAft>
                <a:spcPts val="0"/>
              </a:spcAft>
              <a:buClr>
                <a:schemeClr val="dk1"/>
              </a:buClr>
              <a:buSzPts val="2100"/>
              <a:buAutoNum type="arabicPeriod"/>
            </a:pPr>
            <a:r>
              <a:rPr lang="en" sz="2100">
                <a:solidFill>
                  <a:schemeClr val="dk1"/>
                </a:solidFill>
                <a:latin typeface="Calibri"/>
                <a:ea typeface="Calibri"/>
                <a:cs typeface="Calibri"/>
                <a:sym typeface="Calibri"/>
              </a:rPr>
              <a:t>SIMPLIFIED RUN WITH REGIONAL SPECIFICATIONS (Accessibility Variables)</a:t>
            </a:r>
            <a:endParaRPr sz="2100">
              <a:solidFill>
                <a:schemeClr val="dk1"/>
              </a:solidFill>
              <a:latin typeface="Calibri"/>
              <a:ea typeface="Calibri"/>
              <a:cs typeface="Calibri"/>
              <a:sym typeface="Calibri"/>
            </a:endParaRPr>
          </a:p>
          <a:p>
            <a:pPr indent="-304800" lvl="0" marL="342900" rtl="0" algn="l">
              <a:lnSpc>
                <a:spcPct val="100000"/>
              </a:lnSpc>
              <a:spcBef>
                <a:spcPts val="1000"/>
              </a:spcBef>
              <a:spcAft>
                <a:spcPts val="0"/>
              </a:spcAft>
              <a:buClr>
                <a:schemeClr val="dk1"/>
              </a:buClr>
              <a:buSzPts val="2100"/>
              <a:buAutoNum type="arabicPeriod"/>
            </a:pPr>
            <a:r>
              <a:rPr lang="en" sz="2100">
                <a:solidFill>
                  <a:schemeClr val="dk1"/>
                </a:solidFill>
                <a:latin typeface="Calibri"/>
                <a:ea typeface="Calibri"/>
                <a:cs typeface="Calibri"/>
                <a:sym typeface="Calibri"/>
              </a:rPr>
              <a:t>SIMPLIFIED RUN WITH REGIONAL SPECIFICATIONS (Clustering Variables)</a:t>
            </a:r>
            <a:endParaRPr sz="2100">
              <a:solidFill>
                <a:schemeClr val="dk1"/>
              </a:solidFill>
              <a:latin typeface="Calibri"/>
              <a:ea typeface="Calibri"/>
              <a:cs typeface="Calibri"/>
              <a:sym typeface="Calibri"/>
            </a:endParaRPr>
          </a:p>
          <a:p>
            <a:pPr indent="0" lvl="0" marL="457200" rtl="0" algn="l">
              <a:lnSpc>
                <a:spcPct val="100000"/>
              </a:lnSpc>
              <a:spcBef>
                <a:spcPts val="0"/>
              </a:spcBef>
              <a:spcAft>
                <a:spcPts val="0"/>
              </a:spcAft>
              <a:buNone/>
            </a:pPr>
            <a:r>
              <a:rPr i="1" lang="en" sz="2100">
                <a:solidFill>
                  <a:schemeClr val="dk1"/>
                </a:solidFill>
                <a:latin typeface="Calibri"/>
                <a:ea typeface="Calibri"/>
                <a:cs typeface="Calibri"/>
                <a:sym typeface="Calibri"/>
              </a:rPr>
              <a:t>B. UNIT-LEVEL HLCMs </a:t>
            </a:r>
            <a:endParaRPr i="1" sz="2100">
              <a:solidFill>
                <a:schemeClr val="dk1"/>
              </a:solidFill>
              <a:latin typeface="Calibri"/>
              <a:ea typeface="Calibri"/>
              <a:cs typeface="Calibri"/>
              <a:sym typeface="Calibri"/>
            </a:endParaRPr>
          </a:p>
          <a:p>
            <a:pPr indent="0" lvl="0" marL="457200" rtl="0" algn="l">
              <a:lnSpc>
                <a:spcPct val="100000"/>
              </a:lnSpc>
              <a:spcBef>
                <a:spcPts val="0"/>
              </a:spcBef>
              <a:spcAft>
                <a:spcPts val="0"/>
              </a:spcAft>
              <a:buNone/>
            </a:pPr>
            <a:r>
              <a:rPr i="1" lang="en" sz="2100">
                <a:solidFill>
                  <a:schemeClr val="dk1"/>
                </a:solidFill>
                <a:latin typeface="Calibri"/>
                <a:ea typeface="Calibri"/>
                <a:cs typeface="Calibri"/>
                <a:sym typeface="Calibri"/>
              </a:rPr>
              <a:t>C. UNIT-LEVEL HLCMs &amp; ELCMs</a:t>
            </a:r>
            <a:endParaRPr i="1" sz="2100">
              <a:solidFill>
                <a:schemeClr val="dk1"/>
              </a:solidFill>
              <a:latin typeface="Calibri"/>
              <a:ea typeface="Calibri"/>
              <a:cs typeface="Calibri"/>
              <a:sym typeface="Calibri"/>
            </a:endParaRPr>
          </a:p>
          <a:p>
            <a:pPr indent="-304800" lvl="0" marL="342900" rtl="0" algn="l">
              <a:lnSpc>
                <a:spcPct val="100000"/>
              </a:lnSpc>
              <a:spcBef>
                <a:spcPts val="1000"/>
              </a:spcBef>
              <a:spcAft>
                <a:spcPts val="0"/>
              </a:spcAft>
              <a:buClr>
                <a:schemeClr val="dk1"/>
              </a:buClr>
              <a:buSzPts val="2100"/>
              <a:buAutoNum type="arabicPeriod"/>
            </a:pPr>
            <a:r>
              <a:rPr lang="en" sz="2100">
                <a:solidFill>
                  <a:schemeClr val="dk1"/>
                </a:solidFill>
                <a:latin typeface="Calibri"/>
                <a:ea typeface="Calibri"/>
                <a:cs typeface="Calibri"/>
                <a:sym typeface="Calibri"/>
              </a:rPr>
              <a:t>SIMPLIFIED RUN WITH LARGE-AREA CONTROL SPECS (Clustering Variables)</a:t>
            </a:r>
            <a:endParaRPr sz="2100">
              <a:solidFill>
                <a:schemeClr val="dk1"/>
              </a:solidFill>
              <a:latin typeface="Calibri"/>
              <a:ea typeface="Calibri"/>
              <a:cs typeface="Calibri"/>
              <a:sym typeface="Calibri"/>
            </a:endParaRPr>
          </a:p>
          <a:p>
            <a:pPr indent="-304800" lvl="0" marL="342900" rtl="0" algn="l">
              <a:lnSpc>
                <a:spcPct val="100000"/>
              </a:lnSpc>
              <a:spcBef>
                <a:spcPts val="1000"/>
              </a:spcBef>
              <a:spcAft>
                <a:spcPts val="0"/>
              </a:spcAft>
              <a:buClr>
                <a:schemeClr val="dk1"/>
              </a:buClr>
              <a:buSzPts val="2100"/>
              <a:buAutoNum type="arabicPeriod"/>
            </a:pPr>
            <a:r>
              <a:rPr lang="en" sz="2100">
                <a:solidFill>
                  <a:schemeClr val="dk1"/>
                </a:solidFill>
                <a:latin typeface="Calibri"/>
                <a:ea typeface="Calibri"/>
                <a:cs typeface="Calibri"/>
                <a:sym typeface="Calibri"/>
              </a:rPr>
              <a:t>SEMCOG AS IS WITH REGIONAL SPECIFICATIONS (Accessibility Variables)</a:t>
            </a:r>
            <a:endParaRPr sz="2100">
              <a:solidFill>
                <a:schemeClr val="dk1"/>
              </a:solidFill>
              <a:latin typeface="Calibri"/>
              <a:ea typeface="Calibri"/>
              <a:cs typeface="Calibri"/>
              <a:sym typeface="Calibri"/>
            </a:endParaRPr>
          </a:p>
          <a:p>
            <a:pPr indent="-304800" lvl="0" marL="342900" marR="0" rtl="0" algn="l">
              <a:lnSpc>
                <a:spcPct val="100000"/>
              </a:lnSpc>
              <a:spcBef>
                <a:spcPts val="1000"/>
              </a:spcBef>
              <a:spcAft>
                <a:spcPts val="0"/>
              </a:spcAft>
              <a:buClr>
                <a:schemeClr val="dk1"/>
              </a:buClr>
              <a:buSzPts val="2100"/>
              <a:buAutoNum type="arabicPeriod"/>
            </a:pPr>
            <a:r>
              <a:rPr lang="en" sz="2100">
                <a:solidFill>
                  <a:schemeClr val="dk1"/>
                </a:solidFill>
                <a:latin typeface="Calibri"/>
                <a:ea typeface="Calibri"/>
                <a:cs typeface="Calibri"/>
                <a:sym typeface="Calibri"/>
              </a:rPr>
              <a:t>SEMCOG AS IS WITH REGIONAL SPECIFICATIONS (Clustering Variables) </a:t>
            </a:r>
            <a:endParaRPr i="1" sz="2100">
              <a:solidFill>
                <a:schemeClr val="dk1"/>
              </a:solidFill>
              <a:latin typeface="Calibri"/>
              <a:ea typeface="Calibri"/>
              <a:cs typeface="Calibri"/>
              <a:sym typeface="Calibri"/>
            </a:endParaRPr>
          </a:p>
          <a:p>
            <a:pPr indent="-304800" lvl="0" marL="342900" marR="0" rtl="0" algn="l">
              <a:lnSpc>
                <a:spcPct val="100000"/>
              </a:lnSpc>
              <a:spcBef>
                <a:spcPts val="1000"/>
              </a:spcBef>
              <a:spcAft>
                <a:spcPts val="0"/>
              </a:spcAft>
              <a:buClr>
                <a:schemeClr val="dk1"/>
              </a:buClr>
              <a:buSzPts val="2100"/>
              <a:buAutoNum type="arabicPeriod"/>
            </a:pPr>
            <a:r>
              <a:rPr lang="en" sz="2100">
                <a:solidFill>
                  <a:schemeClr val="dk1"/>
                </a:solidFill>
                <a:latin typeface="Calibri"/>
                <a:ea typeface="Calibri"/>
                <a:cs typeface="Calibri"/>
                <a:sym typeface="Calibri"/>
              </a:rPr>
              <a:t>SEMCOG AS IS WITH </a:t>
            </a:r>
            <a:r>
              <a:rPr lang="en" sz="2100">
                <a:solidFill>
                  <a:schemeClr val="dk1"/>
                </a:solidFill>
                <a:latin typeface="Calibri"/>
                <a:ea typeface="Calibri"/>
                <a:cs typeface="Calibri"/>
                <a:sym typeface="Calibri"/>
              </a:rPr>
              <a:t>LARGE AREA CONTROL </a:t>
            </a:r>
            <a:r>
              <a:rPr lang="en" sz="2100">
                <a:solidFill>
                  <a:schemeClr val="dk1"/>
                </a:solidFill>
                <a:latin typeface="Calibri"/>
                <a:ea typeface="Calibri"/>
                <a:cs typeface="Calibri"/>
                <a:sym typeface="Calibri"/>
              </a:rPr>
              <a:t>SPECIFICATIONS(Clustering Vars)</a:t>
            </a:r>
            <a:endParaRPr i="1" sz="2100">
              <a:solidFill>
                <a:schemeClr val="dk1"/>
              </a:solidFill>
              <a:latin typeface="Calibri"/>
              <a:ea typeface="Calibri"/>
              <a:cs typeface="Calibri"/>
              <a:sym typeface="Calibri"/>
            </a:endParaRPr>
          </a:p>
          <a:p>
            <a:pPr indent="0" lvl="0" marL="457200" rtl="0" algn="l">
              <a:spcBef>
                <a:spcPts val="0"/>
              </a:spcBef>
              <a:spcAft>
                <a:spcPts val="0"/>
              </a:spcAft>
              <a:buNone/>
            </a:pPr>
            <a:r>
              <a:rPr i="1" lang="en" sz="2100">
                <a:solidFill>
                  <a:schemeClr val="dk1"/>
                </a:solidFill>
                <a:latin typeface="Calibri"/>
                <a:ea typeface="Calibri"/>
                <a:cs typeface="Calibri"/>
                <a:sym typeface="Calibri"/>
              </a:rPr>
              <a:t>B. </a:t>
            </a:r>
            <a:r>
              <a:rPr i="1" lang="en" sz="2100">
                <a:solidFill>
                  <a:schemeClr val="dk1"/>
                </a:solidFill>
                <a:latin typeface="Calibri"/>
                <a:ea typeface="Calibri"/>
                <a:cs typeface="Calibri"/>
                <a:sym typeface="Calibri"/>
              </a:rPr>
              <a:t>UNIT-LEVEL HLCMs &amp; ELCMs</a:t>
            </a:r>
            <a:endParaRPr i="1" sz="21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41"/>
          <p:cNvSpPr txBox="1"/>
          <p:nvPr>
            <p:ph type="title"/>
          </p:nvPr>
        </p:nvSpPr>
        <p:spPr>
          <a:xfrm>
            <a:off x="381750" y="1"/>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project objective</a:t>
            </a:r>
            <a:endParaRPr/>
          </a:p>
        </p:txBody>
      </p:sp>
      <p:sp>
        <p:nvSpPr>
          <p:cNvPr id="204" name="Google Shape;204;p41"/>
          <p:cNvSpPr txBox="1"/>
          <p:nvPr/>
        </p:nvSpPr>
        <p:spPr>
          <a:xfrm>
            <a:off x="545650" y="1019750"/>
            <a:ext cx="7845600" cy="32025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AutoNum type="arabicPeriod"/>
            </a:pPr>
            <a:r>
              <a:rPr lang="en"/>
              <a:t>Mean Squared Error calculated for each indicator (40 indicators)</a:t>
            </a:r>
            <a:endParaRPr/>
          </a:p>
          <a:p>
            <a:pPr indent="-260350" lvl="0" marL="628650" rtl="0" algn="l">
              <a:lnSpc>
                <a:spcPct val="150000"/>
              </a:lnSpc>
              <a:spcBef>
                <a:spcPts val="0"/>
              </a:spcBef>
              <a:spcAft>
                <a:spcPts val="0"/>
              </a:spcAft>
              <a:buSzPts val="1400"/>
              <a:buChar char="●"/>
            </a:pPr>
            <a:r>
              <a:rPr b="1" lang="en"/>
              <a:t>MSE = (Indicator</a:t>
            </a:r>
            <a:r>
              <a:rPr b="1" baseline="-25000" lang="en"/>
              <a:t>Official Forecast</a:t>
            </a:r>
            <a:r>
              <a:rPr b="1" lang="en"/>
              <a:t>  - </a:t>
            </a:r>
            <a:r>
              <a:rPr b="1" lang="en">
                <a:solidFill>
                  <a:schemeClr val="dk1"/>
                </a:solidFill>
              </a:rPr>
              <a:t>Indicator</a:t>
            </a:r>
            <a:r>
              <a:rPr b="1" baseline="-25000" lang="en">
                <a:solidFill>
                  <a:schemeClr val="dk1"/>
                </a:solidFill>
              </a:rPr>
              <a:t>current run</a:t>
            </a:r>
            <a:r>
              <a:rPr b="1" lang="en">
                <a:solidFill>
                  <a:schemeClr val="dk1"/>
                </a:solidFill>
              </a:rPr>
              <a:t>)</a:t>
            </a:r>
            <a:r>
              <a:rPr b="1" baseline="30000" lang="en">
                <a:solidFill>
                  <a:schemeClr val="dk1"/>
                </a:solidFill>
              </a:rPr>
              <a:t>2</a:t>
            </a:r>
            <a:endParaRPr b="1" baseline="30000">
              <a:solidFill>
                <a:schemeClr val="dk1"/>
              </a:solidFill>
            </a:endParaRPr>
          </a:p>
          <a:p>
            <a:pPr indent="0" lvl="0" marL="0" rtl="0" algn="l">
              <a:spcBef>
                <a:spcPts val="0"/>
              </a:spcBef>
              <a:spcAft>
                <a:spcPts val="0"/>
              </a:spcAft>
              <a:buNone/>
            </a:pPr>
            <a:r>
              <a:t/>
            </a:r>
            <a:endParaRPr b="1" baseline="30000">
              <a:solidFill>
                <a:schemeClr val="dk1"/>
              </a:solidFill>
            </a:endParaRPr>
          </a:p>
          <a:p>
            <a:pPr indent="-317500" lvl="0" marL="457200" rtl="0" algn="l">
              <a:lnSpc>
                <a:spcPct val="115000"/>
              </a:lnSpc>
              <a:spcBef>
                <a:spcPts val="0"/>
              </a:spcBef>
              <a:spcAft>
                <a:spcPts val="0"/>
              </a:spcAft>
              <a:buClr>
                <a:schemeClr val="dk1"/>
              </a:buClr>
              <a:buSzPts val="1400"/>
              <a:buAutoNum type="arabicPeriod" startAt="2"/>
            </a:pPr>
            <a:r>
              <a:rPr lang="en">
                <a:solidFill>
                  <a:schemeClr val="dk1"/>
                </a:solidFill>
              </a:rPr>
              <a:t>Average MSE for all indicators in each geographic division</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b="1" lang="en">
                <a:solidFill>
                  <a:schemeClr val="dk1"/>
                </a:solidFill>
              </a:rPr>
              <a:t>MSE</a:t>
            </a:r>
            <a:r>
              <a:rPr b="1" baseline="-25000" lang="en">
                <a:solidFill>
                  <a:schemeClr val="dk1"/>
                </a:solidFill>
              </a:rPr>
              <a:t>zones</a:t>
            </a:r>
            <a:endParaRPr b="1" baseline="30000">
              <a:solidFill>
                <a:schemeClr val="dk1"/>
              </a:solidFill>
            </a:endParaRPr>
          </a:p>
          <a:p>
            <a:pPr indent="-317500" lvl="1" marL="914400" rtl="0" algn="l">
              <a:lnSpc>
                <a:spcPct val="150000"/>
              </a:lnSpc>
              <a:spcBef>
                <a:spcPts val="0"/>
              </a:spcBef>
              <a:spcAft>
                <a:spcPts val="0"/>
              </a:spcAft>
              <a:buClr>
                <a:schemeClr val="dk1"/>
              </a:buClr>
              <a:buSzPts val="1400"/>
              <a:buChar char="○"/>
            </a:pPr>
            <a:r>
              <a:rPr b="1" lang="en">
                <a:solidFill>
                  <a:schemeClr val="dk1"/>
                </a:solidFill>
              </a:rPr>
              <a:t>MSE</a:t>
            </a:r>
            <a:r>
              <a:rPr b="1" baseline="-25000" lang="en">
                <a:solidFill>
                  <a:schemeClr val="dk1"/>
                </a:solidFill>
              </a:rPr>
              <a:t>cities</a:t>
            </a:r>
            <a:r>
              <a:rPr b="1" lang="en">
                <a:solidFill>
                  <a:schemeClr val="dk1"/>
                </a:solidFill>
              </a:rPr>
              <a:t> </a:t>
            </a:r>
            <a:endParaRPr b="1" baseline="30000">
              <a:solidFill>
                <a:schemeClr val="dk1"/>
              </a:solidFill>
            </a:endParaRPr>
          </a:p>
          <a:p>
            <a:pPr indent="-317500" lvl="1" marL="914400" rtl="0" algn="l">
              <a:lnSpc>
                <a:spcPct val="150000"/>
              </a:lnSpc>
              <a:spcBef>
                <a:spcPts val="0"/>
              </a:spcBef>
              <a:spcAft>
                <a:spcPts val="0"/>
              </a:spcAft>
              <a:buClr>
                <a:schemeClr val="dk1"/>
              </a:buClr>
              <a:buSzPts val="1400"/>
              <a:buChar char="○"/>
            </a:pPr>
            <a:r>
              <a:rPr b="1" lang="en">
                <a:solidFill>
                  <a:schemeClr val="dk1"/>
                </a:solidFill>
              </a:rPr>
              <a:t>MSE</a:t>
            </a:r>
            <a:r>
              <a:rPr b="1" baseline="-25000" lang="en">
                <a:solidFill>
                  <a:schemeClr val="dk1"/>
                </a:solidFill>
              </a:rPr>
              <a:t>counties</a:t>
            </a:r>
            <a:r>
              <a:rPr b="1" lang="en">
                <a:solidFill>
                  <a:schemeClr val="dk1"/>
                </a:solidFill>
              </a:rPr>
              <a:t> </a:t>
            </a:r>
            <a:endParaRPr b="1">
              <a:solidFill>
                <a:schemeClr val="dk1"/>
              </a:solidFill>
            </a:endParaRPr>
          </a:p>
          <a:p>
            <a:pPr indent="-317500" lvl="1" marL="914400" rtl="0" algn="l">
              <a:lnSpc>
                <a:spcPct val="150000"/>
              </a:lnSpc>
              <a:spcBef>
                <a:spcPts val="0"/>
              </a:spcBef>
              <a:spcAft>
                <a:spcPts val="0"/>
              </a:spcAft>
              <a:buClr>
                <a:schemeClr val="dk1"/>
              </a:buClr>
              <a:buSzPts val="1400"/>
              <a:buChar char="○"/>
            </a:pPr>
            <a:r>
              <a:rPr b="1" lang="en">
                <a:solidFill>
                  <a:schemeClr val="dk1"/>
                </a:solidFill>
              </a:rPr>
              <a:t>MSE</a:t>
            </a:r>
            <a:r>
              <a:rPr b="1" baseline="-25000" lang="en">
                <a:solidFill>
                  <a:schemeClr val="dk1"/>
                </a:solidFill>
              </a:rPr>
              <a:t>large areas</a:t>
            </a:r>
            <a:endParaRPr b="1">
              <a:solidFill>
                <a:schemeClr val="dk1"/>
              </a:solidFill>
            </a:endParaRPr>
          </a:p>
          <a:p>
            <a:pPr indent="0" lvl="0" marL="457200" rtl="0" algn="l">
              <a:spcBef>
                <a:spcPts val="0"/>
              </a:spcBef>
              <a:spcAft>
                <a:spcPts val="0"/>
              </a:spcAft>
              <a:buNone/>
            </a:pPr>
            <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