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3"/>
    <p:sldMasterId id="2147483677" r:id="rId4"/>
    <p:sldMasterId id="2147483678" r:id="rId5"/>
    <p:sldMasterId id="214748367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Lato Light"/>
      <p:regular r:id="rId17"/>
      <p:bold r:id="rId18"/>
      <p:italic r:id="rId19"/>
      <p:boldItalic r:id="rId20"/>
    </p:embeddedFont>
    <p:embeddedFont>
      <p:font typeface="Helvetica Neue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Light-boldItalic.fntdata"/><Relationship Id="rId11" Type="http://schemas.openxmlformats.org/officeDocument/2006/relationships/slide" Target="slides/slide4.xml"/><Relationship Id="rId22" Type="http://schemas.openxmlformats.org/officeDocument/2006/relationships/font" Target="fonts/HelveticaNeueLight-bold.fntdata"/><Relationship Id="rId10" Type="http://schemas.openxmlformats.org/officeDocument/2006/relationships/slide" Target="slides/slide3.xml"/><Relationship Id="rId21" Type="http://schemas.openxmlformats.org/officeDocument/2006/relationships/font" Target="fonts/HelveticaNeueLight-regular.fntdata"/><Relationship Id="rId13" Type="http://schemas.openxmlformats.org/officeDocument/2006/relationships/slide" Target="slides/slide6.xml"/><Relationship Id="rId24" Type="http://schemas.openxmlformats.org/officeDocument/2006/relationships/font" Target="fonts/HelveticaNeueLight-boldItalic.fntdata"/><Relationship Id="rId12" Type="http://schemas.openxmlformats.org/officeDocument/2006/relationships/slide" Target="slides/slide5.xml"/><Relationship Id="rId23" Type="http://schemas.openxmlformats.org/officeDocument/2006/relationships/font" Target="fonts/HelveticaNeueLight-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LatoLight-regular.fntdata"/><Relationship Id="rId16" Type="http://schemas.openxmlformats.org/officeDocument/2006/relationships/slide" Target="slides/slide9.xml"/><Relationship Id="rId5" Type="http://schemas.openxmlformats.org/officeDocument/2006/relationships/slideMaster" Target="slideMasters/slideMaster3.xml"/><Relationship Id="rId19" Type="http://schemas.openxmlformats.org/officeDocument/2006/relationships/font" Target="fonts/LatoLight-italic.fntdata"/><Relationship Id="rId6" Type="http://schemas.openxmlformats.org/officeDocument/2006/relationships/slideMaster" Target="slideMasters/slideMaster4.xml"/><Relationship Id="rId18" Type="http://schemas.openxmlformats.org/officeDocument/2006/relationships/font" Target="fonts/LatoLight-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24197a0f1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4197a0f1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lt1"/>
                </a:solidFill>
                <a:latin typeface="Arial"/>
                <a:ea typeface="Arial"/>
                <a:cs typeface="Arial"/>
                <a:sym typeface="Arial"/>
              </a:rPr>
              <a:t>In this chapter, we will discuss the theoretical basis of UrbanSim at a conceptual level.  </a:t>
            </a:r>
            <a:endParaRPr/>
          </a:p>
          <a:p>
            <a:pPr indent="0" lvl="0" marL="0" marR="0" rtl="0" algn="l">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b="0" i="0" lang="en" sz="1200" u="none" cap="none" strike="noStrike">
                <a:solidFill>
                  <a:schemeClr val="lt1"/>
                </a:solidFill>
                <a:latin typeface="Arial"/>
                <a:ea typeface="Arial"/>
                <a:cs typeface="Arial"/>
                <a:sym typeface="Arial"/>
              </a:rPr>
              <a:t>Given time constraints, we won’t be able to dive very deeply into the mathematics of the model, but if you are interested in this, at the end of this course we will point you in the direction to where you can fine more technical resources. </a:t>
            </a:r>
            <a:endParaRPr b="0" i="0" sz="1200" u="none" cap="none" strike="noStrike">
              <a:solidFill>
                <a:schemeClr val="lt1"/>
              </a:solidFill>
              <a:latin typeface="Calibri"/>
              <a:ea typeface="Calibri"/>
              <a:cs typeface="Calibri"/>
              <a:sym typeface="Calibri"/>
            </a:endParaRPr>
          </a:p>
        </p:txBody>
      </p:sp>
      <p:sp>
        <p:nvSpPr>
          <p:cNvPr id="148" name="Google Shape;148;g24197a0f1c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a2cf59dd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a2cf59dd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a2cf4fcb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a2cf4fcb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Eddie could you help with this?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db1dcde1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db1dcde1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a:t>1 -RUN 4036</a:t>
            </a:r>
            <a:endParaRPr/>
          </a:p>
          <a:p>
            <a:pPr indent="0" lvl="0" marL="457200" rtl="0" algn="l">
              <a:spcBef>
                <a:spcPts val="0"/>
              </a:spcBef>
              <a:spcAft>
                <a:spcPts val="0"/>
              </a:spcAft>
              <a:buClr>
                <a:schemeClr val="dk1"/>
              </a:buClr>
              <a:buSzPts val="1100"/>
              <a:buFont typeface="Arial"/>
              <a:buNone/>
            </a:pPr>
            <a:r>
              <a:rPr lang="en"/>
              <a:t>2- SIMPLIFIED RUN WITH REGIONAL SPECIFICATIONS (Accessibility Variables) (run_simplified_regional_accessvars.h5) DONE</a:t>
            </a:r>
            <a:endParaRPr/>
          </a:p>
          <a:p>
            <a:pPr indent="0" lvl="0" marL="457200" rtl="0" algn="l">
              <a:spcBef>
                <a:spcPts val="0"/>
              </a:spcBef>
              <a:spcAft>
                <a:spcPts val="0"/>
              </a:spcAft>
              <a:buClr>
                <a:schemeClr val="dk1"/>
              </a:buClr>
              <a:buSzPts val="1100"/>
              <a:buFont typeface="Arial"/>
              <a:buNone/>
            </a:pPr>
            <a:r>
              <a:rPr lang="en"/>
              <a:t>3- SIMPLIFIED RUN WITH REGIONAL SPECIFICATIONS (Clustering Variables) (run_simplified_regional_clustvars.h5) DONE</a:t>
            </a:r>
            <a:endParaRPr/>
          </a:p>
          <a:p>
            <a:pPr indent="0" lvl="0" marL="457200" rtl="0" algn="l">
              <a:spcBef>
                <a:spcPts val="0"/>
              </a:spcBef>
              <a:spcAft>
                <a:spcPts val="0"/>
              </a:spcAft>
              <a:buClr>
                <a:schemeClr val="dk1"/>
              </a:buClr>
              <a:buSzPts val="1100"/>
              <a:buFont typeface="Arial"/>
              <a:buNone/>
            </a:pPr>
            <a:r>
              <a:rPr lang="en"/>
              <a:t>3-B. SIMPLIFIED RUN WITH REGIONAL AND UNIT-LEVEL HLCMS SPECIFICATIONS (Clustering Variables) - Done!</a:t>
            </a:r>
            <a:endParaRPr/>
          </a:p>
          <a:p>
            <a:pPr indent="0" lvl="0" marL="457200" rtl="0" algn="l">
              <a:spcBef>
                <a:spcPts val="0"/>
              </a:spcBef>
              <a:spcAft>
                <a:spcPts val="0"/>
              </a:spcAft>
              <a:buClr>
                <a:schemeClr val="dk1"/>
              </a:buClr>
              <a:buSzPts val="1100"/>
              <a:buFont typeface="Arial"/>
              <a:buNone/>
            </a:pPr>
            <a:r>
              <a:rPr lang="en"/>
              <a:t>3-C. SIMPLIFIED RUN WITH REGIONAL AND UNIT-LEVEL LCMS SPECIFICATIONS (Clustering Variables) - Done!</a:t>
            </a:r>
            <a:endParaRPr/>
          </a:p>
          <a:p>
            <a:pPr indent="0" lvl="0" marL="457200" rtl="0" algn="l">
              <a:spcBef>
                <a:spcPts val="0"/>
              </a:spcBef>
              <a:spcAft>
                <a:spcPts val="0"/>
              </a:spcAft>
              <a:buClr>
                <a:schemeClr val="dk1"/>
              </a:buClr>
              <a:buSzPts val="1100"/>
              <a:buFont typeface="Arial"/>
              <a:buNone/>
            </a:pPr>
            <a:r>
              <a:rPr lang="en"/>
              <a:t>4- SIMPLIFIED RUN WITH LARGE-AREA CONTROL SPECS (Clustering Variables) (run_simplified_largearea_control_clustvars.h5) DONE</a:t>
            </a:r>
            <a:endParaRPr/>
          </a:p>
          <a:p>
            <a:pPr indent="0" lvl="0" marL="457200" rtl="0" algn="l">
              <a:spcBef>
                <a:spcPts val="0"/>
              </a:spcBef>
              <a:spcAft>
                <a:spcPts val="0"/>
              </a:spcAft>
              <a:buClr>
                <a:schemeClr val="dk1"/>
              </a:buClr>
              <a:buSzPts val="1100"/>
              <a:buFont typeface="Arial"/>
              <a:buNone/>
            </a:pPr>
            <a:r>
              <a:rPr lang="en"/>
              <a:t>6- SEMCOG AS IS WITH REGIONAL SPECIFICATIONS (Clustering Variables) (run_semcog_regional_clustvars.h5) DONE</a:t>
            </a:r>
            <a:endParaRPr/>
          </a:p>
          <a:p>
            <a:pPr indent="0" lvl="0" marL="457200" rtl="0" algn="l">
              <a:spcBef>
                <a:spcPts val="0"/>
              </a:spcBef>
              <a:spcAft>
                <a:spcPts val="0"/>
              </a:spcAft>
              <a:buClr>
                <a:schemeClr val="dk1"/>
              </a:buClr>
              <a:buSzPts val="1100"/>
              <a:buFont typeface="Arial"/>
              <a:buNone/>
            </a:pPr>
            <a:r>
              <a:rPr lang="en"/>
              <a:t>7- SEMCOG AS IS WITH LARGE AREA CONTROL SPECIFICATIONS (Clustering Variables): (run_semcog_lacontrol_clustvars.h5) DONE</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Clr>
                <a:schemeClr val="dk1"/>
              </a:buClr>
              <a:buSzPts val="1100"/>
              <a:buFont typeface="Arial"/>
              <a:buNone/>
            </a:pPr>
            <a:r>
              <a:rPr lang="en"/>
              <a:t>7-B. SEMCOG AS IS WITH LARGE AREA CONTROL AND UNIT LEVEL LCMS SPECIFICATIONS (Clustering Variables) running generate indicators</a:t>
            </a:r>
            <a:endParaRPr/>
          </a:p>
          <a:p>
            <a:pPr indent="0" lvl="0" marL="457200" rtl="0" algn="l">
              <a:spcBef>
                <a:spcPts val="0"/>
              </a:spcBef>
              <a:spcAft>
                <a:spcPts val="0"/>
              </a:spcAft>
              <a:buClr>
                <a:schemeClr val="dk1"/>
              </a:buClr>
              <a:buSzPts val="1100"/>
              <a:buFont typeface="Arial"/>
              <a:buNone/>
            </a:pPr>
            <a:r>
              <a:rPr lang="en"/>
              <a:t>run_semcog_la_control_clustvars_unit_level</a:t>
            </a:r>
            <a:endParaRPr/>
          </a:p>
          <a:p>
            <a:pPr indent="0" lvl="0" marL="457200" rtl="0" algn="l">
              <a:spcBef>
                <a:spcPts val="0"/>
              </a:spcBef>
              <a:spcAft>
                <a:spcPts val="0"/>
              </a:spcAft>
              <a:buClr>
                <a:schemeClr val="dk1"/>
              </a:buClr>
              <a:buSzPts val="1100"/>
              <a:buFont typeface="Arial"/>
              <a:buNone/>
            </a:pPr>
            <a:r>
              <a:rPr lang="en"/>
              <a:t>7-C SEMCOG AS IS WITH LARGE AREA CONTROL AND UNIT LEVEL LCMS SPECIFICATIONS AND CALIBRATED HLCMS run_semcog_lacontrol_clustvars_calibhlcms</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Clr>
                <a:schemeClr val="dk1"/>
              </a:buClr>
              <a:buSzPts val="1100"/>
              <a:buFont typeface="Arial"/>
              <a:buNone/>
            </a:pPr>
            <a:r>
              <a:rPr lang="en"/>
              <a:t>WITH URBANSIM_TEMPLATES:</a:t>
            </a:r>
            <a:endParaRPr/>
          </a:p>
          <a:p>
            <a:pPr indent="0" lvl="0" marL="457200" rtl="0" algn="l">
              <a:spcBef>
                <a:spcPts val="0"/>
              </a:spcBef>
              <a:spcAft>
                <a:spcPts val="0"/>
              </a:spcAft>
              <a:buClr>
                <a:schemeClr val="dk1"/>
              </a:buClr>
              <a:buSzPts val="1100"/>
              <a:buFont typeface="Arial"/>
              <a:buNone/>
            </a:pPr>
            <a:r>
              <a:rPr lang="en"/>
              <a:t>3-D.template. run_simplified_regional_clustvars_unit_level_templates.h5</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db1dcde1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db1dcde1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d5a22636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d5a22636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db1dcde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db1dcde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db1dcde1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db1dcde1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db1dcde1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db1dcde1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template">
  <p:cSld name="Section Title template">
    <p:bg>
      <p:bgPr>
        <a:solidFill>
          <a:srgbClr val="1677A7"/>
        </a:solidFill>
      </p:bgPr>
    </p:bg>
    <p:spTree>
      <p:nvGrpSpPr>
        <p:cNvPr id="53" name="Shape 53"/>
        <p:cNvGrpSpPr/>
        <p:nvPr/>
      </p:nvGrpSpPr>
      <p:grpSpPr>
        <a:xfrm>
          <a:off x="0" y="0"/>
          <a:ext cx="0" cy="0"/>
          <a:chOff x="0" y="0"/>
          <a:chExt cx="0" cy="0"/>
        </a:xfrm>
      </p:grpSpPr>
      <p:sp>
        <p:nvSpPr>
          <p:cNvPr id="54" name="Google Shape;54;p14"/>
          <p:cNvSpPr txBox="1"/>
          <p:nvPr>
            <p:ph type="title"/>
          </p:nvPr>
        </p:nvSpPr>
        <p:spPr>
          <a:xfrm>
            <a:off x="423350" y="1730505"/>
            <a:ext cx="82992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lt1"/>
              </a:buClr>
              <a:buSzPts val="1400"/>
              <a:buFont typeface="Lato Light"/>
              <a:buNone/>
              <a:defRPr b="1" i="0" sz="4000" u="none" cap="none" strike="noStrike">
                <a:solidFill>
                  <a:schemeClr val="lt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with No image">
  <p:cSld name="Text with No image">
    <p:spTree>
      <p:nvGrpSpPr>
        <p:cNvPr id="58" name="Shape 58"/>
        <p:cNvGrpSpPr/>
        <p:nvPr/>
      </p:nvGrpSpPr>
      <p:grpSpPr>
        <a:xfrm>
          <a:off x="0" y="0"/>
          <a:ext cx="0" cy="0"/>
          <a:chOff x="0" y="0"/>
          <a:chExt cx="0" cy="0"/>
        </a:xfrm>
      </p:grpSpPr>
      <p:sp>
        <p:nvSpPr>
          <p:cNvPr id="59" name="Google Shape;59;p16"/>
          <p:cNvSpPr txBox="1"/>
          <p:nvPr>
            <p:ph idx="1" type="body"/>
          </p:nvPr>
        </p:nvSpPr>
        <p:spPr>
          <a:xfrm>
            <a:off x="1033463" y="2514599"/>
            <a:ext cx="7153800" cy="19644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560"/>
              </a:spcBef>
              <a:spcAft>
                <a:spcPts val="0"/>
              </a:spcAft>
              <a:buClr>
                <a:srgbClr val="54616A"/>
              </a:buClr>
              <a:buSzPts val="1400"/>
              <a:buFont typeface="Arial"/>
              <a:buNone/>
              <a:defRPr b="0" i="0" sz="2800" u="none" cap="none" strike="noStrike">
                <a:solidFill>
                  <a:srgbClr val="54616A"/>
                </a:solidFill>
                <a:latin typeface="Helvetica Neue Light"/>
                <a:ea typeface="Helvetica Neue Light"/>
                <a:cs typeface="Helvetica Neue Light"/>
                <a:sym typeface="Helvetica Neue Light"/>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0" name="Google Shape;60;p16"/>
          <p:cNvSpPr txBox="1"/>
          <p:nvPr>
            <p:ph type="title"/>
          </p:nvPr>
        </p:nvSpPr>
        <p:spPr>
          <a:xfrm>
            <a:off x="372533" y="137437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1677A7"/>
              </a:buClr>
              <a:buSzPts val="1400"/>
              <a:buFont typeface="Lato Light"/>
              <a:buNone/>
              <a:defRPr b="1" i="0" sz="4800" u="none" cap="none" strike="noStrike">
                <a:solidFill>
                  <a:srgbClr val="1677A7"/>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Slide No Branding template" type="obj">
  <p:cSld name="OBJECT">
    <p:spTree>
      <p:nvGrpSpPr>
        <p:cNvPr id="61" name="Shape 61"/>
        <p:cNvGrpSpPr/>
        <p:nvPr/>
      </p:nvGrpSpPr>
      <p:grpSpPr>
        <a:xfrm>
          <a:off x="0" y="0"/>
          <a:ext cx="0" cy="0"/>
          <a:chOff x="0" y="0"/>
          <a:chExt cx="0" cy="0"/>
        </a:xfrm>
      </p:grpSpPr>
      <p:sp>
        <p:nvSpPr>
          <p:cNvPr id="62" name="Google Shape;62;p17"/>
          <p:cNvSpPr txBox="1"/>
          <p:nvPr>
            <p:ph type="title"/>
          </p:nvPr>
        </p:nvSpPr>
        <p:spPr>
          <a:xfrm>
            <a:off x="457200" y="342901"/>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1677A7"/>
              </a:buClr>
              <a:buSzPts val="1400"/>
              <a:buFont typeface="Lato Light"/>
              <a:buNone/>
              <a:defRPr b="1" i="0" sz="4000" u="none" cap="none" strike="noStrike">
                <a:solidFill>
                  <a:srgbClr val="1677A7"/>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63" name="Google Shape;63;p17"/>
          <p:cNvSpPr txBox="1"/>
          <p:nvPr>
            <p:ph idx="1" type="body"/>
          </p:nvPr>
        </p:nvSpPr>
        <p:spPr>
          <a:xfrm>
            <a:off x="465667" y="1322373"/>
            <a:ext cx="8229600" cy="3224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520"/>
              </a:spcBef>
              <a:spcAft>
                <a:spcPts val="0"/>
              </a:spcAft>
              <a:buClr>
                <a:srgbClr val="54616A"/>
              </a:buClr>
              <a:buSzPts val="1400"/>
              <a:buFont typeface="Arial"/>
              <a:buNone/>
              <a:defRPr b="0" i="0" sz="2600" u="none" cap="none" strike="noStrike">
                <a:solidFill>
                  <a:srgbClr val="54616A"/>
                </a:solidFill>
                <a:latin typeface="Helvetica Neue Light"/>
                <a:ea typeface="Helvetica Neue Light"/>
                <a:cs typeface="Helvetica Neue Light"/>
                <a:sym typeface="Helvetica Neue Light"/>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only">
  <p:cSld name="Image only">
    <p:spTree>
      <p:nvGrpSpPr>
        <p:cNvPr id="64" name="Shape 6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urse or Chapter Title template">
  <p:cSld name="Course or Chapter Title template">
    <p:bg>
      <p:bgPr>
        <a:solidFill>
          <a:srgbClr val="A6C1CA"/>
        </a:solidFill>
      </p:bgPr>
    </p:bg>
    <p:spTree>
      <p:nvGrpSpPr>
        <p:cNvPr id="65" name="Shape 65"/>
        <p:cNvGrpSpPr/>
        <p:nvPr/>
      </p:nvGrpSpPr>
      <p:grpSpPr>
        <a:xfrm>
          <a:off x="0" y="0"/>
          <a:ext cx="0" cy="0"/>
          <a:chOff x="0" y="0"/>
          <a:chExt cx="0" cy="0"/>
        </a:xfrm>
      </p:grpSpPr>
      <p:sp>
        <p:nvSpPr>
          <p:cNvPr id="66" name="Google Shape;66;p19"/>
          <p:cNvSpPr/>
          <p:nvPr/>
        </p:nvSpPr>
        <p:spPr>
          <a:xfrm>
            <a:off x="423350" y="861204"/>
            <a:ext cx="8299200" cy="145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 name="Google Shape;67;p19"/>
          <p:cNvSpPr txBox="1"/>
          <p:nvPr>
            <p:ph type="title"/>
          </p:nvPr>
        </p:nvSpPr>
        <p:spPr>
          <a:xfrm>
            <a:off x="423350" y="2390375"/>
            <a:ext cx="82992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lt1"/>
              </a:buClr>
              <a:buSzPts val="1400"/>
              <a:buFont typeface="Lato Light"/>
              <a:buNone/>
              <a:defRPr b="1" i="0" sz="4000" u="none" cap="none" strike="noStrike">
                <a:solidFill>
                  <a:schemeClr val="lt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template">
  <p:cSld name="Section Title template">
    <p:bg>
      <p:bgPr>
        <a:solidFill>
          <a:srgbClr val="1677A7"/>
        </a:solidFill>
      </p:bgPr>
    </p:bg>
    <p:spTree>
      <p:nvGrpSpPr>
        <p:cNvPr id="68" name="Shape 68"/>
        <p:cNvGrpSpPr/>
        <p:nvPr/>
      </p:nvGrpSpPr>
      <p:grpSpPr>
        <a:xfrm>
          <a:off x="0" y="0"/>
          <a:ext cx="0" cy="0"/>
          <a:chOff x="0" y="0"/>
          <a:chExt cx="0" cy="0"/>
        </a:xfrm>
      </p:grpSpPr>
      <p:sp>
        <p:nvSpPr>
          <p:cNvPr id="69" name="Google Shape;69;p20"/>
          <p:cNvSpPr txBox="1"/>
          <p:nvPr>
            <p:ph type="title"/>
          </p:nvPr>
        </p:nvSpPr>
        <p:spPr>
          <a:xfrm>
            <a:off x="423350" y="1730505"/>
            <a:ext cx="82992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lt1"/>
              </a:buClr>
              <a:buSzPts val="1400"/>
              <a:buFont typeface="Lato Light"/>
              <a:buNone/>
              <a:defRPr b="1" i="0" sz="4000" u="none" cap="none" strike="noStrike">
                <a:solidFill>
                  <a:schemeClr val="lt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6" name="Shape 76"/>
        <p:cNvGrpSpPr/>
        <p:nvPr/>
      </p:nvGrpSpPr>
      <p:grpSpPr>
        <a:xfrm>
          <a:off x="0" y="0"/>
          <a:ext cx="0" cy="0"/>
          <a:chOff x="0" y="0"/>
          <a:chExt cx="0" cy="0"/>
        </a:xfrm>
      </p:grpSpPr>
      <p:sp>
        <p:nvSpPr>
          <p:cNvPr id="77" name="Google Shape;77;p22"/>
          <p:cNvSpPr txBox="1"/>
          <p:nvPr>
            <p:ph type="ctrTitle"/>
          </p:nvPr>
        </p:nvSpPr>
        <p:spPr>
          <a:xfrm>
            <a:off x="1143000" y="841772"/>
            <a:ext cx="6858000" cy="1790700"/>
          </a:xfrm>
          <a:prstGeom prst="rect">
            <a:avLst/>
          </a:prstGeom>
          <a:noFill/>
          <a:ln>
            <a:noFill/>
          </a:ln>
        </p:spPr>
        <p:txBody>
          <a:bodyPr anchorCtr="0" anchor="b" bIns="68575" lIns="68575" spcFirstLastPara="1" rIns="68575" wrap="square" tIns="68575">
            <a:noAutofit/>
          </a:bodyPr>
          <a:lstStyle>
            <a:lvl1pPr indent="0" lvl="0" marL="0" marR="0" rtl="0" algn="ctr">
              <a:lnSpc>
                <a:spcPct val="90000"/>
              </a:lnSpc>
              <a:spcBef>
                <a:spcPts val="0"/>
              </a:spcBef>
              <a:spcAft>
                <a:spcPts val="0"/>
              </a:spcAft>
              <a:buClr>
                <a:schemeClr val="dk1"/>
              </a:buClr>
              <a:buSzPts val="11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8" name="Google Shape;78;p22"/>
          <p:cNvSpPr txBox="1"/>
          <p:nvPr>
            <p:ph idx="1" type="subTitle"/>
          </p:nvPr>
        </p:nvSpPr>
        <p:spPr>
          <a:xfrm>
            <a:off x="1143000" y="2701528"/>
            <a:ext cx="6858000" cy="1241700"/>
          </a:xfrm>
          <a:prstGeom prst="rect">
            <a:avLst/>
          </a:prstGeom>
          <a:noFill/>
          <a:ln>
            <a:noFill/>
          </a:ln>
        </p:spPr>
        <p:txBody>
          <a:bodyPr anchorCtr="0" anchor="t" bIns="68575" lIns="68575" spcFirstLastPara="1" rIns="68575" wrap="square" tIns="68575">
            <a:noAutofit/>
          </a:bodyPr>
          <a:lstStyle>
            <a:lvl1pPr indent="0" lvl="0" marL="0" marR="0" rtl="0" algn="ctr">
              <a:lnSpc>
                <a:spcPct val="90000"/>
              </a:lnSpc>
              <a:spcBef>
                <a:spcPts val="800"/>
              </a:spcBef>
              <a:spcAft>
                <a:spcPts val="0"/>
              </a:spcAft>
              <a:buClr>
                <a:schemeClr val="dk1"/>
              </a:buClr>
              <a:buSzPts val="2100"/>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400"/>
              </a:spcBef>
              <a:spcAft>
                <a:spcPts val="0"/>
              </a:spcAft>
              <a:buClr>
                <a:schemeClr val="dk1"/>
              </a:buClr>
              <a:buSzPts val="1800"/>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spcAft>
                <a:spcPts val="0"/>
              </a:spcAft>
              <a:buClr>
                <a:schemeClr val="dk1"/>
              </a:buClr>
              <a:buSzPts val="1500"/>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9" name="Google Shape;79;p2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0" name="Google Shape;80;p2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1" name="Google Shape;8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p23"/>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84" name="Google Shape;84;p23"/>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2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6" name="Google Shape;86;p2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7" name="Google Shape;87;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8" name="Shape 88"/>
        <p:cNvGrpSpPr/>
        <p:nvPr/>
      </p:nvGrpSpPr>
      <p:grpSpPr>
        <a:xfrm>
          <a:off x="0" y="0"/>
          <a:ext cx="0" cy="0"/>
          <a:chOff x="0" y="0"/>
          <a:chExt cx="0" cy="0"/>
        </a:xfrm>
      </p:grpSpPr>
      <p:sp>
        <p:nvSpPr>
          <p:cNvPr id="89" name="Google Shape;89;p24"/>
          <p:cNvSpPr txBox="1"/>
          <p:nvPr>
            <p:ph type="title"/>
          </p:nvPr>
        </p:nvSpPr>
        <p:spPr>
          <a:xfrm>
            <a:off x="623888" y="1282304"/>
            <a:ext cx="7886700" cy="21396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90" name="Google Shape;90;p24"/>
          <p:cNvSpPr txBox="1"/>
          <p:nvPr>
            <p:ph idx="1" type="body"/>
          </p:nvPr>
        </p:nvSpPr>
        <p:spPr>
          <a:xfrm>
            <a:off x="623888" y="3442097"/>
            <a:ext cx="7886700" cy="11253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rgbClr val="888888"/>
              </a:buClr>
              <a:buSzPts val="21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8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5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9pPr>
          </a:lstStyle>
          <a:p/>
        </p:txBody>
      </p:sp>
      <p:sp>
        <p:nvSpPr>
          <p:cNvPr id="91" name="Google Shape;91;p24"/>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2" name="Google Shape;92;p2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3" name="Google Shape;93;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4" name="Shape 94"/>
        <p:cNvGrpSpPr/>
        <p:nvPr/>
      </p:nvGrpSpPr>
      <p:grpSpPr>
        <a:xfrm>
          <a:off x="0" y="0"/>
          <a:ext cx="0" cy="0"/>
          <a:chOff x="0" y="0"/>
          <a:chExt cx="0" cy="0"/>
        </a:xfrm>
      </p:grpSpPr>
      <p:sp>
        <p:nvSpPr>
          <p:cNvPr id="95" name="Google Shape;95;p25"/>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96" name="Google Shape;96;p25"/>
          <p:cNvSpPr txBox="1"/>
          <p:nvPr>
            <p:ph idx="1" type="body"/>
          </p:nvPr>
        </p:nvSpPr>
        <p:spPr>
          <a:xfrm>
            <a:off x="628650" y="1369219"/>
            <a:ext cx="38862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7" name="Google Shape;97;p25"/>
          <p:cNvSpPr txBox="1"/>
          <p:nvPr>
            <p:ph idx="2" type="body"/>
          </p:nvPr>
        </p:nvSpPr>
        <p:spPr>
          <a:xfrm>
            <a:off x="4629150" y="1369219"/>
            <a:ext cx="38862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01" name="Shape 101"/>
        <p:cNvGrpSpPr/>
        <p:nvPr/>
      </p:nvGrpSpPr>
      <p:grpSpPr>
        <a:xfrm>
          <a:off x="0" y="0"/>
          <a:ext cx="0" cy="0"/>
          <a:chOff x="0" y="0"/>
          <a:chExt cx="0" cy="0"/>
        </a:xfrm>
      </p:grpSpPr>
      <p:sp>
        <p:nvSpPr>
          <p:cNvPr id="102" name="Google Shape;102;p26"/>
          <p:cNvSpPr txBox="1"/>
          <p:nvPr>
            <p:ph type="title"/>
          </p:nvPr>
        </p:nvSpPr>
        <p:spPr>
          <a:xfrm>
            <a:off x="629841"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03" name="Google Shape;103;p26"/>
          <p:cNvSpPr txBox="1"/>
          <p:nvPr>
            <p:ph idx="1" type="body"/>
          </p:nvPr>
        </p:nvSpPr>
        <p:spPr>
          <a:xfrm>
            <a:off x="629841" y="1260872"/>
            <a:ext cx="3868500" cy="618000"/>
          </a:xfrm>
          <a:prstGeom prst="rect">
            <a:avLst/>
          </a:prstGeom>
          <a:noFill/>
          <a:ln>
            <a:noFill/>
          </a:ln>
        </p:spPr>
        <p:txBody>
          <a:bodyPr anchorCtr="0" anchor="b" bIns="68575" lIns="68575" spcFirstLastPara="1" rIns="68575" wrap="square" tIns="68575">
            <a:noAutofit/>
          </a:bodyPr>
          <a:lstStyle>
            <a:lvl1pPr indent="-228600" lvl="0" marL="457200" marR="0" rtl="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104" name="Google Shape;104;p26"/>
          <p:cNvSpPr txBox="1"/>
          <p:nvPr>
            <p:ph idx="2" type="body"/>
          </p:nvPr>
        </p:nvSpPr>
        <p:spPr>
          <a:xfrm>
            <a:off x="629841" y="1878806"/>
            <a:ext cx="3868500" cy="27633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5" name="Google Shape;105;p26"/>
          <p:cNvSpPr txBox="1"/>
          <p:nvPr>
            <p:ph idx="3" type="body"/>
          </p:nvPr>
        </p:nvSpPr>
        <p:spPr>
          <a:xfrm>
            <a:off x="4629150" y="1260872"/>
            <a:ext cx="3887400" cy="618000"/>
          </a:xfrm>
          <a:prstGeom prst="rect">
            <a:avLst/>
          </a:prstGeom>
          <a:noFill/>
          <a:ln>
            <a:noFill/>
          </a:ln>
        </p:spPr>
        <p:txBody>
          <a:bodyPr anchorCtr="0" anchor="b" bIns="68575" lIns="68575" spcFirstLastPara="1" rIns="68575" wrap="square" tIns="68575">
            <a:noAutofit/>
          </a:bodyPr>
          <a:lstStyle>
            <a:lvl1pPr indent="-228600" lvl="0" marL="457200" marR="0" rtl="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106" name="Google Shape;106;p26"/>
          <p:cNvSpPr txBox="1"/>
          <p:nvPr>
            <p:ph idx="4" type="body"/>
          </p:nvPr>
        </p:nvSpPr>
        <p:spPr>
          <a:xfrm>
            <a:off x="4629150" y="1878806"/>
            <a:ext cx="3887400" cy="27633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7" name="Google Shape;107;p26"/>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8" name="Google Shape;108;p26"/>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9" name="Google Shape;109;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0" name="Shape 110"/>
        <p:cNvGrpSpPr/>
        <p:nvPr/>
      </p:nvGrpSpPr>
      <p:grpSpPr>
        <a:xfrm>
          <a:off x="0" y="0"/>
          <a:ext cx="0" cy="0"/>
          <a:chOff x="0" y="0"/>
          <a:chExt cx="0" cy="0"/>
        </a:xfrm>
      </p:grpSpPr>
      <p:sp>
        <p:nvSpPr>
          <p:cNvPr id="111" name="Google Shape;111;p27"/>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12" name="Google Shape;112;p27"/>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3" name="Google Shape;113;p27"/>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4" name="Google Shape;114;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sp>
        <p:nvSpPr>
          <p:cNvPr id="116" name="Google Shape;116;p28"/>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7" name="Google Shape;117;p28"/>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8" name="Google Shape;118;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9" name="Shape 119"/>
        <p:cNvGrpSpPr/>
        <p:nvPr/>
      </p:nvGrpSpPr>
      <p:grpSpPr>
        <a:xfrm>
          <a:off x="0" y="0"/>
          <a:ext cx="0" cy="0"/>
          <a:chOff x="0" y="0"/>
          <a:chExt cx="0" cy="0"/>
        </a:xfrm>
      </p:grpSpPr>
      <p:sp>
        <p:nvSpPr>
          <p:cNvPr id="120" name="Google Shape;120;p29"/>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21" name="Google Shape;121;p29"/>
          <p:cNvSpPr txBox="1"/>
          <p:nvPr>
            <p:ph idx="1" type="body"/>
          </p:nvPr>
        </p:nvSpPr>
        <p:spPr>
          <a:xfrm>
            <a:off x="3887391" y="740569"/>
            <a:ext cx="4629300" cy="3655200"/>
          </a:xfrm>
          <a:prstGeom prst="rect">
            <a:avLst/>
          </a:prstGeom>
          <a:noFill/>
          <a:ln>
            <a:noFill/>
          </a:ln>
        </p:spPr>
        <p:txBody>
          <a:bodyPr anchorCtr="0" anchor="t" bIns="68575" lIns="68575" spcFirstLastPara="1" rIns="68575" wrap="square" tIns="68575">
            <a:no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22" name="Google Shape;122;p29"/>
          <p:cNvSpPr txBox="1"/>
          <p:nvPr>
            <p:ph idx="2" type="body"/>
          </p:nvPr>
        </p:nvSpPr>
        <p:spPr>
          <a:xfrm>
            <a:off x="629841" y="1543050"/>
            <a:ext cx="2949000" cy="28587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23" name="Google Shape;123;p29"/>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4" name="Google Shape;124;p29"/>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5" name="Google Shape;125;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26" name="Shape 126"/>
        <p:cNvGrpSpPr/>
        <p:nvPr/>
      </p:nvGrpSpPr>
      <p:grpSpPr>
        <a:xfrm>
          <a:off x="0" y="0"/>
          <a:ext cx="0" cy="0"/>
          <a:chOff x="0" y="0"/>
          <a:chExt cx="0" cy="0"/>
        </a:xfrm>
      </p:grpSpPr>
      <p:sp>
        <p:nvSpPr>
          <p:cNvPr id="127" name="Google Shape;127;p30"/>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28" name="Google Shape;128;p30"/>
          <p:cNvSpPr/>
          <p:nvPr>
            <p:ph idx="2" type="pic"/>
          </p:nvPr>
        </p:nvSpPr>
        <p:spPr>
          <a:xfrm>
            <a:off x="3887391" y="740569"/>
            <a:ext cx="4629300" cy="3655200"/>
          </a:xfrm>
          <a:prstGeom prst="rect">
            <a:avLst/>
          </a:prstGeom>
          <a:noFill/>
          <a:ln>
            <a:noFill/>
          </a:ln>
        </p:spPr>
        <p:txBody>
          <a:bodyPr anchorCtr="0" anchor="t" bIns="68575" lIns="68575" spcFirstLastPara="1" rIns="68575" wrap="square" tIns="68575">
            <a:noAutofit/>
          </a:bodyPr>
          <a:lstStyle>
            <a:lvl1pPr indent="0" lvl="0" marL="0" marR="0" rtl="0" algn="l">
              <a:lnSpc>
                <a:spcPct val="90000"/>
              </a:lnSpc>
              <a:spcBef>
                <a:spcPts val="800"/>
              </a:spcBef>
              <a:spcAft>
                <a:spcPts val="0"/>
              </a:spcAft>
              <a:buClr>
                <a:schemeClr val="dk1"/>
              </a:buClr>
              <a:buSzPts val="1100"/>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spcAft>
                <a:spcPts val="0"/>
              </a:spcAft>
              <a:buClr>
                <a:schemeClr val="dk1"/>
              </a:buClr>
              <a:buSzPts val="110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spcAft>
                <a:spcPts val="0"/>
              </a:spcAft>
              <a:buClr>
                <a:schemeClr val="dk1"/>
              </a:buClr>
              <a:buSzPts val="1100"/>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9pPr>
          </a:lstStyle>
          <a:p/>
        </p:txBody>
      </p:sp>
      <p:sp>
        <p:nvSpPr>
          <p:cNvPr id="129" name="Google Shape;129;p30"/>
          <p:cNvSpPr txBox="1"/>
          <p:nvPr>
            <p:ph idx="1" type="body"/>
          </p:nvPr>
        </p:nvSpPr>
        <p:spPr>
          <a:xfrm>
            <a:off x="629841" y="1543050"/>
            <a:ext cx="2949000" cy="28587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30" name="Google Shape;130;p30"/>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1" name="Google Shape;131;p30"/>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2" name="Google Shape;132;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3" name="Shape 133"/>
        <p:cNvGrpSpPr/>
        <p:nvPr/>
      </p:nvGrpSpPr>
      <p:grpSpPr>
        <a:xfrm>
          <a:off x="0" y="0"/>
          <a:ext cx="0" cy="0"/>
          <a:chOff x="0" y="0"/>
          <a:chExt cx="0" cy="0"/>
        </a:xfrm>
      </p:grpSpPr>
      <p:sp>
        <p:nvSpPr>
          <p:cNvPr id="134" name="Google Shape;134;p31"/>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35" name="Google Shape;135;p31"/>
          <p:cNvSpPr txBox="1"/>
          <p:nvPr>
            <p:ph idx="1" type="body"/>
          </p:nvPr>
        </p:nvSpPr>
        <p:spPr>
          <a:xfrm rot="5400000">
            <a:off x="2940300" y="-942431"/>
            <a:ext cx="3263400" cy="78867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6" name="Google Shape;136;p3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7" name="Google Shape;137;p31"/>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8" name="Google Shape;138;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9" name="Shape 139"/>
        <p:cNvGrpSpPr/>
        <p:nvPr/>
      </p:nvGrpSpPr>
      <p:grpSpPr>
        <a:xfrm>
          <a:off x="0" y="0"/>
          <a:ext cx="0" cy="0"/>
          <a:chOff x="0" y="0"/>
          <a:chExt cx="0" cy="0"/>
        </a:xfrm>
      </p:grpSpPr>
      <p:sp>
        <p:nvSpPr>
          <p:cNvPr id="140" name="Google Shape;140;p32"/>
          <p:cNvSpPr txBox="1"/>
          <p:nvPr>
            <p:ph type="title"/>
          </p:nvPr>
        </p:nvSpPr>
        <p:spPr>
          <a:xfrm rot="5400000">
            <a:off x="5350050" y="1467544"/>
            <a:ext cx="4359000" cy="19716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41" name="Google Shape;141;p32"/>
          <p:cNvSpPr txBox="1"/>
          <p:nvPr>
            <p:ph idx="1" type="body"/>
          </p:nvPr>
        </p:nvSpPr>
        <p:spPr>
          <a:xfrm rot="5400000">
            <a:off x="1349475" y="-447056"/>
            <a:ext cx="4359000" cy="58008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2" name="Google Shape;142;p3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3" name="Google Shape;143;p3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4" name="Google Shape;144;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2.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Lato Light"/>
              <a:buNone/>
              <a:defRPr b="1" i="0" sz="4000" u="none" cap="none" strike="noStrike">
                <a:solidFill>
                  <a:schemeClr val="lt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560"/>
              </a:spcBef>
              <a:spcAft>
                <a:spcPts val="0"/>
              </a:spcAft>
              <a:buClr>
                <a:schemeClr val="lt1"/>
              </a:buClr>
              <a:buSzPts val="1400"/>
              <a:buFont typeface="Arial"/>
              <a:buNone/>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 name="Shape 55"/>
        <p:cNvGrpSpPr/>
        <p:nvPr/>
      </p:nvGrpSpPr>
      <p:grpSpPr>
        <a:xfrm>
          <a:off x="0" y="0"/>
          <a:ext cx="0" cy="0"/>
          <a:chOff x="0" y="0"/>
          <a:chExt cx="0" cy="0"/>
        </a:xfrm>
      </p:grpSpPr>
      <p:sp>
        <p:nvSpPr>
          <p:cNvPr id="56" name="Google Shape;56;p15"/>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Lato Light"/>
              <a:buNone/>
              <a:defRPr b="1" i="0" sz="4000" u="none" cap="none" strike="noStrike">
                <a:solidFill>
                  <a:schemeClr val="dk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7" name="Google Shape;57;p15"/>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 name="Shape 70"/>
        <p:cNvGrpSpPr/>
        <p:nvPr/>
      </p:nvGrpSpPr>
      <p:grpSpPr>
        <a:xfrm>
          <a:off x="0" y="0"/>
          <a:ext cx="0" cy="0"/>
          <a:chOff x="0" y="0"/>
          <a:chExt cx="0" cy="0"/>
        </a:xfrm>
      </p:grpSpPr>
      <p:sp>
        <p:nvSpPr>
          <p:cNvPr id="71" name="Google Shape;71;p21"/>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2" name="Google Shape;72;p21"/>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3" name="Google Shape;73;p2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4" name="Google Shape;74;p21"/>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5" name="Google Shape;7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hyperlink" Target="https://github.com/SEMCOG/semcog_urbansim/pull/24" TargetMode="External"/><Relationship Id="rId4" Type="http://schemas.openxmlformats.org/officeDocument/2006/relationships/hyperlink" Target="https://github.com/SEMCOG/semcog_urbansim/pull/2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github.com/SEMCOG/semcog_urbansim/pull/24"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3"/>
          <p:cNvSpPr txBox="1"/>
          <p:nvPr>
            <p:ph type="title"/>
          </p:nvPr>
        </p:nvSpPr>
        <p:spPr>
          <a:xfrm>
            <a:off x="422400" y="2143055"/>
            <a:ext cx="82992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Lato Light"/>
              <a:buNone/>
            </a:pPr>
            <a:r>
              <a:rPr lang="en" sz="3600"/>
              <a:t>SEMCOG-UrbanSim Bi-weekly</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l">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2400"/>
          </a:p>
        </p:txBody>
      </p:sp>
      <p:sp>
        <p:nvSpPr>
          <p:cNvPr id="151" name="Google Shape;151;p33"/>
          <p:cNvSpPr txBox="1"/>
          <p:nvPr/>
        </p:nvSpPr>
        <p:spPr>
          <a:xfrm>
            <a:off x="2932575" y="4588325"/>
            <a:ext cx="35160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
                <a:solidFill>
                  <a:srgbClr val="FFFFFF"/>
                </a:solidFill>
              </a:rPr>
              <a:t>July 25</a:t>
            </a:r>
            <a:r>
              <a:rPr b="1" lang="en">
                <a:solidFill>
                  <a:srgbClr val="FFFFFF"/>
                </a:solidFill>
              </a:rPr>
              <a:t>, 2019</a:t>
            </a:r>
            <a:endParaRPr b="1">
              <a:solidFill>
                <a:srgbClr val="FFFFFF"/>
              </a:solidFill>
            </a:endParaRPr>
          </a:p>
        </p:txBody>
      </p:sp>
      <p:pic>
        <p:nvPicPr>
          <p:cNvPr id="152" name="Google Shape;152;p33"/>
          <p:cNvPicPr preferRelativeResize="0"/>
          <p:nvPr/>
        </p:nvPicPr>
        <p:blipFill>
          <a:blip r:embed="rId3">
            <a:alphaModFix/>
          </a:blip>
          <a:stretch>
            <a:fillRect/>
          </a:stretch>
        </p:blipFill>
        <p:spPr>
          <a:xfrm>
            <a:off x="614387" y="732342"/>
            <a:ext cx="7915224" cy="38559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457199" y="333063"/>
            <a:ext cx="8686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Areas of work</a:t>
            </a:r>
            <a:endParaRPr/>
          </a:p>
        </p:txBody>
      </p:sp>
      <p:sp>
        <p:nvSpPr>
          <p:cNvPr id="158" name="Google Shape;158;p34"/>
          <p:cNvSpPr txBox="1"/>
          <p:nvPr/>
        </p:nvSpPr>
        <p:spPr>
          <a:xfrm>
            <a:off x="311700" y="101612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Iterating on regionally-estimated specifications, conducting runs, and comparing loss scores / case-study indicators with runs 4036</a:t>
            </a:r>
            <a:endParaRPr sz="1800">
              <a:solidFill>
                <a:srgbClr val="595959"/>
              </a:solidFill>
            </a:endParaRPr>
          </a:p>
          <a:p>
            <a:pPr indent="-342900" lvl="1" marL="914400" rtl="0" algn="l">
              <a:lnSpc>
                <a:spcPct val="115000"/>
              </a:lnSpc>
              <a:spcBef>
                <a:spcPts val="0"/>
              </a:spcBef>
              <a:spcAft>
                <a:spcPts val="0"/>
              </a:spcAft>
              <a:buClr>
                <a:srgbClr val="595959"/>
              </a:buClr>
              <a:buSzPts val="1800"/>
              <a:buAutoNum type="alphaLcPeriod"/>
            </a:pPr>
            <a:r>
              <a:rPr lang="en" sz="1800">
                <a:solidFill>
                  <a:srgbClr val="595959"/>
                </a:solidFill>
              </a:rPr>
              <a:t>MSE Calculation: Percentage Growth vs Absolute number</a:t>
            </a:r>
            <a:endParaRPr sz="1800">
              <a:solidFill>
                <a:srgbClr val="595959"/>
              </a:solidFill>
            </a:endParaRPr>
          </a:p>
          <a:p>
            <a:pPr indent="-342900" lvl="1" marL="914400" rtl="0" algn="l">
              <a:lnSpc>
                <a:spcPct val="115000"/>
              </a:lnSpc>
              <a:spcBef>
                <a:spcPts val="0"/>
              </a:spcBef>
              <a:spcAft>
                <a:spcPts val="0"/>
              </a:spcAft>
              <a:buClr>
                <a:srgbClr val="595959"/>
              </a:buClr>
              <a:buSzPts val="1800"/>
              <a:buAutoNum type="alphaLcPeriod"/>
            </a:pPr>
            <a:r>
              <a:rPr lang="en" sz="1800">
                <a:solidFill>
                  <a:srgbClr val="595959"/>
                </a:solidFill>
              </a:rPr>
              <a:t>Setting up Template-based model estimations and Runs</a:t>
            </a:r>
            <a:endParaRPr sz="1800">
              <a:solidFill>
                <a:srgbClr val="595959"/>
              </a:solidFill>
            </a:endParaRPr>
          </a:p>
          <a:p>
            <a:pPr indent="-342900" lvl="1" marL="914400" rtl="0" algn="l">
              <a:lnSpc>
                <a:spcPct val="115000"/>
              </a:lnSpc>
              <a:spcBef>
                <a:spcPts val="0"/>
              </a:spcBef>
              <a:spcAft>
                <a:spcPts val="0"/>
              </a:spcAft>
              <a:buClr>
                <a:srgbClr val="595959"/>
              </a:buClr>
              <a:buSzPts val="1800"/>
              <a:buAutoNum type="alphaLcPeriod"/>
            </a:pPr>
            <a:r>
              <a:rPr lang="en" sz="1800">
                <a:solidFill>
                  <a:srgbClr val="595959"/>
                </a:solidFill>
              </a:rPr>
              <a:t>RE-estimating HLCMs (Jacob’s email)</a:t>
            </a:r>
            <a:endParaRPr sz="1800">
              <a:solidFill>
                <a:srgbClr val="595959"/>
              </a:solidFill>
            </a:endParaRPr>
          </a:p>
          <a:p>
            <a:pPr indent="-342900" lvl="1" marL="914400" rtl="0" algn="l">
              <a:lnSpc>
                <a:spcPct val="115000"/>
              </a:lnSpc>
              <a:spcBef>
                <a:spcPts val="0"/>
              </a:spcBef>
              <a:spcAft>
                <a:spcPts val="0"/>
              </a:spcAft>
              <a:buClr>
                <a:srgbClr val="595959"/>
              </a:buClr>
              <a:buSzPts val="1800"/>
              <a:buAutoNum type="alphaLcPeriod"/>
            </a:pPr>
            <a:r>
              <a:rPr lang="en" sz="1800">
                <a:solidFill>
                  <a:srgbClr val="595959"/>
                </a:solidFill>
              </a:rPr>
              <a:t>Marginal Analysis of Variables</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Run Simulation with Calibrated HLCMS (calibration done with the official forecast as the target)</a:t>
            </a:r>
            <a:endParaRPr>
              <a:solidFill>
                <a:srgbClr val="595959"/>
              </a:solidFill>
            </a:endParaRPr>
          </a:p>
          <a:p>
            <a:pPr indent="-317500" lvl="0" marL="457200" rtl="0" algn="l">
              <a:lnSpc>
                <a:spcPct val="115000"/>
              </a:lnSpc>
              <a:spcBef>
                <a:spcPts val="0"/>
              </a:spcBef>
              <a:spcAft>
                <a:spcPts val="0"/>
              </a:spcAft>
              <a:buClr>
                <a:srgbClr val="595959"/>
              </a:buClr>
              <a:buSzPts val="1400"/>
              <a:buChar char="●"/>
            </a:pPr>
            <a:r>
              <a:rPr lang="en">
                <a:solidFill>
                  <a:srgbClr val="595959"/>
                </a:solidFill>
              </a:rPr>
              <a:t>PR on semcog_repo to run the Simulation on your end </a:t>
            </a:r>
            <a:r>
              <a:rPr lang="en" sz="900" u="sng">
                <a:solidFill>
                  <a:schemeClr val="hlink"/>
                </a:solidFill>
                <a:hlinkClick r:id="rId3"/>
              </a:rPr>
              <a:t>https://github.com/SEMCOG/semcog_urbansim/pull/24</a:t>
            </a:r>
            <a:endParaRPr sz="900" u="sng">
              <a:solidFill>
                <a:schemeClr val="hlink"/>
              </a:solidFill>
              <a:hlinkClick r:id="rId4"/>
            </a:endParaRPr>
          </a:p>
          <a:p>
            <a:pPr indent="-317500" lvl="0" marL="457200" rtl="0" algn="l">
              <a:lnSpc>
                <a:spcPct val="115000"/>
              </a:lnSpc>
              <a:spcBef>
                <a:spcPts val="0"/>
              </a:spcBef>
              <a:spcAft>
                <a:spcPts val="0"/>
              </a:spcAft>
              <a:buClr>
                <a:srgbClr val="595959"/>
              </a:buClr>
              <a:buSzPts val="1400"/>
              <a:buChar char="●"/>
            </a:pPr>
            <a:r>
              <a:rPr lang="en">
                <a:solidFill>
                  <a:srgbClr val="595959"/>
                </a:solidFill>
              </a:rPr>
              <a:t>Two simulation runs on our end</a:t>
            </a:r>
            <a:endParaRPr>
              <a:solidFill>
                <a:srgbClr val="595959"/>
              </a:solidFill>
            </a:endParaRPr>
          </a:p>
          <a:p>
            <a:pPr indent="0" lvl="0" marL="0" rtl="0" algn="l">
              <a:lnSpc>
                <a:spcPct val="115000"/>
              </a:lnSpc>
              <a:spcBef>
                <a:spcPts val="1600"/>
              </a:spcBef>
              <a:spcAft>
                <a:spcPts val="1600"/>
              </a:spcAft>
              <a:buNone/>
            </a:pPr>
            <a:r>
              <a:t/>
            </a:r>
            <a:endParaRPr>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5"/>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MSE CALCULATION</a:t>
            </a:r>
            <a:endParaRPr/>
          </a:p>
        </p:txBody>
      </p:sp>
      <p:sp>
        <p:nvSpPr>
          <p:cNvPr id="164" name="Google Shape;164;p35"/>
          <p:cNvSpPr txBox="1"/>
          <p:nvPr/>
        </p:nvSpPr>
        <p:spPr>
          <a:xfrm>
            <a:off x="178825" y="1109175"/>
            <a:ext cx="8109600" cy="3519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TWO DIFFERENT MSE calculations:</a:t>
            </a:r>
            <a:endParaRPr sz="1600">
              <a:solidFill>
                <a:schemeClr val="dk1"/>
              </a:solidFill>
              <a:latin typeface="Calibri"/>
              <a:ea typeface="Calibri"/>
              <a:cs typeface="Calibri"/>
              <a:sym typeface="Calibri"/>
            </a:endParaRPr>
          </a:p>
          <a:p>
            <a:pPr indent="-330200" lvl="1" marL="914400" rtl="0" algn="l">
              <a:lnSpc>
                <a:spcPct val="15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Indicators’ Percentage Growth</a:t>
            </a:r>
            <a:endParaRPr sz="1600">
              <a:solidFill>
                <a:schemeClr val="dk1"/>
              </a:solidFill>
              <a:latin typeface="Calibri"/>
              <a:ea typeface="Calibri"/>
              <a:cs typeface="Calibri"/>
              <a:sym typeface="Calibri"/>
            </a:endParaRPr>
          </a:p>
          <a:p>
            <a:pPr indent="-330200" lvl="1"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Indicator’s Absolute Value</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 sz="1600">
                <a:solidFill>
                  <a:schemeClr val="dk1"/>
                </a:solidFill>
                <a:latin typeface="Calibri"/>
                <a:ea typeface="Calibri"/>
                <a:cs typeface="Calibri"/>
                <a:sym typeface="Calibri"/>
              </a:rPr>
              <a:t>The MSE formula is the same:</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 sz="1600">
                <a:solidFill>
                  <a:schemeClr val="dk1"/>
                </a:solidFill>
                <a:latin typeface="Calibri"/>
                <a:ea typeface="Calibri"/>
                <a:cs typeface="Calibri"/>
                <a:sym typeface="Calibri"/>
              </a:rPr>
              <a:t>Overall MSE are the mean of indicators</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165" name="Google Shape;165;p35"/>
          <p:cNvPicPr preferRelativeResize="0"/>
          <p:nvPr/>
        </p:nvPicPr>
        <p:blipFill>
          <a:blip r:embed="rId3">
            <a:alphaModFix/>
          </a:blip>
          <a:stretch>
            <a:fillRect/>
          </a:stretch>
        </p:blipFill>
        <p:spPr>
          <a:xfrm>
            <a:off x="2858600" y="2312450"/>
            <a:ext cx="4450551" cy="73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6"/>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MSE CALCULATION</a:t>
            </a:r>
            <a:endParaRPr/>
          </a:p>
        </p:txBody>
      </p:sp>
      <p:sp>
        <p:nvSpPr>
          <p:cNvPr id="171" name="Google Shape;171;p36"/>
          <p:cNvSpPr txBox="1"/>
          <p:nvPr/>
        </p:nvSpPr>
        <p:spPr>
          <a:xfrm>
            <a:off x="178825" y="1109175"/>
            <a:ext cx="8109600" cy="3519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172" name="Google Shape;172;p36"/>
          <p:cNvPicPr preferRelativeResize="0"/>
          <p:nvPr/>
        </p:nvPicPr>
        <p:blipFill>
          <a:blip r:embed="rId3">
            <a:alphaModFix/>
          </a:blip>
          <a:stretch>
            <a:fillRect/>
          </a:stretch>
        </p:blipFill>
        <p:spPr>
          <a:xfrm>
            <a:off x="0" y="1293038"/>
            <a:ext cx="9143998" cy="2557424"/>
          </a:xfrm>
          <a:prstGeom prst="rect">
            <a:avLst/>
          </a:prstGeom>
          <a:noFill/>
          <a:ln>
            <a:noFill/>
          </a:ln>
        </p:spPr>
      </p:pic>
      <p:cxnSp>
        <p:nvCxnSpPr>
          <p:cNvPr id="173" name="Google Shape;173;p36"/>
          <p:cNvCxnSpPr/>
          <p:nvPr/>
        </p:nvCxnSpPr>
        <p:spPr>
          <a:xfrm rot="10800000">
            <a:off x="6501800" y="3931625"/>
            <a:ext cx="0" cy="703500"/>
          </a:xfrm>
          <a:prstGeom prst="straightConnector1">
            <a:avLst/>
          </a:prstGeom>
          <a:noFill/>
          <a:ln cap="flat" cmpd="sng" w="28575">
            <a:solidFill>
              <a:srgbClr val="FF0000"/>
            </a:solidFill>
            <a:prstDash val="solid"/>
            <a:round/>
            <a:headEnd len="med" w="med" type="none"/>
            <a:tailEnd len="med" w="med" type="triangle"/>
          </a:ln>
        </p:spPr>
      </p:cxnSp>
      <p:sp>
        <p:nvSpPr>
          <p:cNvPr id="174" name="Google Shape;174;p36"/>
          <p:cNvSpPr/>
          <p:nvPr/>
        </p:nvSpPr>
        <p:spPr>
          <a:xfrm>
            <a:off x="5563950" y="1514975"/>
            <a:ext cx="676200" cy="28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6"/>
          <p:cNvSpPr/>
          <p:nvPr/>
        </p:nvSpPr>
        <p:spPr>
          <a:xfrm>
            <a:off x="728275" y="2576300"/>
            <a:ext cx="1875300" cy="409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6"/>
          <p:cNvSpPr/>
          <p:nvPr/>
        </p:nvSpPr>
        <p:spPr>
          <a:xfrm>
            <a:off x="54625" y="2585400"/>
            <a:ext cx="446100" cy="400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7"/>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UrbanSim Templates</a:t>
            </a:r>
            <a:endParaRPr/>
          </a:p>
        </p:txBody>
      </p:sp>
      <p:sp>
        <p:nvSpPr>
          <p:cNvPr id="182" name="Google Shape;182;p37"/>
          <p:cNvSpPr txBox="1"/>
          <p:nvPr/>
        </p:nvSpPr>
        <p:spPr>
          <a:xfrm>
            <a:off x="36075" y="3912825"/>
            <a:ext cx="8999700" cy="947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 Templates use random sampling of building-level alternatives in estimation and simulation -&gt; CONSISTENCY</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Unit-level estimation, same consistency. That’s why zones and cities have the same magnitude         </a:t>
            </a:r>
            <a:endParaRPr sz="1600">
              <a:solidFill>
                <a:schemeClr val="dk1"/>
              </a:solidFill>
              <a:latin typeface="Calibri"/>
              <a:ea typeface="Calibri"/>
              <a:cs typeface="Calibri"/>
              <a:sym typeface="Calibri"/>
            </a:endParaRPr>
          </a:p>
        </p:txBody>
      </p:sp>
      <p:pic>
        <p:nvPicPr>
          <p:cNvPr id="183" name="Google Shape;183;p37"/>
          <p:cNvPicPr preferRelativeResize="0"/>
          <p:nvPr/>
        </p:nvPicPr>
        <p:blipFill>
          <a:blip r:embed="rId3">
            <a:alphaModFix/>
          </a:blip>
          <a:stretch>
            <a:fillRect/>
          </a:stretch>
        </p:blipFill>
        <p:spPr>
          <a:xfrm>
            <a:off x="1199350" y="1221725"/>
            <a:ext cx="6159126" cy="2412425"/>
          </a:xfrm>
          <a:prstGeom prst="rect">
            <a:avLst/>
          </a:prstGeom>
          <a:noFill/>
          <a:ln>
            <a:noFill/>
          </a:ln>
        </p:spPr>
      </p:pic>
      <p:cxnSp>
        <p:nvCxnSpPr>
          <p:cNvPr id="184" name="Google Shape;184;p37"/>
          <p:cNvCxnSpPr/>
          <p:nvPr/>
        </p:nvCxnSpPr>
        <p:spPr>
          <a:xfrm rot="10800000">
            <a:off x="7448625" y="2137200"/>
            <a:ext cx="432900" cy="0"/>
          </a:xfrm>
          <a:prstGeom prst="straightConnector1">
            <a:avLst/>
          </a:prstGeom>
          <a:noFill/>
          <a:ln cap="flat" cmpd="sng" w="19050">
            <a:solidFill>
              <a:srgbClr val="0000FF"/>
            </a:solidFill>
            <a:prstDash val="dash"/>
            <a:round/>
            <a:headEnd len="med" w="med" type="none"/>
            <a:tailEnd len="med" w="med" type="triangle"/>
          </a:ln>
        </p:spPr>
      </p:cxnSp>
      <p:cxnSp>
        <p:nvCxnSpPr>
          <p:cNvPr id="185" name="Google Shape;185;p37"/>
          <p:cNvCxnSpPr/>
          <p:nvPr/>
        </p:nvCxnSpPr>
        <p:spPr>
          <a:xfrm rot="10800000">
            <a:off x="7448625" y="2730550"/>
            <a:ext cx="432900" cy="0"/>
          </a:xfrm>
          <a:prstGeom prst="straightConnector1">
            <a:avLst/>
          </a:prstGeom>
          <a:noFill/>
          <a:ln cap="flat" cmpd="sng" w="19050">
            <a:solidFill>
              <a:srgbClr val="0000FF"/>
            </a:solidFill>
            <a:prstDash val="dash"/>
            <a:round/>
            <a:headEnd len="med" w="med" type="none"/>
            <a:tailEnd len="med" w="med" type="triangle"/>
          </a:ln>
        </p:spPr>
      </p:cxnSp>
      <p:cxnSp>
        <p:nvCxnSpPr>
          <p:cNvPr id="186" name="Google Shape;186;p37"/>
          <p:cNvCxnSpPr/>
          <p:nvPr/>
        </p:nvCxnSpPr>
        <p:spPr>
          <a:xfrm rot="10800000">
            <a:off x="8359375" y="4643250"/>
            <a:ext cx="432900" cy="0"/>
          </a:xfrm>
          <a:prstGeom prst="straightConnector1">
            <a:avLst/>
          </a:prstGeom>
          <a:noFill/>
          <a:ln cap="flat" cmpd="sng" w="19050">
            <a:solidFill>
              <a:srgbClr val="0000FF"/>
            </a:solidFill>
            <a:prstDash val="dash"/>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8"/>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HLCM: RE-ESTIMATION</a:t>
            </a:r>
            <a:endParaRPr/>
          </a:p>
        </p:txBody>
      </p:sp>
      <p:sp>
        <p:nvSpPr>
          <p:cNvPr id="192" name="Google Shape;192;p38"/>
          <p:cNvSpPr txBox="1"/>
          <p:nvPr/>
        </p:nvSpPr>
        <p:spPr>
          <a:xfrm>
            <a:off x="549825" y="940025"/>
            <a:ext cx="8458800" cy="3121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800">
                <a:solidFill>
                  <a:srgbClr val="595959"/>
                </a:solidFill>
              </a:rPr>
              <a:t>RE-Estimating HLCMs </a:t>
            </a:r>
            <a:endParaRPr sz="1800">
              <a:solidFill>
                <a:srgbClr val="595959"/>
              </a:solidFill>
            </a:endParaRPr>
          </a:p>
          <a:p>
            <a:pPr indent="0" lvl="0" marL="0" rtl="0" algn="l">
              <a:lnSpc>
                <a:spcPct val="200000"/>
              </a:lnSpc>
              <a:spcBef>
                <a:spcPts val="0"/>
              </a:spcBef>
              <a:spcAft>
                <a:spcPts val="0"/>
              </a:spcAft>
              <a:buClr>
                <a:schemeClr val="dk1"/>
              </a:buClr>
              <a:buSzPts val="1100"/>
              <a:buFont typeface="Arial"/>
              <a:buNone/>
            </a:pPr>
            <a:r>
              <a:rPr lang="en" sz="1800">
                <a:solidFill>
                  <a:srgbClr val="595959"/>
                </a:solidFill>
              </a:rPr>
              <a:t>Choosers = unplaced households after running transition and relocation models.</a:t>
            </a:r>
            <a:endParaRPr sz="1800">
              <a:solidFill>
                <a:srgbClr val="595959"/>
              </a:solidFill>
            </a:endParaRPr>
          </a:p>
          <a:p>
            <a:pPr indent="0" lvl="0" marL="0" rtl="0" algn="l">
              <a:lnSpc>
                <a:spcPct val="200000"/>
              </a:lnSpc>
              <a:spcBef>
                <a:spcPts val="0"/>
              </a:spcBef>
              <a:spcAft>
                <a:spcPts val="0"/>
              </a:spcAft>
              <a:buClr>
                <a:schemeClr val="dk1"/>
              </a:buClr>
              <a:buSzPts val="1100"/>
              <a:buFont typeface="Arial"/>
              <a:buNone/>
            </a:pPr>
            <a:r>
              <a:rPr lang="en" sz="1800">
                <a:solidFill>
                  <a:srgbClr val="595959"/>
                </a:solidFill>
              </a:rPr>
              <a:t>Choice = Building_id before being unplaced</a:t>
            </a:r>
            <a:endParaRPr sz="1800">
              <a:solidFill>
                <a:srgbClr val="595959"/>
              </a:solidFill>
            </a:endParaRPr>
          </a:p>
          <a:p>
            <a:pPr indent="0" lvl="0" marL="0" rtl="0" algn="l">
              <a:lnSpc>
                <a:spcPct val="200000"/>
              </a:lnSpc>
              <a:spcBef>
                <a:spcPts val="0"/>
              </a:spcBef>
              <a:spcAft>
                <a:spcPts val="0"/>
              </a:spcAft>
              <a:buClr>
                <a:schemeClr val="dk1"/>
              </a:buClr>
              <a:buSzPts val="1100"/>
              <a:buFont typeface="Arial"/>
              <a:buNone/>
            </a:pPr>
            <a:r>
              <a:rPr lang="en" sz="1800">
                <a:solidFill>
                  <a:srgbClr val="595959"/>
                </a:solidFill>
              </a:rPr>
              <a:t>Alternatives = Vacant residential units after running transition and relocation models</a:t>
            </a:r>
            <a:endParaRPr sz="1800">
              <a:solidFill>
                <a:srgbClr val="595959"/>
              </a:solidFill>
            </a:endParaRPr>
          </a:p>
          <a:p>
            <a:pPr indent="0" lvl="0" marL="0" rtl="0" algn="l">
              <a:lnSpc>
                <a:spcPct val="115000"/>
              </a:lnSpc>
              <a:spcBef>
                <a:spcPts val="0"/>
              </a:spcBef>
              <a:spcAft>
                <a:spcPts val="1600"/>
              </a:spcAft>
              <a:buNone/>
            </a:pPr>
            <a:r>
              <a:t/>
            </a:r>
            <a:endParaRPr sz="1800">
              <a:solidFill>
                <a:srgbClr val="59595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9"/>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HLCM: RE-ESTIMATION</a:t>
            </a:r>
            <a:endParaRPr/>
          </a:p>
        </p:txBody>
      </p:sp>
      <p:pic>
        <p:nvPicPr>
          <p:cNvPr id="198" name="Google Shape;198;p39"/>
          <p:cNvPicPr preferRelativeResize="0"/>
          <p:nvPr/>
        </p:nvPicPr>
        <p:blipFill rotWithShape="1">
          <a:blip r:embed="rId3">
            <a:alphaModFix/>
          </a:blip>
          <a:srcRect b="0" l="9569" r="35993" t="0"/>
          <a:stretch/>
        </p:blipFill>
        <p:spPr>
          <a:xfrm>
            <a:off x="526050" y="801500"/>
            <a:ext cx="5001823" cy="2021375"/>
          </a:xfrm>
          <a:prstGeom prst="rect">
            <a:avLst/>
          </a:prstGeom>
          <a:noFill/>
          <a:ln>
            <a:noFill/>
          </a:ln>
        </p:spPr>
      </p:pic>
      <p:cxnSp>
        <p:nvCxnSpPr>
          <p:cNvPr id="199" name="Google Shape;199;p39"/>
          <p:cNvCxnSpPr/>
          <p:nvPr/>
        </p:nvCxnSpPr>
        <p:spPr>
          <a:xfrm rot="10800000">
            <a:off x="2823044" y="2338761"/>
            <a:ext cx="1002900" cy="0"/>
          </a:xfrm>
          <a:prstGeom prst="straightConnector1">
            <a:avLst/>
          </a:prstGeom>
          <a:noFill/>
          <a:ln cap="flat" cmpd="sng" w="19050">
            <a:solidFill>
              <a:srgbClr val="FF0000"/>
            </a:solidFill>
            <a:prstDash val="solid"/>
            <a:round/>
            <a:headEnd len="med" w="med" type="none"/>
            <a:tailEnd len="med" w="med" type="triangle"/>
          </a:ln>
        </p:spPr>
      </p:cxnSp>
      <p:pic>
        <p:nvPicPr>
          <p:cNvPr id="200" name="Google Shape;200;p39"/>
          <p:cNvPicPr preferRelativeResize="0"/>
          <p:nvPr/>
        </p:nvPicPr>
        <p:blipFill>
          <a:blip r:embed="rId4">
            <a:alphaModFix/>
          </a:blip>
          <a:stretch>
            <a:fillRect/>
          </a:stretch>
        </p:blipFill>
        <p:spPr>
          <a:xfrm>
            <a:off x="5749200" y="1744550"/>
            <a:ext cx="3566124" cy="3016824"/>
          </a:xfrm>
          <a:prstGeom prst="rect">
            <a:avLst/>
          </a:prstGeom>
          <a:noFill/>
          <a:ln>
            <a:noFill/>
          </a:ln>
        </p:spPr>
      </p:pic>
      <p:pic>
        <p:nvPicPr>
          <p:cNvPr id="201" name="Google Shape;201;p39"/>
          <p:cNvPicPr preferRelativeResize="0"/>
          <p:nvPr/>
        </p:nvPicPr>
        <p:blipFill>
          <a:blip r:embed="rId5">
            <a:alphaModFix/>
          </a:blip>
          <a:stretch>
            <a:fillRect/>
          </a:stretch>
        </p:blipFill>
        <p:spPr>
          <a:xfrm>
            <a:off x="882500" y="3111125"/>
            <a:ext cx="3940324" cy="174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0"/>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CALIBRATED HLCMS</a:t>
            </a:r>
            <a:endParaRPr/>
          </a:p>
        </p:txBody>
      </p:sp>
      <p:sp>
        <p:nvSpPr>
          <p:cNvPr id="207" name="Google Shape;207;p40"/>
          <p:cNvSpPr txBox="1"/>
          <p:nvPr/>
        </p:nvSpPr>
        <p:spPr>
          <a:xfrm>
            <a:off x="549825" y="940025"/>
            <a:ext cx="7475700" cy="31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595959"/>
                </a:solidFill>
              </a:rPr>
              <a:t>PR on semcog_repo to run the Simulation on your end </a:t>
            </a:r>
            <a:r>
              <a:rPr lang="en" sz="900" u="sng">
                <a:solidFill>
                  <a:srgbClr val="0563C1"/>
                </a:solidFill>
                <a:hlinkClick r:id="rId3"/>
              </a:rPr>
              <a:t>https://github.com/SEMCOG/semcog_urbansim/pull/24</a:t>
            </a:r>
            <a:endParaRPr sz="1800">
              <a:solidFill>
                <a:srgbClr val="595959"/>
              </a:solidFill>
            </a:endParaRPr>
          </a:p>
        </p:txBody>
      </p:sp>
      <p:pic>
        <p:nvPicPr>
          <p:cNvPr id="208" name="Google Shape;208;p40"/>
          <p:cNvPicPr preferRelativeResize="0"/>
          <p:nvPr/>
        </p:nvPicPr>
        <p:blipFill>
          <a:blip r:embed="rId4">
            <a:alphaModFix/>
          </a:blip>
          <a:stretch>
            <a:fillRect/>
          </a:stretch>
        </p:blipFill>
        <p:spPr>
          <a:xfrm>
            <a:off x="1222056" y="1388750"/>
            <a:ext cx="6230938"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1"/>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CALIBRATED HLCMS</a:t>
            </a:r>
            <a:endParaRPr/>
          </a:p>
        </p:txBody>
      </p:sp>
      <p:sp>
        <p:nvSpPr>
          <p:cNvPr id="214" name="Google Shape;214;p41"/>
          <p:cNvSpPr txBox="1"/>
          <p:nvPr/>
        </p:nvSpPr>
        <p:spPr>
          <a:xfrm>
            <a:off x="549825" y="940025"/>
            <a:ext cx="7475700" cy="31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595959"/>
                </a:solidFill>
              </a:rPr>
              <a:t>ON OUR END, WE ARE RUNNING:</a:t>
            </a:r>
            <a:endParaRPr>
              <a:solidFill>
                <a:srgbClr val="595959"/>
              </a:solidFill>
            </a:endParaRPr>
          </a:p>
          <a:p>
            <a:pPr indent="0" lvl="0" marL="0" rtl="0" algn="l">
              <a:lnSpc>
                <a:spcPct val="115000"/>
              </a:lnSpc>
              <a:spcBef>
                <a:spcPts val="1600"/>
              </a:spcBef>
              <a:spcAft>
                <a:spcPts val="0"/>
              </a:spcAft>
              <a:buNone/>
            </a:pPr>
            <a:r>
              <a:rPr lang="en">
                <a:solidFill>
                  <a:srgbClr val="595959"/>
                </a:solidFill>
              </a:rPr>
              <a:t>RUN 4-B: SIMPLIFIED RUN WITH LARGE-AREA CONTROL SPECS, </a:t>
            </a:r>
            <a:r>
              <a:rPr b="1" lang="en">
                <a:solidFill>
                  <a:srgbClr val="595959"/>
                </a:solidFill>
              </a:rPr>
              <a:t>CALIBRATED</a:t>
            </a:r>
            <a:r>
              <a:rPr lang="en">
                <a:solidFill>
                  <a:srgbClr val="595959"/>
                </a:solidFill>
              </a:rPr>
              <a:t> HLCMS AND UNIT-LEVEL ELCMS</a:t>
            </a:r>
            <a:endParaRPr>
              <a:solidFill>
                <a:srgbClr val="595959"/>
              </a:solidFill>
            </a:endParaRPr>
          </a:p>
          <a:p>
            <a:pPr indent="0" lvl="0" marL="0" rtl="0" algn="l">
              <a:lnSpc>
                <a:spcPct val="115000"/>
              </a:lnSpc>
              <a:spcBef>
                <a:spcPts val="1600"/>
              </a:spcBef>
              <a:spcAft>
                <a:spcPts val="1600"/>
              </a:spcAft>
              <a:buNone/>
            </a:pPr>
            <a:r>
              <a:rPr lang="en">
                <a:solidFill>
                  <a:srgbClr val="595959"/>
                </a:solidFill>
              </a:rPr>
              <a:t>RUN 7-C: SEMCOG AS IS WITH </a:t>
            </a:r>
            <a:r>
              <a:rPr lang="en">
                <a:solidFill>
                  <a:srgbClr val="595959"/>
                </a:solidFill>
              </a:rPr>
              <a:t>LARGE-AREA CONTROL SPECS,</a:t>
            </a:r>
            <a:r>
              <a:rPr lang="en">
                <a:solidFill>
                  <a:srgbClr val="595959"/>
                </a:solidFill>
              </a:rPr>
              <a:t> </a:t>
            </a:r>
            <a:r>
              <a:rPr b="1" lang="en">
                <a:solidFill>
                  <a:srgbClr val="595959"/>
                </a:solidFill>
              </a:rPr>
              <a:t>CALIBRATED</a:t>
            </a:r>
            <a:r>
              <a:rPr lang="en">
                <a:solidFill>
                  <a:srgbClr val="595959"/>
                </a:solidFill>
              </a:rPr>
              <a:t> HLCMS AND UNIT-LEVEL ELCMS</a:t>
            </a:r>
            <a:endParaRPr>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