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szQ2+THuTGyzv4dqT/bLZ8YzPc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p:scale>
          <a:sx n="90" d="100"/>
          <a:sy n="90" d="100"/>
        </p:scale>
        <p:origin x="-144"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flaticon.es/icono-gratis/celsius_481431?term=temperatura&amp;page=1&amp;position=4&amp;page=1&amp;position=4&amp;related_id=481431&amp;origin=search" TargetMode="External"/><Relationship Id="rId3" Type="http://schemas.openxmlformats.org/officeDocument/2006/relationships/hyperlink" Target="https://www.flaticon.es/icono-gratis/calor_4112130?term=calor&amp;page=1&amp;position=9&amp;page=1&amp;position=9&amp;related_id=4112130&amp;origin=search"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flaticon.es/icono-gratis/secado-rapido_5414235?term=secado&amp;page=1&amp;position=6&amp;page=1&amp;position=6&amp;related_id=5414235&amp;origin=search"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rot="-2577956">
            <a:off x="2304920" y="2468233"/>
            <a:ext cx="1999613" cy="1999613"/>
          </a:xfrm>
          <a:prstGeom prst="teardrop">
            <a:avLst>
              <a:gd name="adj" fmla="val 100000"/>
            </a:avLst>
          </a:prstGeom>
          <a:gradFill>
            <a:gsLst>
              <a:gs pos="0">
                <a:srgbClr val="C840A4"/>
              </a:gs>
              <a:gs pos="74000">
                <a:srgbClr val="7030A0"/>
              </a:gs>
              <a:gs pos="83000">
                <a:srgbClr val="7030A0"/>
              </a:gs>
              <a:gs pos="100000">
                <a:srgbClr val="7030A0"/>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rot="7985592">
            <a:off x="5047800" y="2147744"/>
            <a:ext cx="1999613" cy="1999613"/>
          </a:xfrm>
          <a:prstGeom prst="teardrop">
            <a:avLst>
              <a:gd name="adj" fmla="val 100000"/>
            </a:avLst>
          </a:prstGeom>
          <a:gradFill>
            <a:gsLst>
              <a:gs pos="0">
                <a:srgbClr val="EC7320"/>
              </a:gs>
              <a:gs pos="74000">
                <a:srgbClr val="F64C5C"/>
              </a:gs>
              <a:gs pos="83000">
                <a:srgbClr val="F64C5C"/>
              </a:gs>
              <a:gs pos="100000">
                <a:srgbClr val="F64C5C"/>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rot="-2577956">
            <a:off x="7873099" y="2552873"/>
            <a:ext cx="1999613" cy="1999613"/>
          </a:xfrm>
          <a:prstGeom prst="teardrop">
            <a:avLst>
              <a:gd name="adj" fmla="val 100000"/>
            </a:avLst>
          </a:prstGeom>
          <a:gradFill>
            <a:gsLst>
              <a:gs pos="0">
                <a:srgbClr val="92D050"/>
              </a:gs>
              <a:gs pos="74000">
                <a:srgbClr val="00B050"/>
              </a:gs>
              <a:gs pos="83000">
                <a:srgbClr val="00B050"/>
              </a:gs>
              <a:gs pos="100000">
                <a:srgbClr val="00B050"/>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2577956">
            <a:off x="2553210" y="2716525"/>
            <a:ext cx="1503030" cy="1503030"/>
          </a:xfrm>
          <a:prstGeom prst="teardrop">
            <a:avLst>
              <a:gd name="adj" fmla="val 100000"/>
            </a:avLst>
          </a:prstGeom>
          <a:solidFill>
            <a:schemeClr val="lt1"/>
          </a:solidFill>
          <a:ln w="12700" cap="flat" cmpd="sng">
            <a:solidFill>
              <a:schemeClr val="lt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rot="-2577956">
            <a:off x="8125657" y="2801166"/>
            <a:ext cx="1503030" cy="1503030"/>
          </a:xfrm>
          <a:prstGeom prst="teardrop">
            <a:avLst>
              <a:gd name="adj" fmla="val 100000"/>
            </a:avLst>
          </a:prstGeom>
          <a:solidFill>
            <a:schemeClr val="lt1"/>
          </a:solidFill>
          <a:ln w="12700" cap="flat" cmpd="sng">
            <a:solidFill>
              <a:schemeClr val="lt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7985592">
            <a:off x="5311945" y="2395767"/>
            <a:ext cx="1503030" cy="1503030"/>
          </a:xfrm>
          <a:prstGeom prst="teardrop">
            <a:avLst>
              <a:gd name="adj" fmla="val 100000"/>
            </a:avLst>
          </a:prstGeom>
          <a:solidFill>
            <a:schemeClr val="lt1"/>
          </a:solidFill>
          <a:ln w="12700" cap="flat" cmpd="sng">
            <a:solidFill>
              <a:schemeClr val="lt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90" name="Google Shape;90;p1"/>
          <p:cNvCxnSpPr/>
          <p:nvPr/>
        </p:nvCxnSpPr>
        <p:spPr>
          <a:xfrm>
            <a:off x="3319817" y="1007420"/>
            <a:ext cx="0" cy="687000"/>
          </a:xfrm>
          <a:prstGeom prst="straightConnector1">
            <a:avLst/>
          </a:prstGeom>
          <a:gradFill>
            <a:gsLst>
              <a:gs pos="0">
                <a:srgbClr val="C840A4"/>
              </a:gs>
              <a:gs pos="74000">
                <a:srgbClr val="7030A0"/>
              </a:gs>
              <a:gs pos="83000">
                <a:srgbClr val="7030A0"/>
              </a:gs>
              <a:gs pos="100000">
                <a:srgbClr val="7030A0"/>
              </a:gs>
            </a:gsLst>
            <a:lin ang="5400000" scaled="0"/>
          </a:gradFill>
          <a:ln w="28575" cap="flat" cmpd="sng">
            <a:solidFill>
              <a:srgbClr val="C840A4"/>
            </a:solidFill>
            <a:prstDash val="solid"/>
            <a:miter lim="800000"/>
            <a:headEnd type="none" w="sm" len="sm"/>
            <a:tailEnd type="none" w="sm" len="sm"/>
          </a:ln>
        </p:spPr>
      </p:cxnSp>
      <p:sp>
        <p:nvSpPr>
          <p:cNvPr id="91" name="Google Shape;91;p1"/>
          <p:cNvSpPr/>
          <p:nvPr/>
        </p:nvSpPr>
        <p:spPr>
          <a:xfrm flipH="1">
            <a:off x="3255143" y="4720315"/>
            <a:ext cx="160774" cy="160774"/>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flipH="1">
            <a:off x="6018565" y="1763741"/>
            <a:ext cx="160774" cy="160774"/>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93" name="Google Shape;93;p1"/>
          <p:cNvCxnSpPr/>
          <p:nvPr/>
        </p:nvCxnSpPr>
        <p:spPr>
          <a:xfrm>
            <a:off x="6098952" y="4856099"/>
            <a:ext cx="0" cy="687000"/>
          </a:xfrm>
          <a:prstGeom prst="straightConnector1">
            <a:avLst/>
          </a:prstGeom>
          <a:gradFill>
            <a:gsLst>
              <a:gs pos="0">
                <a:srgbClr val="C840A4"/>
              </a:gs>
              <a:gs pos="74000">
                <a:srgbClr val="7030A0"/>
              </a:gs>
              <a:gs pos="83000">
                <a:srgbClr val="7030A0"/>
              </a:gs>
              <a:gs pos="100000">
                <a:srgbClr val="7030A0"/>
              </a:gs>
            </a:gsLst>
            <a:lin ang="5400000" scaled="0"/>
          </a:gradFill>
          <a:ln w="28575" cap="flat" cmpd="sng">
            <a:solidFill>
              <a:srgbClr val="F15A17"/>
            </a:solidFill>
            <a:prstDash val="solid"/>
            <a:miter lim="800000"/>
            <a:headEnd type="none" w="sm" len="sm"/>
            <a:tailEnd type="none" w="sm" len="sm"/>
          </a:ln>
        </p:spPr>
      </p:cxnSp>
      <p:cxnSp>
        <p:nvCxnSpPr>
          <p:cNvPr id="94" name="Google Shape;94;p1"/>
          <p:cNvCxnSpPr/>
          <p:nvPr/>
        </p:nvCxnSpPr>
        <p:spPr>
          <a:xfrm>
            <a:off x="8922327" y="1092059"/>
            <a:ext cx="0" cy="687000"/>
          </a:xfrm>
          <a:prstGeom prst="straightConnector1">
            <a:avLst/>
          </a:prstGeom>
          <a:gradFill>
            <a:gsLst>
              <a:gs pos="0">
                <a:srgbClr val="C840A4"/>
              </a:gs>
              <a:gs pos="74000">
                <a:srgbClr val="7030A0"/>
              </a:gs>
              <a:gs pos="83000">
                <a:srgbClr val="7030A0"/>
              </a:gs>
              <a:gs pos="100000">
                <a:srgbClr val="7030A0"/>
              </a:gs>
            </a:gsLst>
            <a:lin ang="5400000" scaled="0"/>
          </a:gradFill>
          <a:ln w="28575" cap="flat" cmpd="sng">
            <a:solidFill>
              <a:srgbClr val="92D050"/>
            </a:solidFill>
            <a:prstDash val="solid"/>
            <a:miter lim="800000"/>
            <a:headEnd type="none" w="sm" len="sm"/>
            <a:tailEnd type="none" w="sm" len="sm"/>
          </a:ln>
        </p:spPr>
      </p:cxnSp>
      <p:sp>
        <p:nvSpPr>
          <p:cNvPr id="95" name="Google Shape;95;p1"/>
          <p:cNvSpPr/>
          <p:nvPr/>
        </p:nvSpPr>
        <p:spPr>
          <a:xfrm flipH="1">
            <a:off x="8761956" y="4804954"/>
            <a:ext cx="160774" cy="160774"/>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flipH="1">
            <a:off x="3255143" y="1280134"/>
            <a:ext cx="160774" cy="160774"/>
          </a:xfrm>
          <a:prstGeom prst="ellipse">
            <a:avLst/>
          </a:prstGeom>
          <a:gradFill>
            <a:gsLst>
              <a:gs pos="0">
                <a:srgbClr val="C840A4"/>
              </a:gs>
              <a:gs pos="74000">
                <a:srgbClr val="7030A0"/>
              </a:gs>
              <a:gs pos="83000">
                <a:srgbClr val="7030A0"/>
              </a:gs>
              <a:gs pos="100000">
                <a:srgbClr val="7030A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flipH="1">
            <a:off x="6018565" y="5119212"/>
            <a:ext cx="160774" cy="160774"/>
          </a:xfrm>
          <a:prstGeom prst="ellipse">
            <a:avLst/>
          </a:prstGeom>
          <a:gradFill>
            <a:gsLst>
              <a:gs pos="0">
                <a:srgbClr val="F15A17"/>
              </a:gs>
              <a:gs pos="74000">
                <a:srgbClr val="F64C5C"/>
              </a:gs>
              <a:gs pos="83000">
                <a:srgbClr val="F64C5C"/>
              </a:gs>
              <a:gs pos="100000">
                <a:srgbClr val="F64C5C"/>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flipH="1">
            <a:off x="8841940" y="1364773"/>
            <a:ext cx="160774" cy="160774"/>
          </a:xfrm>
          <a:prstGeom prst="ellipse">
            <a:avLst/>
          </a:prstGeom>
          <a:gradFill>
            <a:gsLst>
              <a:gs pos="0">
                <a:srgbClr val="92D050"/>
              </a:gs>
              <a:gs pos="74000">
                <a:srgbClr val="00B050"/>
              </a:gs>
              <a:gs pos="83000">
                <a:srgbClr val="00B050"/>
              </a:gs>
              <a:gs pos="100000">
                <a:srgbClr val="00B05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1698829" y="5097064"/>
            <a:ext cx="3241976" cy="17850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100" b="0" i="0" u="none" strike="noStrike" cap="none" dirty="0">
                <a:solidFill>
                  <a:srgbClr val="7F7F7F"/>
                </a:solidFill>
                <a:latin typeface="Arial"/>
                <a:ea typeface="Arial"/>
                <a:cs typeface="Arial"/>
                <a:sym typeface="Arial"/>
              </a:rPr>
              <a:t>Consiste en precalentar la placa con el montaje de 100 a 150 grados centígrados, controlando el parámetro más crítico que es del aumento progresivo de 1 a 4 grados centígrados por segundo. Esto con el fin de minimizar el choque térmico que pueden sufrir algunos componentes. El objetivo de que se realice progresivamente es evitar que la placa tenga un calentamiento excesivo que ocasione que la soldadura se disperse. (Pardo, 2005)</a:t>
            </a:r>
            <a:endParaRPr sz="1100" b="0" i="0" u="none" strike="noStrike" cap="none" dirty="0">
              <a:solidFill>
                <a:srgbClr val="7F7F7F"/>
              </a:solidFill>
              <a:latin typeface="Arial"/>
              <a:ea typeface="Arial"/>
              <a:cs typeface="Arial"/>
              <a:sym typeface="Arial"/>
            </a:endParaRPr>
          </a:p>
        </p:txBody>
      </p:sp>
      <p:sp>
        <p:nvSpPr>
          <p:cNvPr id="100" name="Google Shape;100;p1"/>
          <p:cNvSpPr txBox="1"/>
          <p:nvPr/>
        </p:nvSpPr>
        <p:spPr>
          <a:xfrm>
            <a:off x="4477964" y="169496"/>
            <a:ext cx="3241976" cy="17850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100" b="0" i="0" u="none" strike="noStrike" cap="none" dirty="0">
                <a:solidFill>
                  <a:srgbClr val="7F7F7F"/>
                </a:solidFill>
                <a:latin typeface="Arial"/>
                <a:ea typeface="Arial"/>
                <a:cs typeface="Arial"/>
                <a:sym typeface="Arial"/>
              </a:rPr>
              <a:t>En esta etapa se asegura que la pasta de soldadura se seque completamente antes de llegar a la temperatura de reflujo. Se caracteriza por llevar el montaje a temperaturas entre 150 a 170 grados centígrados, en un lapso de tiempo entre 60 y 120 segundos. Esta etapa activa la  estabilización térmica de la placa</a:t>
            </a:r>
            <a:r>
              <a:rPr lang="es-CO" sz="1100" dirty="0">
                <a:solidFill>
                  <a:srgbClr val="7F7F7F"/>
                </a:solidFill>
              </a:rPr>
              <a:t> </a:t>
            </a:r>
            <a:r>
              <a:rPr lang="es-CO" sz="1100" b="0" i="0" u="none" strike="noStrike" cap="none" dirty="0">
                <a:solidFill>
                  <a:srgbClr val="7F7F7F"/>
                </a:solidFill>
                <a:latin typeface="Arial"/>
                <a:ea typeface="Arial"/>
                <a:cs typeface="Arial"/>
                <a:sym typeface="Arial"/>
              </a:rPr>
              <a:t>para asegurar que la dispersión de calor sea homogénea mientras el circuito impreso entra en la zona de reflujo. (Pardo, 2005)</a:t>
            </a:r>
            <a:endParaRPr dirty="0"/>
          </a:p>
        </p:txBody>
      </p:sp>
      <p:sp>
        <p:nvSpPr>
          <p:cNvPr id="101" name="Google Shape;101;p1"/>
          <p:cNvSpPr txBox="1"/>
          <p:nvPr/>
        </p:nvSpPr>
        <p:spPr>
          <a:xfrm>
            <a:off x="1943250" y="569250"/>
            <a:ext cx="2162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800" b="1" i="0" u="none" strike="noStrike" cap="none">
                <a:solidFill>
                  <a:srgbClr val="7F7F7F"/>
                </a:solidFill>
                <a:latin typeface="Arial"/>
                <a:ea typeface="Arial"/>
                <a:cs typeface="Arial"/>
                <a:sym typeface="Arial"/>
              </a:rPr>
              <a:t>Precalentamiento</a:t>
            </a:r>
            <a:endParaRPr sz="1100" b="1" i="0" u="none" strike="noStrike" cap="none">
              <a:solidFill>
                <a:srgbClr val="7F7F7F"/>
              </a:solidFill>
              <a:latin typeface="Arial"/>
              <a:ea typeface="Arial"/>
              <a:cs typeface="Arial"/>
              <a:sym typeface="Arial"/>
            </a:endParaRPr>
          </a:p>
        </p:txBody>
      </p:sp>
      <p:sp>
        <p:nvSpPr>
          <p:cNvPr id="102" name="Google Shape;102;p1"/>
          <p:cNvSpPr txBox="1"/>
          <p:nvPr/>
        </p:nvSpPr>
        <p:spPr>
          <a:xfrm>
            <a:off x="5298269" y="5616753"/>
            <a:ext cx="16013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800" b="1" i="0" u="none" strike="noStrike" cap="none">
                <a:solidFill>
                  <a:srgbClr val="7F7F7F"/>
                </a:solidFill>
                <a:latin typeface="Arial"/>
                <a:ea typeface="Arial"/>
                <a:cs typeface="Arial"/>
                <a:sym typeface="Arial"/>
              </a:rPr>
              <a:t>Secado</a:t>
            </a:r>
            <a:endParaRPr sz="1100" b="1" i="0" u="none" strike="noStrike" cap="none">
              <a:solidFill>
                <a:srgbClr val="7F7F7F"/>
              </a:solidFill>
              <a:latin typeface="Arial"/>
              <a:ea typeface="Arial"/>
              <a:cs typeface="Arial"/>
              <a:sym typeface="Arial"/>
            </a:endParaRPr>
          </a:p>
        </p:txBody>
      </p:sp>
      <p:sp>
        <p:nvSpPr>
          <p:cNvPr id="103" name="Google Shape;103;p1"/>
          <p:cNvSpPr txBox="1"/>
          <p:nvPr/>
        </p:nvSpPr>
        <p:spPr>
          <a:xfrm>
            <a:off x="8121644" y="627658"/>
            <a:ext cx="16013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800" b="1" i="0" u="none" strike="noStrike" cap="none">
                <a:solidFill>
                  <a:srgbClr val="7F7F7F"/>
                </a:solidFill>
                <a:latin typeface="Arial"/>
                <a:ea typeface="Arial"/>
                <a:cs typeface="Arial"/>
                <a:sym typeface="Arial"/>
              </a:rPr>
              <a:t>Reflujo</a:t>
            </a:r>
            <a:endParaRPr sz="1100" b="1" i="0" u="none" strike="noStrike" cap="none">
              <a:solidFill>
                <a:srgbClr val="7F7F7F"/>
              </a:solidFill>
              <a:latin typeface="Arial"/>
              <a:ea typeface="Arial"/>
              <a:cs typeface="Arial"/>
              <a:sym typeface="Arial"/>
            </a:endParaRPr>
          </a:p>
        </p:txBody>
      </p:sp>
      <p:sp>
        <p:nvSpPr>
          <p:cNvPr id="104" name="Google Shape;104;p1"/>
          <p:cNvSpPr txBox="1"/>
          <p:nvPr/>
        </p:nvSpPr>
        <p:spPr>
          <a:xfrm>
            <a:off x="7220952" y="5097064"/>
            <a:ext cx="3241976" cy="19543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100" b="0" i="0" u="none" strike="noStrike" cap="none" dirty="0">
                <a:solidFill>
                  <a:srgbClr val="7F7F7F"/>
                </a:solidFill>
                <a:latin typeface="Arial"/>
                <a:ea typeface="Arial"/>
                <a:cs typeface="Arial"/>
                <a:sym typeface="Arial"/>
              </a:rPr>
              <a:t>La pasta de soldar se eleva a una temperatura mayor que su punto de fusión, la temperatura puede llegar alrededor de 183 grados centígrados y debe ser superada en alrededor de 20 grados centígrados para asegurar un reflujo de buena calidad en cada punto de soldadura de la tarjeta. La cantidad de tiempo que la soldadura está por encima de su punto de fusión se conoce como tiempo de “mojado” (</a:t>
            </a:r>
            <a:r>
              <a:rPr lang="es-CO" sz="1100" b="0" i="1" u="none" strike="noStrike" cap="none" dirty="0" err="1">
                <a:solidFill>
                  <a:srgbClr val="7F7F7F"/>
                </a:solidFill>
                <a:latin typeface="Arial"/>
                <a:ea typeface="Arial"/>
                <a:cs typeface="Arial"/>
                <a:sym typeface="Arial"/>
              </a:rPr>
              <a:t>wetting</a:t>
            </a:r>
            <a:r>
              <a:rPr lang="es-CO" sz="1100" b="0" i="1" u="none" strike="noStrike" cap="none" dirty="0">
                <a:solidFill>
                  <a:srgbClr val="7F7F7F"/>
                </a:solidFill>
                <a:latin typeface="Arial"/>
                <a:ea typeface="Arial"/>
                <a:cs typeface="Arial"/>
                <a:sym typeface="Arial"/>
              </a:rPr>
              <a:t> time</a:t>
            </a:r>
            <a:r>
              <a:rPr lang="es-CO" sz="1100" b="0" i="0" u="none" strike="noStrike" cap="none" dirty="0">
                <a:solidFill>
                  <a:srgbClr val="7F7F7F"/>
                </a:solidFill>
                <a:latin typeface="Arial"/>
                <a:ea typeface="Arial"/>
                <a:cs typeface="Arial"/>
                <a:sym typeface="Arial"/>
              </a:rPr>
              <a:t>), el cual es alrededor de 30 a 60 segundos para la mayoría de las pastas. (Pardo, 2005)</a:t>
            </a:r>
            <a:endParaRPr dirty="0"/>
          </a:p>
        </p:txBody>
      </p:sp>
      <p:pic>
        <p:nvPicPr>
          <p:cNvPr id="105" name="Google Shape;105;p1" descr="Icono&#10;&#10;Descripción generada automáticamente"/>
          <p:cNvPicPr preferRelativeResize="0"/>
          <p:nvPr/>
        </p:nvPicPr>
        <p:blipFill rotWithShape="1">
          <a:blip r:embed="rId3">
            <a:alphaModFix/>
          </a:blip>
          <a:srcRect/>
          <a:stretch/>
        </p:blipFill>
        <p:spPr>
          <a:xfrm>
            <a:off x="2715196" y="2692364"/>
            <a:ext cx="1219200" cy="1219200"/>
          </a:xfrm>
          <a:prstGeom prst="rect">
            <a:avLst/>
          </a:prstGeom>
          <a:noFill/>
          <a:ln>
            <a:noFill/>
          </a:ln>
        </p:spPr>
      </p:pic>
      <p:pic>
        <p:nvPicPr>
          <p:cNvPr id="106" name="Google Shape;106;p1" descr="Icono&#10;&#10;Descripción generada automáticamente"/>
          <p:cNvPicPr preferRelativeResize="0"/>
          <p:nvPr/>
        </p:nvPicPr>
        <p:blipFill rotWithShape="1">
          <a:blip r:embed="rId4">
            <a:alphaModFix/>
          </a:blip>
          <a:srcRect/>
          <a:stretch/>
        </p:blipFill>
        <p:spPr>
          <a:xfrm>
            <a:off x="5592433" y="2638831"/>
            <a:ext cx="944293" cy="944293"/>
          </a:xfrm>
          <a:prstGeom prst="rect">
            <a:avLst/>
          </a:prstGeom>
          <a:noFill/>
          <a:ln>
            <a:noFill/>
          </a:ln>
        </p:spPr>
      </p:pic>
      <p:pic>
        <p:nvPicPr>
          <p:cNvPr id="107" name="Google Shape;107;p1" descr="Icono&#10;&#10;Descripción generada automáticamente"/>
          <p:cNvPicPr preferRelativeResize="0"/>
          <p:nvPr/>
        </p:nvPicPr>
        <p:blipFill rotWithShape="1">
          <a:blip r:embed="rId5">
            <a:alphaModFix/>
          </a:blip>
          <a:srcRect/>
          <a:stretch/>
        </p:blipFill>
        <p:spPr>
          <a:xfrm>
            <a:off x="8589488" y="3035349"/>
            <a:ext cx="826452" cy="8264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1887495" y="533054"/>
            <a:ext cx="996675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https://www.flaticon.es/icono-gratis/calor_4112130?term=calor&amp;page=1&amp;position=9&amp;page=1&amp;position=9&amp;related_id=4112130&amp;origin=search</a:t>
            </a:r>
            <a:r>
              <a:rPr lang="es-CO" sz="1800" b="0" i="0" u="none" strike="noStrike" cap="none">
                <a:solidFill>
                  <a:schemeClr val="dk1"/>
                </a:solidFill>
                <a:latin typeface="Calibri"/>
                <a:ea typeface="Calibri"/>
                <a:cs typeface="Calibri"/>
                <a:sym typeface="Calibri"/>
              </a:rPr>
              <a:t> </a:t>
            </a:r>
            <a:endParaRPr/>
          </a:p>
        </p:txBody>
      </p:sp>
      <p:pic>
        <p:nvPicPr>
          <p:cNvPr id="113" name="Google Shape;113;p2" descr="Icono&#10;&#10;Descripción generada automáticamente"/>
          <p:cNvPicPr preferRelativeResize="0"/>
          <p:nvPr/>
        </p:nvPicPr>
        <p:blipFill rotWithShape="1">
          <a:blip r:embed="rId4">
            <a:alphaModFix/>
          </a:blip>
          <a:srcRect/>
          <a:stretch/>
        </p:blipFill>
        <p:spPr>
          <a:xfrm>
            <a:off x="345989" y="385119"/>
            <a:ext cx="1219200" cy="1219200"/>
          </a:xfrm>
          <a:prstGeom prst="rect">
            <a:avLst/>
          </a:prstGeom>
          <a:noFill/>
          <a:ln>
            <a:noFill/>
          </a:ln>
        </p:spPr>
      </p:pic>
      <p:sp>
        <p:nvSpPr>
          <p:cNvPr id="114" name="Google Shape;114;p2"/>
          <p:cNvSpPr txBox="1"/>
          <p:nvPr/>
        </p:nvSpPr>
        <p:spPr>
          <a:xfrm>
            <a:off x="1887495" y="1604319"/>
            <a:ext cx="995851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https://www.flaticon.es/icono-gratis/secado-rapido_5414235?term=secado&amp;page=1&amp;position=6&amp;page=1&amp;position=6&amp;related_id=5414235&amp;origin=search</a:t>
            </a:r>
            <a:r>
              <a:rPr lang="es-CO" sz="1800">
                <a:solidFill>
                  <a:schemeClr val="dk1"/>
                </a:solidFill>
                <a:latin typeface="Calibri"/>
                <a:ea typeface="Calibri"/>
                <a:cs typeface="Calibri"/>
                <a:sym typeface="Calibri"/>
              </a:rPr>
              <a:t> </a:t>
            </a:r>
            <a:endParaRPr/>
          </a:p>
        </p:txBody>
      </p:sp>
      <p:pic>
        <p:nvPicPr>
          <p:cNvPr id="115" name="Google Shape;115;p2" descr="Icono&#10;&#10;Descripción generada automáticamente"/>
          <p:cNvPicPr preferRelativeResize="0"/>
          <p:nvPr/>
        </p:nvPicPr>
        <p:blipFill rotWithShape="1">
          <a:blip r:embed="rId6">
            <a:alphaModFix/>
          </a:blip>
          <a:srcRect/>
          <a:stretch/>
        </p:blipFill>
        <p:spPr>
          <a:xfrm>
            <a:off x="337751" y="1308449"/>
            <a:ext cx="1219200" cy="1219200"/>
          </a:xfrm>
          <a:prstGeom prst="rect">
            <a:avLst/>
          </a:prstGeom>
          <a:noFill/>
          <a:ln>
            <a:noFill/>
          </a:ln>
        </p:spPr>
      </p:pic>
      <p:pic>
        <p:nvPicPr>
          <p:cNvPr id="116" name="Google Shape;116;p2" descr="Icono&#10;&#10;Descripción generada automáticamente"/>
          <p:cNvPicPr preferRelativeResize="0"/>
          <p:nvPr/>
        </p:nvPicPr>
        <p:blipFill rotWithShape="1">
          <a:blip r:embed="rId7">
            <a:alphaModFix/>
          </a:blip>
          <a:srcRect/>
          <a:stretch/>
        </p:blipFill>
        <p:spPr>
          <a:xfrm>
            <a:off x="627821" y="2870739"/>
            <a:ext cx="1116522" cy="1116522"/>
          </a:xfrm>
          <a:prstGeom prst="rect">
            <a:avLst/>
          </a:prstGeom>
          <a:noFill/>
          <a:ln>
            <a:noFill/>
          </a:ln>
        </p:spPr>
      </p:pic>
      <p:sp>
        <p:nvSpPr>
          <p:cNvPr id="117" name="Google Shape;117;p2"/>
          <p:cNvSpPr txBox="1"/>
          <p:nvPr/>
        </p:nvSpPr>
        <p:spPr>
          <a:xfrm>
            <a:off x="1887495" y="2899969"/>
            <a:ext cx="96766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u="sng">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https://www.flaticon.es/icono-gratis/celsius_481431?term=temperatura&amp;page=1&amp;position=4&amp;page=1&amp;position=4&amp;related_id=481431&amp;origin=search</a:t>
            </a:r>
            <a:r>
              <a:rPr lang="es-CO" sz="1800">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391</Words>
  <Application>Microsoft Office PowerPoint</Application>
  <PresentationFormat>Panorámica</PresentationFormat>
  <Paragraphs>9</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Susana Yuliet Pérez Marín</dc:creator>
  <cp:lastModifiedBy>USER</cp:lastModifiedBy>
  <cp:revision>3</cp:revision>
  <dcterms:created xsi:type="dcterms:W3CDTF">2022-11-18T01:54:53Z</dcterms:created>
  <dcterms:modified xsi:type="dcterms:W3CDTF">2022-11-24T00:35:25Z</dcterms:modified>
</cp:coreProperties>
</file>