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27" d="100"/>
          <a:sy n="127"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554F-8827-AA4F-9A55-9FC85AB1D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68AC3ADF-ACF4-9F4E-89E2-3018A4263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74EFC2CD-5F80-0C4A-A644-DF37D454D2DB}"/>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5" name="Footer Placeholder 4">
            <a:extLst>
              <a:ext uri="{FF2B5EF4-FFF2-40B4-BE49-F238E27FC236}">
                <a16:creationId xmlns:a16="http://schemas.microsoft.com/office/drawing/2014/main" id="{D42C86D0-812F-EF40-BCF0-3C5B2B30821C}"/>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512EA9-2575-4346-9E3F-B65189B240B8}"/>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197413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CFF9-5122-7F45-8BA4-4D363C8B7A06}"/>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DA81980E-5168-224A-BA47-FE4228B68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391AB09C-9863-1648-A971-388A0F7E2866}"/>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5" name="Footer Placeholder 4">
            <a:extLst>
              <a:ext uri="{FF2B5EF4-FFF2-40B4-BE49-F238E27FC236}">
                <a16:creationId xmlns:a16="http://schemas.microsoft.com/office/drawing/2014/main" id="{573B6EAB-9651-BF4B-98FB-16A8B376352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065DA25-CF24-B44D-95A1-9D92156973AD}"/>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11482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E75E3D-8C0C-B047-B888-7661A9B80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6CD9DDF5-7D76-8C4D-A479-977939603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D1A7E850-AF14-1B4E-8487-3953D704C6CD}"/>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5" name="Footer Placeholder 4">
            <a:extLst>
              <a:ext uri="{FF2B5EF4-FFF2-40B4-BE49-F238E27FC236}">
                <a16:creationId xmlns:a16="http://schemas.microsoft.com/office/drawing/2014/main" id="{AFB501FB-B822-FA42-9C72-7B684761CCA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AB153FB0-88D0-6248-8E63-CC976AD474C9}"/>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10075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19D9-3327-8B43-8E7E-07336B1CEDBE}"/>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E077E5C4-5999-1D4F-9641-EA4E4FD41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36799365-15CC-404E-A888-DFB7F6F9363E}"/>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5" name="Footer Placeholder 4">
            <a:extLst>
              <a:ext uri="{FF2B5EF4-FFF2-40B4-BE49-F238E27FC236}">
                <a16:creationId xmlns:a16="http://schemas.microsoft.com/office/drawing/2014/main" id="{5CAA9C7C-13C6-F54D-90D4-570B86B60A6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2F57A0A7-49AB-314E-AC48-1E31D8334245}"/>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286822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F4DE-6DB6-4844-85D1-DACC40975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64555F8F-79E3-A641-8741-9D041F8F3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5E2CE-4B9E-1444-8CB6-98385732C57E}"/>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5" name="Footer Placeholder 4">
            <a:extLst>
              <a:ext uri="{FF2B5EF4-FFF2-40B4-BE49-F238E27FC236}">
                <a16:creationId xmlns:a16="http://schemas.microsoft.com/office/drawing/2014/main" id="{A299A727-181B-6641-912C-37967E184DD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479EF7E-E8DF-B745-BAFD-9ED6AB03A114}"/>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98281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6E6-2C43-6C44-AB46-1085E1E7F98C}"/>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81A59629-BB5E-2046-B6BB-F7E9200302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EB00FA22-603F-3E45-8644-E99A6195BE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F64C15D2-18AA-E547-A509-55725DDDE014}"/>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6" name="Footer Placeholder 5">
            <a:extLst>
              <a:ext uri="{FF2B5EF4-FFF2-40B4-BE49-F238E27FC236}">
                <a16:creationId xmlns:a16="http://schemas.microsoft.com/office/drawing/2014/main" id="{71DED852-D51D-D545-B105-F6A89DB2F604}"/>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8EB9F9F0-9FA1-4743-A0BE-22C5D1FA1077}"/>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250053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3228-A3A2-724C-A01F-DEF41335B6FB}"/>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CC526121-5B6D-F54E-8E2D-788A65537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1FADA-1C1D-8740-8723-FB745896F6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C360763D-3363-0443-B162-36B24487F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47EDE3-C538-ED45-BD17-E8F02C3BFA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46153301-7AB1-4349-9CD5-2E22F4B407C5}"/>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8" name="Footer Placeholder 7">
            <a:extLst>
              <a:ext uri="{FF2B5EF4-FFF2-40B4-BE49-F238E27FC236}">
                <a16:creationId xmlns:a16="http://schemas.microsoft.com/office/drawing/2014/main" id="{3ED930BF-8FBF-D240-A2A9-44345428535E}"/>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21F41AF6-8965-EB47-81A2-97F6A4FB7FF8}"/>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401329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17CB-AA79-C848-98C1-EA212DAF1F36}"/>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D68642F1-D4C2-CC45-BA52-42D3AB1ABBB8}"/>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4" name="Footer Placeholder 3">
            <a:extLst>
              <a:ext uri="{FF2B5EF4-FFF2-40B4-BE49-F238E27FC236}">
                <a16:creationId xmlns:a16="http://schemas.microsoft.com/office/drawing/2014/main" id="{D1947479-6669-E044-B9E4-5ADB8A27B582}"/>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B401C52E-3EB2-4E41-84BA-184988FA009C}"/>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411443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B9E3B-A844-7842-A770-C797BFD9B1FB}"/>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3" name="Footer Placeholder 2">
            <a:extLst>
              <a:ext uri="{FF2B5EF4-FFF2-40B4-BE49-F238E27FC236}">
                <a16:creationId xmlns:a16="http://schemas.microsoft.com/office/drawing/2014/main" id="{CE36E065-D52F-DF4A-AC60-91251F31D7B9}"/>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2820B140-1DB5-B646-8406-39909E23D50A}"/>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25100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ADF0-FD23-1D4D-9176-A36844066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82A7C749-8506-C344-8E99-B7E2C66EF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7D0B11EA-8035-4146-BA73-A6496CC27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B146A-2985-F04A-817D-CC832F67676F}"/>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6" name="Footer Placeholder 5">
            <a:extLst>
              <a:ext uri="{FF2B5EF4-FFF2-40B4-BE49-F238E27FC236}">
                <a16:creationId xmlns:a16="http://schemas.microsoft.com/office/drawing/2014/main" id="{BBB027CB-883A-124F-8618-7FABD3C951FB}"/>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7D966389-4DAF-524B-8319-840FC8DBEDDA}"/>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366223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1C61-565B-5B4E-8076-5587421C7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37009362-847B-A746-BF3E-F26EDEA28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F4221AC2-8C39-5744-9C7B-4366D6E83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788E3-66C9-D649-808B-C3E24F02A781}"/>
              </a:ext>
            </a:extLst>
          </p:cNvPr>
          <p:cNvSpPr>
            <a:spLocks noGrp="1"/>
          </p:cNvSpPr>
          <p:nvPr>
            <p:ph type="dt" sz="half" idx="10"/>
          </p:nvPr>
        </p:nvSpPr>
        <p:spPr/>
        <p:txBody>
          <a:bodyPr/>
          <a:lstStyle/>
          <a:p>
            <a:fld id="{38E2CFE8-FBC6-3C4A-9AB9-A08EDA271804}" type="datetimeFigureOut">
              <a:rPr lang="es-ES_tradnl" smtClean="0"/>
              <a:t>11/11/22</a:t>
            </a:fld>
            <a:endParaRPr lang="es-ES_tradnl"/>
          </a:p>
        </p:txBody>
      </p:sp>
      <p:sp>
        <p:nvSpPr>
          <p:cNvPr id="6" name="Footer Placeholder 5">
            <a:extLst>
              <a:ext uri="{FF2B5EF4-FFF2-40B4-BE49-F238E27FC236}">
                <a16:creationId xmlns:a16="http://schemas.microsoft.com/office/drawing/2014/main" id="{ACB857E1-ED60-144B-9481-7F0BD1955E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16CEA76C-7EEC-1540-99F7-811AEC67A169}"/>
              </a:ext>
            </a:extLst>
          </p:cNvPr>
          <p:cNvSpPr>
            <a:spLocks noGrp="1"/>
          </p:cNvSpPr>
          <p:nvPr>
            <p:ph type="sldNum" sz="quarter" idx="12"/>
          </p:nvPr>
        </p:nvSpPr>
        <p:spPr/>
        <p:txBody>
          <a:body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29332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E74AA-BF03-7C4F-AD55-6F753B432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B621A62A-B4A7-3D46-A238-B257CE88F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B2FD4AE-A671-1A4D-8375-575D3514A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2CFE8-FBC6-3C4A-9AB9-A08EDA271804}" type="datetimeFigureOut">
              <a:rPr lang="es-ES_tradnl" smtClean="0"/>
              <a:t>11/11/22</a:t>
            </a:fld>
            <a:endParaRPr lang="es-ES_tradnl"/>
          </a:p>
        </p:txBody>
      </p:sp>
      <p:sp>
        <p:nvSpPr>
          <p:cNvPr id="5" name="Footer Placeholder 4">
            <a:extLst>
              <a:ext uri="{FF2B5EF4-FFF2-40B4-BE49-F238E27FC236}">
                <a16:creationId xmlns:a16="http://schemas.microsoft.com/office/drawing/2014/main" id="{9EF21D4A-0645-D84A-9AFE-01A603E19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1B4C1794-785A-7848-8AD3-DE449160BD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27315-F783-7C43-A0AB-5B8E3947A3FF}" type="slidenum">
              <a:rPr lang="es-ES_tradnl" smtClean="0"/>
              <a:t>‹#›</a:t>
            </a:fld>
            <a:endParaRPr lang="es-ES_tradnl"/>
          </a:p>
        </p:txBody>
      </p:sp>
    </p:spTree>
    <p:extLst>
      <p:ext uri="{BB962C8B-B14F-4D97-AF65-F5344CB8AC3E}">
        <p14:creationId xmlns:p14="http://schemas.microsoft.com/office/powerpoint/2010/main" val="216229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hyperlink" Target="https://www.shutterstock.com/es/image-vector/shareware-concept-icons-software-business-model-2202153103" TargetMode="External"/><Relationship Id="rId13" Type="http://schemas.openxmlformats.org/officeDocument/2006/relationships/hyperlink" Target="https://www.shutterstock.com/es/image-vector/colorful-icon-interoperability-1244095495" TargetMode="External"/><Relationship Id="rId3" Type="http://schemas.openxmlformats.org/officeDocument/2006/relationships/hyperlink" Target="https://www.shutterstock.com/es/image-vector/adaptation-icon-outline-vector-web-design-1838677534" TargetMode="External"/><Relationship Id="rId7" Type="http://schemas.openxmlformats.org/officeDocument/2006/relationships/hyperlink" Target="https://www.shutterstock.com/es/image-vector/rosette-stamp-icon-vector-design-template-1939061152" TargetMode="External"/><Relationship Id="rId12" Type="http://schemas.openxmlformats.org/officeDocument/2006/relationships/hyperlink" Target="https://www.shutterstock.com/es/image-vector/set-update-system-icons-gears-loading-1810431700" TargetMode="External"/><Relationship Id="rId17" Type="http://schemas.openxmlformats.org/officeDocument/2006/relationships/hyperlink" Target="https://www.shutterstock.com/es/image-vector/usability-vector-icon-622965869" TargetMode="External"/><Relationship Id="rId2" Type="http://schemas.openxmlformats.org/officeDocument/2006/relationships/hyperlink" Target="https://www.shutterstock.com/es/image-vector/basic-circle-infographic-template-15-steps-2043166697" TargetMode="External"/><Relationship Id="rId16" Type="http://schemas.openxmlformats.org/officeDocument/2006/relationships/hyperlink" Target="https://www.shutterstock.com/es/image-vector/shield-icon-security-lock-protection-secure-708216937" TargetMode="External"/><Relationship Id="rId1" Type="http://schemas.openxmlformats.org/officeDocument/2006/relationships/slideLayout" Target="../slideLayouts/slideLayout1.xml"/><Relationship Id="rId6" Type="http://schemas.openxmlformats.org/officeDocument/2006/relationships/hyperlink" Target="https://www.shutterstock.com/es/image-vector/software-integration-test-automation-line-vector-1209604684" TargetMode="External"/><Relationship Id="rId11" Type="http://schemas.openxmlformats.org/officeDocument/2006/relationships/hyperlink" Target="https://www.shutterstock.com/es/image-vector/efficiency-outline-icon-simple-linear-element-1569345967" TargetMode="External"/><Relationship Id="rId5" Type="http://schemas.openxmlformats.org/officeDocument/2006/relationships/hyperlink" Target="https://www.shutterstock.com/es/image-vector/risk-evaluation-outline-icon-thin-line-1866757501" TargetMode="External"/><Relationship Id="rId15" Type="http://schemas.openxmlformats.org/officeDocument/2006/relationships/hyperlink" Target="https://www.shutterstock.com/es/image-vector/service-tools-icon-vector-pictogram-style-1805777254" TargetMode="External"/><Relationship Id="rId10" Type="http://schemas.openxmlformats.org/officeDocument/2006/relationships/hyperlink" Target="https://www.shutterstock.com/es/image-vector/debug-magnifying-glass-line-icon-vector-2040778451" TargetMode="External"/><Relationship Id="rId4" Type="http://schemas.openxmlformats.org/officeDocument/2006/relationships/hyperlink" Target="https://www.shutterstock.com/es/image-vector/problem-solving-icons-editable-stroke-creativity-1826108366" TargetMode="External"/><Relationship Id="rId9" Type="http://schemas.openxmlformats.org/officeDocument/2006/relationships/hyperlink" Target="https://www.flaticon.es/icono-gratis/actualizacion-del-sistema_2563569" TargetMode="External"/><Relationship Id="rId14" Type="http://schemas.openxmlformats.org/officeDocument/2006/relationships/hyperlink" Target="https://www.shutterstock.com/es/image-vector/management-icon-teamwork-business-team-company-19267070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illa de infografía básica de círculo con 15 pasos, proceso u opciones, diagrama de procesos, Utilizado para diagrama de procesos, presentaciones, diseño de flujo de trabajo, diagrama de flujo, infografía. Ilustración del vector eps10.">
            <a:extLst>
              <a:ext uri="{FF2B5EF4-FFF2-40B4-BE49-F238E27FC236}">
                <a16:creationId xmlns:a16="http://schemas.microsoft.com/office/drawing/2014/main" id="{6E604F35-CB99-FB4C-9F6A-20A8A50FF6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54" b="9304"/>
          <a:stretch/>
        </p:blipFill>
        <p:spPr bwMode="auto">
          <a:xfrm>
            <a:off x="2143492" y="0"/>
            <a:ext cx="7854618" cy="68612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E2A737-4E9E-D64D-8FB7-563F04AFF403}"/>
              </a:ext>
            </a:extLst>
          </p:cNvPr>
          <p:cNvSpPr txBox="1"/>
          <p:nvPr/>
        </p:nvSpPr>
        <p:spPr>
          <a:xfrm>
            <a:off x="5489462" y="0"/>
            <a:ext cx="1162678" cy="461665"/>
          </a:xfrm>
          <a:prstGeom prst="rect">
            <a:avLst/>
          </a:prstGeom>
          <a:solidFill>
            <a:srgbClr val="FFFCFE"/>
          </a:solidFill>
        </p:spPr>
        <p:txBody>
          <a:bodyPr wrap="square">
            <a:spAutoFit/>
          </a:bodyPr>
          <a:lstStyle/>
          <a:p>
            <a:pPr algn="ctr"/>
            <a:br>
              <a:rPr lang="es-ES" sz="1200" dirty="0">
                <a:solidFill>
                  <a:srgbClr val="000000"/>
                </a:solidFill>
                <a:effectLst/>
                <a:latin typeface="Arial" panose="020B0604020202020204" pitchFamily="34" charset="0"/>
                <a:ea typeface="Arial" panose="020B0604020202020204" pitchFamily="34" charset="0"/>
              </a:rPr>
            </a:br>
            <a:r>
              <a:rPr lang="es-ES" sz="1200" dirty="0">
                <a:solidFill>
                  <a:srgbClr val="000000"/>
                </a:solidFill>
                <a:effectLst/>
                <a:latin typeface="Arial" panose="020B0604020202020204" pitchFamily="34" charset="0"/>
                <a:ea typeface="Arial" panose="020B0604020202020204" pitchFamily="34" charset="0"/>
              </a:rPr>
              <a:t>Adaptabilidad</a:t>
            </a:r>
            <a:r>
              <a:rPr lang="en-CO" sz="1200" dirty="0">
                <a:effectLst/>
              </a:rPr>
              <a:t> </a:t>
            </a:r>
            <a:endParaRPr lang="es-ES_tradnl" sz="1200" dirty="0"/>
          </a:p>
        </p:txBody>
      </p:sp>
      <p:sp>
        <p:nvSpPr>
          <p:cNvPr id="7" name="TextBox 6">
            <a:extLst>
              <a:ext uri="{FF2B5EF4-FFF2-40B4-BE49-F238E27FC236}">
                <a16:creationId xmlns:a16="http://schemas.microsoft.com/office/drawing/2014/main" id="{BD44B779-2CF3-4246-A197-DDAC25C67303}"/>
              </a:ext>
            </a:extLst>
          </p:cNvPr>
          <p:cNvSpPr txBox="1"/>
          <p:nvPr/>
        </p:nvSpPr>
        <p:spPr>
          <a:xfrm>
            <a:off x="7028535" y="303125"/>
            <a:ext cx="1162678" cy="461665"/>
          </a:xfrm>
          <a:prstGeom prst="rect">
            <a:avLst/>
          </a:prstGeom>
          <a:solidFill>
            <a:srgbClr val="FFFCFE"/>
          </a:solidFill>
        </p:spPr>
        <p:txBody>
          <a:bodyPr wrap="square">
            <a:spAutoFit/>
          </a:bodyPr>
          <a:lstStyle/>
          <a:p>
            <a:pPr algn="ctr"/>
            <a:r>
              <a:rPr lang="es-ES" sz="1200" dirty="0">
                <a:solidFill>
                  <a:srgbClr val="000000"/>
                </a:solidFill>
                <a:effectLst/>
                <a:latin typeface="Arial" panose="020B0604020202020204" pitchFamily="34" charset="0"/>
                <a:ea typeface="Arial" panose="020B0604020202020204" pitchFamily="34" charset="0"/>
              </a:rPr>
              <a:t>Análisis de riesgos</a:t>
            </a:r>
            <a:r>
              <a:rPr lang="en-CO" sz="1200" dirty="0">
                <a:effectLst/>
              </a:rPr>
              <a:t> </a:t>
            </a:r>
            <a:endParaRPr lang="es-ES_tradnl" sz="1200" dirty="0"/>
          </a:p>
        </p:txBody>
      </p:sp>
      <p:sp>
        <p:nvSpPr>
          <p:cNvPr id="8" name="TextBox 7">
            <a:extLst>
              <a:ext uri="{FF2B5EF4-FFF2-40B4-BE49-F238E27FC236}">
                <a16:creationId xmlns:a16="http://schemas.microsoft.com/office/drawing/2014/main" id="{8FAC27C6-9E1B-9041-B774-988966D0B7D4}"/>
              </a:ext>
            </a:extLst>
          </p:cNvPr>
          <p:cNvSpPr txBox="1"/>
          <p:nvPr/>
        </p:nvSpPr>
        <p:spPr>
          <a:xfrm>
            <a:off x="8191213" y="1067915"/>
            <a:ext cx="1162678" cy="461665"/>
          </a:xfrm>
          <a:prstGeom prst="rect">
            <a:avLst/>
          </a:prstGeom>
          <a:solidFill>
            <a:srgbClr val="FFFCFE"/>
          </a:solidFill>
        </p:spPr>
        <p:txBody>
          <a:bodyPr wrap="square">
            <a:spAutoFit/>
          </a:bodyPr>
          <a:lstStyle/>
          <a:p>
            <a:br>
              <a:rPr lang="es-ES" sz="1200" dirty="0">
                <a:solidFill>
                  <a:srgbClr val="000000"/>
                </a:solidFill>
                <a:effectLst/>
                <a:latin typeface="Arial" panose="020B0604020202020204" pitchFamily="34" charset="0"/>
                <a:ea typeface="Arial" panose="020B0604020202020204" pitchFamily="34" charset="0"/>
              </a:rPr>
            </a:br>
            <a:r>
              <a:rPr lang="es-ES" sz="1200" dirty="0">
                <a:solidFill>
                  <a:srgbClr val="000000"/>
                </a:solidFill>
                <a:effectLst/>
                <a:latin typeface="Arial" panose="020B0604020202020204" pitchFamily="34" charset="0"/>
                <a:ea typeface="Arial" panose="020B0604020202020204" pitchFamily="34" charset="0"/>
              </a:rPr>
              <a:t>Auditoría</a:t>
            </a:r>
            <a:r>
              <a:rPr lang="en-CO" sz="1200" dirty="0">
                <a:effectLst/>
              </a:rPr>
              <a:t> </a:t>
            </a:r>
            <a:endParaRPr lang="es-ES_tradnl" sz="1200" dirty="0"/>
          </a:p>
        </p:txBody>
      </p:sp>
      <p:sp>
        <p:nvSpPr>
          <p:cNvPr id="9" name="TextBox 8">
            <a:extLst>
              <a:ext uri="{FF2B5EF4-FFF2-40B4-BE49-F238E27FC236}">
                <a16:creationId xmlns:a16="http://schemas.microsoft.com/office/drawing/2014/main" id="{D537C08B-9222-604B-B5D6-44CEBDA121CC}"/>
              </a:ext>
            </a:extLst>
          </p:cNvPr>
          <p:cNvSpPr txBox="1"/>
          <p:nvPr/>
        </p:nvSpPr>
        <p:spPr>
          <a:xfrm>
            <a:off x="8772552" y="2225150"/>
            <a:ext cx="1242317" cy="461665"/>
          </a:xfrm>
          <a:prstGeom prst="rect">
            <a:avLst/>
          </a:prstGeom>
          <a:solidFill>
            <a:srgbClr val="FFFCFE"/>
          </a:solidFill>
        </p:spPr>
        <p:txBody>
          <a:bodyPr wrap="square">
            <a:spAutoFit/>
          </a:bodyPr>
          <a:lstStyle/>
          <a:p>
            <a:r>
              <a:rPr lang="es-ES" sz="1200" dirty="0">
                <a:solidFill>
                  <a:srgbClr val="000000"/>
                </a:solidFill>
                <a:effectLst/>
                <a:latin typeface="Arial" panose="020B0604020202020204" pitchFamily="34" charset="0"/>
                <a:ea typeface="Arial" panose="020B0604020202020204" pitchFamily="34" charset="0"/>
              </a:rPr>
              <a:t>Automatización de pruebas</a:t>
            </a:r>
            <a:r>
              <a:rPr lang="en-CO" sz="1200" dirty="0">
                <a:effectLst/>
              </a:rPr>
              <a:t> </a:t>
            </a:r>
            <a:endParaRPr lang="es-ES_tradnl" sz="1200" dirty="0"/>
          </a:p>
        </p:txBody>
      </p:sp>
      <p:sp>
        <p:nvSpPr>
          <p:cNvPr id="10" name="TextBox 9">
            <a:extLst>
              <a:ext uri="{FF2B5EF4-FFF2-40B4-BE49-F238E27FC236}">
                <a16:creationId xmlns:a16="http://schemas.microsoft.com/office/drawing/2014/main" id="{48A63A02-9944-6448-92B2-BD09709C1D46}"/>
              </a:ext>
            </a:extLst>
          </p:cNvPr>
          <p:cNvSpPr txBox="1"/>
          <p:nvPr/>
        </p:nvSpPr>
        <p:spPr>
          <a:xfrm>
            <a:off x="8935001" y="3429000"/>
            <a:ext cx="1242317" cy="646331"/>
          </a:xfrm>
          <a:prstGeom prst="rect">
            <a:avLst/>
          </a:prstGeom>
          <a:solidFill>
            <a:srgbClr val="FFFCFE"/>
          </a:solidFill>
        </p:spPr>
        <p:txBody>
          <a:bodyPr wrap="square">
            <a:spAutoFit/>
          </a:bodyPr>
          <a:lstStyle/>
          <a:p>
            <a:br>
              <a:rPr lang="es-ES" sz="1200" dirty="0">
                <a:solidFill>
                  <a:srgbClr val="000000"/>
                </a:solidFill>
                <a:effectLst/>
                <a:latin typeface="Arial" panose="020B0604020202020204" pitchFamily="34" charset="0"/>
                <a:ea typeface="Arial" panose="020B0604020202020204" pitchFamily="34" charset="0"/>
              </a:rPr>
            </a:br>
            <a:r>
              <a:rPr lang="es-ES" sz="1200" dirty="0">
                <a:solidFill>
                  <a:srgbClr val="000000"/>
                </a:solidFill>
                <a:effectLst/>
                <a:latin typeface="Arial" panose="020B0604020202020204" pitchFamily="34" charset="0"/>
                <a:ea typeface="Arial" panose="020B0604020202020204" pitchFamily="34" charset="0"/>
              </a:rPr>
              <a:t>Calidad</a:t>
            </a:r>
            <a:br>
              <a:rPr lang="es-ES" sz="1200" dirty="0">
                <a:solidFill>
                  <a:srgbClr val="000000"/>
                </a:solidFill>
                <a:effectLst/>
                <a:latin typeface="Arial" panose="020B0604020202020204" pitchFamily="34" charset="0"/>
                <a:ea typeface="Arial" panose="020B0604020202020204" pitchFamily="34" charset="0"/>
              </a:rPr>
            </a:br>
            <a:r>
              <a:rPr lang="en-CO" sz="1200" dirty="0">
                <a:effectLst/>
              </a:rPr>
              <a:t> </a:t>
            </a:r>
            <a:endParaRPr lang="es-ES_tradnl" sz="1200" dirty="0"/>
          </a:p>
        </p:txBody>
      </p:sp>
      <p:sp>
        <p:nvSpPr>
          <p:cNvPr id="11" name="TextBox 10">
            <a:extLst>
              <a:ext uri="{FF2B5EF4-FFF2-40B4-BE49-F238E27FC236}">
                <a16:creationId xmlns:a16="http://schemas.microsoft.com/office/drawing/2014/main" id="{9957A8E3-0526-7D44-95DA-5875E20194B7}"/>
              </a:ext>
            </a:extLst>
          </p:cNvPr>
          <p:cNvSpPr txBox="1"/>
          <p:nvPr/>
        </p:nvSpPr>
        <p:spPr>
          <a:xfrm>
            <a:off x="8563211" y="4751642"/>
            <a:ext cx="1242317" cy="461665"/>
          </a:xfrm>
          <a:prstGeom prst="rect">
            <a:avLst/>
          </a:prstGeom>
          <a:solidFill>
            <a:srgbClr val="FFFCFE"/>
          </a:solidFill>
        </p:spPr>
        <p:txBody>
          <a:bodyPr wrap="square">
            <a:spAutoFit/>
          </a:bodyPr>
          <a:lstStyle/>
          <a:p>
            <a:r>
              <a:rPr lang="en-CO" sz="1200" dirty="0">
                <a:effectLst/>
              </a:rPr>
              <a:t> </a:t>
            </a:r>
            <a:r>
              <a:rPr lang="es-ES" sz="1200" dirty="0">
                <a:solidFill>
                  <a:srgbClr val="000000"/>
                </a:solidFill>
                <a:effectLst/>
                <a:latin typeface="Arial" panose="020B0604020202020204" pitchFamily="34" charset="0"/>
                <a:ea typeface="Arial" panose="020B0604020202020204" pitchFamily="34" charset="0"/>
              </a:rPr>
              <a:t>Coexistencia</a:t>
            </a:r>
          </a:p>
          <a:p>
            <a:r>
              <a:rPr lang="en-CO" sz="1200" dirty="0">
                <a:effectLst/>
              </a:rPr>
              <a:t> </a:t>
            </a:r>
            <a:endParaRPr lang="es-ES_tradnl" sz="1200" dirty="0"/>
          </a:p>
        </p:txBody>
      </p:sp>
      <p:sp>
        <p:nvSpPr>
          <p:cNvPr id="12" name="TextBox 11">
            <a:extLst>
              <a:ext uri="{FF2B5EF4-FFF2-40B4-BE49-F238E27FC236}">
                <a16:creationId xmlns:a16="http://schemas.microsoft.com/office/drawing/2014/main" id="{51C645D6-BF42-7742-878F-132B8AD2EB2E}"/>
              </a:ext>
            </a:extLst>
          </p:cNvPr>
          <p:cNvSpPr txBox="1"/>
          <p:nvPr/>
        </p:nvSpPr>
        <p:spPr>
          <a:xfrm>
            <a:off x="7720824" y="5748104"/>
            <a:ext cx="1242317" cy="461665"/>
          </a:xfrm>
          <a:prstGeom prst="rect">
            <a:avLst/>
          </a:prstGeom>
          <a:solidFill>
            <a:srgbClr val="FFFCFE"/>
          </a:solidFill>
        </p:spPr>
        <p:txBody>
          <a:bodyPr wrap="square">
            <a:spAutoFit/>
          </a:bodyPr>
          <a:lstStyle/>
          <a:p>
            <a:r>
              <a:rPr lang="en-CO" sz="1200" dirty="0">
                <a:effectLst/>
              </a:rPr>
              <a:t> </a:t>
            </a:r>
            <a:r>
              <a:rPr lang="es-ES" sz="1200" dirty="0">
                <a:solidFill>
                  <a:srgbClr val="000000"/>
                </a:solidFill>
                <a:effectLst/>
                <a:latin typeface="Arial" panose="020B0604020202020204" pitchFamily="34" charset="0"/>
                <a:ea typeface="Arial" panose="020B0604020202020204" pitchFamily="34" charset="0"/>
              </a:rPr>
              <a:t>Cumplimiento</a:t>
            </a:r>
            <a:r>
              <a:rPr lang="en-CO" sz="1200" dirty="0">
                <a:effectLst/>
              </a:rPr>
              <a:t> </a:t>
            </a:r>
            <a:endParaRPr lang="es-ES" sz="1200" dirty="0">
              <a:solidFill>
                <a:srgbClr val="000000"/>
              </a:solidFill>
              <a:effectLst/>
              <a:latin typeface="Arial" panose="020B0604020202020204" pitchFamily="34" charset="0"/>
              <a:ea typeface="Arial" panose="020B0604020202020204" pitchFamily="34" charset="0"/>
            </a:endParaRPr>
          </a:p>
          <a:p>
            <a:r>
              <a:rPr lang="en-CO" sz="1200" dirty="0">
                <a:effectLst/>
              </a:rPr>
              <a:t> </a:t>
            </a:r>
            <a:endParaRPr lang="es-ES_tradnl" sz="1200" dirty="0"/>
          </a:p>
        </p:txBody>
      </p:sp>
      <p:sp>
        <p:nvSpPr>
          <p:cNvPr id="13" name="TextBox 12">
            <a:extLst>
              <a:ext uri="{FF2B5EF4-FFF2-40B4-BE49-F238E27FC236}">
                <a16:creationId xmlns:a16="http://schemas.microsoft.com/office/drawing/2014/main" id="{49F6618F-AB27-7946-AAD8-696047FBC89C}"/>
              </a:ext>
            </a:extLst>
          </p:cNvPr>
          <p:cNvSpPr txBox="1"/>
          <p:nvPr/>
        </p:nvSpPr>
        <p:spPr>
          <a:xfrm>
            <a:off x="6225294" y="6324042"/>
            <a:ext cx="1242317" cy="461665"/>
          </a:xfrm>
          <a:prstGeom prst="rect">
            <a:avLst/>
          </a:prstGeom>
          <a:solidFill>
            <a:srgbClr val="FFFCFE"/>
          </a:solidFill>
        </p:spPr>
        <p:txBody>
          <a:bodyPr wrap="square">
            <a:spAutoFit/>
          </a:bodyPr>
          <a:lstStyle/>
          <a:p>
            <a:pPr algn="ctr"/>
            <a:r>
              <a:rPr lang="en-CO" sz="1200" dirty="0">
                <a:effectLst/>
              </a:rPr>
              <a:t> </a:t>
            </a:r>
            <a:r>
              <a:rPr lang="es-ES" sz="1200" dirty="0">
                <a:solidFill>
                  <a:srgbClr val="000000"/>
                </a:solidFill>
                <a:effectLst/>
                <a:latin typeface="Arial" panose="020B0604020202020204" pitchFamily="34" charset="0"/>
                <a:ea typeface="Arial" panose="020B0604020202020204" pitchFamily="34" charset="0"/>
              </a:rPr>
              <a:t>Depuración</a:t>
            </a:r>
            <a:br>
              <a:rPr lang="es-ES" sz="1200" dirty="0">
                <a:solidFill>
                  <a:srgbClr val="000000"/>
                </a:solidFill>
                <a:effectLst/>
                <a:latin typeface="Arial" panose="020B0604020202020204" pitchFamily="34" charset="0"/>
                <a:ea typeface="Arial" panose="020B0604020202020204" pitchFamily="34" charset="0"/>
              </a:rPr>
            </a:br>
            <a:r>
              <a:rPr lang="en-CO" sz="1200" dirty="0">
                <a:effectLst/>
              </a:rPr>
              <a:t>  </a:t>
            </a:r>
            <a:endParaRPr lang="es-ES_tradnl" sz="1200" dirty="0"/>
          </a:p>
        </p:txBody>
      </p:sp>
      <p:sp>
        <p:nvSpPr>
          <p:cNvPr id="14" name="TextBox 13">
            <a:extLst>
              <a:ext uri="{FF2B5EF4-FFF2-40B4-BE49-F238E27FC236}">
                <a16:creationId xmlns:a16="http://schemas.microsoft.com/office/drawing/2014/main" id="{62FD8276-F929-1E48-B7A5-0021B4FAA35F}"/>
              </a:ext>
            </a:extLst>
          </p:cNvPr>
          <p:cNvSpPr txBox="1"/>
          <p:nvPr/>
        </p:nvSpPr>
        <p:spPr>
          <a:xfrm>
            <a:off x="4828484" y="6258728"/>
            <a:ext cx="1242317" cy="461665"/>
          </a:xfrm>
          <a:prstGeom prst="rect">
            <a:avLst/>
          </a:prstGeom>
          <a:solidFill>
            <a:srgbClr val="FFFCFE"/>
          </a:solidFill>
        </p:spPr>
        <p:txBody>
          <a:bodyPr wrap="square">
            <a:spAutoFit/>
          </a:bodyPr>
          <a:lstStyle/>
          <a:p>
            <a:pPr algn="ctr"/>
            <a:r>
              <a:rPr lang="es-ES" sz="1200" dirty="0">
                <a:solidFill>
                  <a:srgbClr val="000000"/>
                </a:solidFill>
                <a:effectLst/>
                <a:latin typeface="Arial" panose="020B0604020202020204" pitchFamily="34" charset="0"/>
                <a:ea typeface="Arial" panose="020B0604020202020204" pitchFamily="34" charset="0"/>
              </a:rPr>
              <a:t>Eficiencia</a:t>
            </a:r>
            <a:r>
              <a:rPr lang="en-CO" sz="1200" dirty="0">
                <a:effectLst/>
              </a:rPr>
              <a:t> </a:t>
            </a:r>
            <a:br>
              <a:rPr lang="es-ES" sz="1200" dirty="0">
                <a:solidFill>
                  <a:srgbClr val="000000"/>
                </a:solidFill>
                <a:effectLst/>
                <a:latin typeface="Arial" panose="020B0604020202020204" pitchFamily="34" charset="0"/>
                <a:ea typeface="Arial" panose="020B0604020202020204" pitchFamily="34" charset="0"/>
              </a:rPr>
            </a:br>
            <a:r>
              <a:rPr lang="en-CO" sz="1200" dirty="0">
                <a:effectLst/>
              </a:rPr>
              <a:t>  </a:t>
            </a:r>
            <a:endParaRPr lang="es-ES_tradnl" sz="1200" dirty="0"/>
          </a:p>
        </p:txBody>
      </p:sp>
      <p:sp>
        <p:nvSpPr>
          <p:cNvPr id="16" name="TextBox 15">
            <a:extLst>
              <a:ext uri="{FF2B5EF4-FFF2-40B4-BE49-F238E27FC236}">
                <a16:creationId xmlns:a16="http://schemas.microsoft.com/office/drawing/2014/main" id="{8731CDEF-DA75-FA44-87D3-0A71156C7B77}"/>
              </a:ext>
            </a:extLst>
          </p:cNvPr>
          <p:cNvSpPr txBox="1"/>
          <p:nvPr/>
        </p:nvSpPr>
        <p:spPr>
          <a:xfrm>
            <a:off x="3383197" y="5761894"/>
            <a:ext cx="1242317" cy="461665"/>
          </a:xfrm>
          <a:prstGeom prst="rect">
            <a:avLst/>
          </a:prstGeom>
          <a:solidFill>
            <a:srgbClr val="FFFCFE"/>
          </a:solidFill>
        </p:spPr>
        <p:txBody>
          <a:bodyPr wrap="square">
            <a:spAutoFit/>
          </a:bodyPr>
          <a:lstStyle/>
          <a:p>
            <a:pPr algn="ctr"/>
            <a:r>
              <a:rPr lang="es-ES" sz="1200" dirty="0">
                <a:solidFill>
                  <a:srgbClr val="000000"/>
                </a:solidFill>
                <a:effectLst/>
                <a:latin typeface="Arial" panose="020B0604020202020204" pitchFamily="34" charset="0"/>
                <a:ea typeface="Arial" panose="020B0604020202020204" pitchFamily="34" charset="0"/>
              </a:rPr>
              <a:t>Integración</a:t>
            </a:r>
            <a:r>
              <a:rPr lang="en-CO" sz="1200" dirty="0">
                <a:effectLst/>
              </a:rPr>
              <a:t>  </a:t>
            </a:r>
            <a:br>
              <a:rPr lang="es-ES" sz="1200" dirty="0">
                <a:solidFill>
                  <a:srgbClr val="000000"/>
                </a:solidFill>
                <a:effectLst/>
                <a:latin typeface="Arial" panose="020B0604020202020204" pitchFamily="34" charset="0"/>
                <a:ea typeface="Arial" panose="020B0604020202020204" pitchFamily="34" charset="0"/>
              </a:rPr>
            </a:br>
            <a:r>
              <a:rPr lang="en-CO" sz="1200" dirty="0">
                <a:effectLst/>
              </a:rPr>
              <a:t>  </a:t>
            </a:r>
            <a:endParaRPr lang="es-ES_tradnl" sz="1200" dirty="0"/>
          </a:p>
        </p:txBody>
      </p:sp>
      <p:sp>
        <p:nvSpPr>
          <p:cNvPr id="17" name="TextBox 16">
            <a:extLst>
              <a:ext uri="{FF2B5EF4-FFF2-40B4-BE49-F238E27FC236}">
                <a16:creationId xmlns:a16="http://schemas.microsoft.com/office/drawing/2014/main" id="{D78A9508-0290-CC4C-8DB1-9D9B2A1AABDD}"/>
              </a:ext>
            </a:extLst>
          </p:cNvPr>
          <p:cNvSpPr txBox="1"/>
          <p:nvPr/>
        </p:nvSpPr>
        <p:spPr>
          <a:xfrm>
            <a:off x="2193890" y="4751642"/>
            <a:ext cx="1358125" cy="461665"/>
          </a:xfrm>
          <a:prstGeom prst="rect">
            <a:avLst/>
          </a:prstGeom>
          <a:solidFill>
            <a:srgbClr val="FFFCFE"/>
          </a:solidFill>
        </p:spPr>
        <p:txBody>
          <a:bodyPr wrap="square">
            <a:spAutoFit/>
          </a:bodyPr>
          <a:lstStyle/>
          <a:p>
            <a:pPr algn="r"/>
            <a:r>
              <a:rPr lang="es-ES" sz="1200" dirty="0">
                <a:solidFill>
                  <a:srgbClr val="000000"/>
                </a:solidFill>
                <a:effectLst/>
                <a:latin typeface="Arial" panose="020B0604020202020204" pitchFamily="34" charset="0"/>
                <a:ea typeface="Arial" panose="020B0604020202020204" pitchFamily="34" charset="0"/>
              </a:rPr>
              <a:t>Interoperabilidad</a:t>
            </a:r>
          </a:p>
          <a:p>
            <a:pPr algn="r"/>
            <a:r>
              <a:rPr lang="en-CO" sz="1200" dirty="0">
                <a:effectLst/>
              </a:rPr>
              <a:t> </a:t>
            </a:r>
            <a:endParaRPr lang="es-ES_tradnl" sz="1200" dirty="0"/>
          </a:p>
        </p:txBody>
      </p:sp>
      <p:sp>
        <p:nvSpPr>
          <p:cNvPr id="18" name="TextBox 17">
            <a:extLst>
              <a:ext uri="{FF2B5EF4-FFF2-40B4-BE49-F238E27FC236}">
                <a16:creationId xmlns:a16="http://schemas.microsoft.com/office/drawing/2014/main" id="{1EDD7ED4-9F5B-5140-9416-B839327822BB}"/>
              </a:ext>
            </a:extLst>
          </p:cNvPr>
          <p:cNvSpPr txBox="1"/>
          <p:nvPr/>
        </p:nvSpPr>
        <p:spPr>
          <a:xfrm>
            <a:off x="2126733" y="3521332"/>
            <a:ext cx="1099625" cy="461665"/>
          </a:xfrm>
          <a:prstGeom prst="rect">
            <a:avLst/>
          </a:prstGeom>
          <a:solidFill>
            <a:srgbClr val="FFFCFE"/>
          </a:solidFill>
        </p:spPr>
        <p:txBody>
          <a:bodyPr wrap="square">
            <a:spAutoFit/>
          </a:bodyPr>
          <a:lstStyle/>
          <a:p>
            <a:pPr algn="r"/>
            <a:r>
              <a:rPr lang="es-ES" sz="1200" dirty="0">
                <a:solidFill>
                  <a:srgbClr val="000000"/>
                </a:solidFill>
                <a:effectLst/>
                <a:latin typeface="Arial" panose="020B0604020202020204" pitchFamily="34" charset="0"/>
                <a:ea typeface="Arial" panose="020B0604020202020204" pitchFamily="34" charset="0"/>
              </a:rPr>
              <a:t>Operabilidad</a:t>
            </a:r>
          </a:p>
          <a:p>
            <a:pPr algn="r"/>
            <a:r>
              <a:rPr lang="en-CO" sz="1200" dirty="0">
                <a:effectLst/>
              </a:rPr>
              <a:t>   </a:t>
            </a:r>
            <a:endParaRPr lang="es-ES_tradnl" sz="1200" dirty="0"/>
          </a:p>
        </p:txBody>
      </p:sp>
      <p:sp>
        <p:nvSpPr>
          <p:cNvPr id="19" name="TextBox 18">
            <a:extLst>
              <a:ext uri="{FF2B5EF4-FFF2-40B4-BE49-F238E27FC236}">
                <a16:creationId xmlns:a16="http://schemas.microsoft.com/office/drawing/2014/main" id="{3BF30B7A-ABAD-044D-9C62-4A9EA61887CE}"/>
              </a:ext>
            </a:extLst>
          </p:cNvPr>
          <p:cNvSpPr txBox="1"/>
          <p:nvPr/>
        </p:nvSpPr>
        <p:spPr>
          <a:xfrm>
            <a:off x="2233332" y="2190481"/>
            <a:ext cx="1099625" cy="461665"/>
          </a:xfrm>
          <a:prstGeom prst="rect">
            <a:avLst/>
          </a:prstGeom>
          <a:solidFill>
            <a:srgbClr val="FFFCFE"/>
          </a:solidFill>
        </p:spPr>
        <p:txBody>
          <a:bodyPr wrap="square">
            <a:spAutoFit/>
          </a:bodyPr>
          <a:lstStyle/>
          <a:p>
            <a:pPr algn="r"/>
            <a:br>
              <a:rPr lang="es-ES" sz="1200" dirty="0">
                <a:solidFill>
                  <a:srgbClr val="000000"/>
                </a:solidFill>
                <a:effectLst/>
                <a:latin typeface="Arial" panose="020B0604020202020204" pitchFamily="34" charset="0"/>
                <a:ea typeface="Arial" panose="020B0604020202020204" pitchFamily="34" charset="0"/>
              </a:rPr>
            </a:br>
            <a:r>
              <a:rPr lang="es-ES" sz="1200" dirty="0">
                <a:solidFill>
                  <a:srgbClr val="000000"/>
                </a:solidFill>
                <a:effectLst/>
                <a:latin typeface="Arial" panose="020B0604020202020204" pitchFamily="34" charset="0"/>
                <a:ea typeface="Arial" panose="020B0604020202020204" pitchFamily="34" charset="0"/>
              </a:rPr>
              <a:t>Robustez</a:t>
            </a:r>
            <a:endParaRPr lang="es-ES_tradnl" sz="1200" dirty="0"/>
          </a:p>
        </p:txBody>
      </p:sp>
      <p:sp>
        <p:nvSpPr>
          <p:cNvPr id="20" name="TextBox 19">
            <a:extLst>
              <a:ext uri="{FF2B5EF4-FFF2-40B4-BE49-F238E27FC236}">
                <a16:creationId xmlns:a16="http://schemas.microsoft.com/office/drawing/2014/main" id="{453CEE0A-C2DE-B449-8FF7-3D3E841FCDEF}"/>
              </a:ext>
            </a:extLst>
          </p:cNvPr>
          <p:cNvSpPr txBox="1"/>
          <p:nvPr/>
        </p:nvSpPr>
        <p:spPr>
          <a:xfrm>
            <a:off x="2796876" y="1055489"/>
            <a:ext cx="1099625" cy="461665"/>
          </a:xfrm>
          <a:prstGeom prst="rect">
            <a:avLst/>
          </a:prstGeom>
          <a:solidFill>
            <a:srgbClr val="FFFCFE"/>
          </a:solidFill>
        </p:spPr>
        <p:txBody>
          <a:bodyPr wrap="square">
            <a:spAutoFit/>
          </a:bodyPr>
          <a:lstStyle/>
          <a:p>
            <a:pPr algn="r"/>
            <a:br>
              <a:rPr lang="es-ES" sz="1200" dirty="0">
                <a:solidFill>
                  <a:srgbClr val="000000"/>
                </a:solidFill>
                <a:effectLst/>
                <a:latin typeface="Arial" panose="020B0604020202020204" pitchFamily="34" charset="0"/>
                <a:ea typeface="Arial" panose="020B0604020202020204" pitchFamily="34" charset="0"/>
              </a:rPr>
            </a:br>
            <a:r>
              <a:rPr lang="es-ES" sz="1200" dirty="0">
                <a:solidFill>
                  <a:srgbClr val="000000"/>
                </a:solidFill>
                <a:effectLst/>
                <a:latin typeface="Arial" panose="020B0604020202020204" pitchFamily="34" charset="0"/>
                <a:ea typeface="Arial" panose="020B0604020202020204" pitchFamily="34" charset="0"/>
              </a:rPr>
              <a:t>Seguridad</a:t>
            </a:r>
            <a:endParaRPr lang="es-ES_tradnl" sz="1200" dirty="0"/>
          </a:p>
        </p:txBody>
      </p:sp>
      <p:sp>
        <p:nvSpPr>
          <p:cNvPr id="21" name="TextBox 20">
            <a:extLst>
              <a:ext uri="{FF2B5EF4-FFF2-40B4-BE49-F238E27FC236}">
                <a16:creationId xmlns:a16="http://schemas.microsoft.com/office/drawing/2014/main" id="{62AED225-67EF-0440-8B79-A6583F93A20F}"/>
              </a:ext>
            </a:extLst>
          </p:cNvPr>
          <p:cNvSpPr txBox="1"/>
          <p:nvPr/>
        </p:nvSpPr>
        <p:spPr>
          <a:xfrm>
            <a:off x="4004355" y="300357"/>
            <a:ext cx="1099625" cy="461665"/>
          </a:xfrm>
          <a:prstGeom prst="rect">
            <a:avLst/>
          </a:prstGeom>
          <a:solidFill>
            <a:srgbClr val="FFFCFE"/>
          </a:solidFill>
        </p:spPr>
        <p:txBody>
          <a:bodyPr wrap="square">
            <a:spAutoFit/>
          </a:bodyPr>
          <a:lstStyle/>
          <a:p>
            <a:pPr algn="r"/>
            <a:endParaRPr lang="es-ES" sz="1200" dirty="0">
              <a:solidFill>
                <a:srgbClr val="000000"/>
              </a:solidFill>
              <a:effectLst/>
              <a:latin typeface="Arial" panose="020B0604020202020204" pitchFamily="34" charset="0"/>
              <a:ea typeface="Arial" panose="020B0604020202020204" pitchFamily="34" charset="0"/>
            </a:endParaRPr>
          </a:p>
          <a:p>
            <a:pPr algn="r"/>
            <a:r>
              <a:rPr lang="es-ES" sz="1200" dirty="0">
                <a:solidFill>
                  <a:srgbClr val="000000"/>
                </a:solidFill>
                <a:effectLst/>
                <a:latin typeface="Arial" panose="020B0604020202020204" pitchFamily="34" charset="0"/>
                <a:ea typeface="Arial" panose="020B0604020202020204" pitchFamily="34" charset="0"/>
              </a:rPr>
              <a:t>Usabilidad</a:t>
            </a:r>
            <a:r>
              <a:rPr lang="en-CO" sz="1200" dirty="0">
                <a:effectLst/>
              </a:rPr>
              <a:t> </a:t>
            </a:r>
            <a:endParaRPr lang="es-ES_tradnl" sz="1200" dirty="0"/>
          </a:p>
        </p:txBody>
      </p:sp>
      <p:pic>
        <p:nvPicPr>
          <p:cNvPr id="1028" name="Picture 4" descr="Icono de adaptación. Icono de vector de adaptación de esquema para diseño web aislado en fondo blanco">
            <a:extLst>
              <a:ext uri="{FF2B5EF4-FFF2-40B4-BE49-F238E27FC236}">
                <a16:creationId xmlns:a16="http://schemas.microsoft.com/office/drawing/2014/main" id="{A9AF03EF-6736-D641-9FBA-6EF419798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068" y="978767"/>
            <a:ext cx="521064" cy="5383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o de resolución de problemas con trazo editable. El análisis de creatividad investiga el pensamiento crítico. Creación de equipos para la toma de decisiones sobre gestión de riesgos de inteligencia emocional. Ilustración de material vectorial en la espalda blanca">
            <a:extLst>
              <a:ext uri="{FF2B5EF4-FFF2-40B4-BE49-F238E27FC236}">
                <a16:creationId xmlns:a16="http://schemas.microsoft.com/office/drawing/2014/main" id="{D969301B-321F-CD4F-8D99-5BDA8D0DE0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785" t="47697" r="29912" b="24129"/>
          <a:stretch/>
        </p:blipFill>
        <p:spPr bwMode="auto">
          <a:xfrm>
            <a:off x="6652140" y="1138106"/>
            <a:ext cx="528056" cy="5383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o de esquema de evaluación de riesgos. Iconos de estilo de línea delgada de la colección de iconos de seguros. Diseño web, aplicaciones, software e impresión de un icono de evaluación de riesgos simple">
            <a:extLst>
              <a:ext uri="{FF2B5EF4-FFF2-40B4-BE49-F238E27FC236}">
                <a16:creationId xmlns:a16="http://schemas.microsoft.com/office/drawing/2014/main" id="{F4899521-F4A4-A947-850B-25713084482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390" t="19111" r="19623" b="22783"/>
          <a:stretch/>
        </p:blipFill>
        <p:spPr bwMode="auto">
          <a:xfrm>
            <a:off x="7354407" y="1681241"/>
            <a:ext cx="579895" cy="5803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tegración de software, icono vectorial de línea de automatización de pruebas">
            <a:extLst>
              <a:ext uri="{FF2B5EF4-FFF2-40B4-BE49-F238E27FC236}">
                <a16:creationId xmlns:a16="http://schemas.microsoft.com/office/drawing/2014/main" id="{A6C45A59-19A8-6C41-AB7D-1FF6A3CF41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206" t="24446" r="21323" b="23982"/>
          <a:stretch/>
        </p:blipFill>
        <p:spPr bwMode="auto">
          <a:xfrm>
            <a:off x="7883461" y="2455982"/>
            <a:ext cx="587141" cy="5540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lantilla de diseño de vectores de iconos de marca de rosette. Stroke editable.">
            <a:extLst>
              <a:ext uri="{FF2B5EF4-FFF2-40B4-BE49-F238E27FC236}">
                <a16:creationId xmlns:a16="http://schemas.microsoft.com/office/drawing/2014/main" id="{7C236B5A-A67E-D945-A765-54774A00D1F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9503" t="22123" r="29323" b="23982"/>
          <a:stretch/>
        </p:blipFill>
        <p:spPr bwMode="auto">
          <a:xfrm>
            <a:off x="8038544" y="3365652"/>
            <a:ext cx="422010" cy="57076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rtir el concepto con iconos. Software, modelo de negocio, funcionalidad limitada, licencia, prueba gratuita, comercio electrónico, compartir, acceso completo. Cartel comercial. Infografía vectorial web con un estilo mínimo de línea plana">
            <a:extLst>
              <a:ext uri="{FF2B5EF4-FFF2-40B4-BE49-F238E27FC236}">
                <a16:creationId xmlns:a16="http://schemas.microsoft.com/office/drawing/2014/main" id="{380A0014-B02D-5144-8E87-12D50C01DE3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5492" t="10811" r="12743" b="58165"/>
          <a:stretch/>
        </p:blipFill>
        <p:spPr bwMode="auto">
          <a:xfrm>
            <a:off x="7660620" y="4243324"/>
            <a:ext cx="579896" cy="5097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ctualizacion del sistema icono gratis">
            <a:extLst>
              <a:ext uri="{FF2B5EF4-FFF2-40B4-BE49-F238E27FC236}">
                <a16:creationId xmlns:a16="http://schemas.microsoft.com/office/drawing/2014/main" id="{E8D009EF-D5F6-6943-AA81-6FEE7A9989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9120" y="4889398"/>
            <a:ext cx="611833" cy="611833"/>
          </a:xfrm>
          <a:prstGeom prst="rect">
            <a:avLst/>
          </a:prstGeom>
          <a:solidFill>
            <a:srgbClr val="FFFCFE"/>
          </a:solidFill>
        </p:spPr>
      </p:pic>
      <p:pic>
        <p:nvPicPr>
          <p:cNvPr id="1042" name="Picture 18" descr="depuración, diseño vectorial de icono de la línea de cristal de aumento, icono de línea de trazo editable">
            <a:extLst>
              <a:ext uri="{FF2B5EF4-FFF2-40B4-BE49-F238E27FC236}">
                <a16:creationId xmlns:a16="http://schemas.microsoft.com/office/drawing/2014/main" id="{D0A931AC-E685-2141-AE32-0E9FFD95BB2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545" t="16595" r="16117" b="18238"/>
          <a:stretch/>
        </p:blipFill>
        <p:spPr bwMode="auto">
          <a:xfrm>
            <a:off x="6259777" y="5268553"/>
            <a:ext cx="538420" cy="5383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cono de esquema de eficiencia. Simple ilustración lineal de elemento. Icono de eficiencia de línea aislada en fondo blanco. El signo de trazo delgado se puede utilizar para web, móvil e UI.">
            <a:extLst>
              <a:ext uri="{FF2B5EF4-FFF2-40B4-BE49-F238E27FC236}">
                <a16:creationId xmlns:a16="http://schemas.microsoft.com/office/drawing/2014/main" id="{996D21F4-BEF9-8442-86FD-3AF2CC6B5CD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6717" t="19111" r="26415" b="36246"/>
          <a:stretch/>
        </p:blipFill>
        <p:spPr bwMode="auto">
          <a:xfrm>
            <a:off x="5337150" y="5264753"/>
            <a:ext cx="579895" cy="5707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onjunto de iconos del sistema de actualización con engranajes, carga o actualización de archivos, instalación de software nuevo, sistema operativo, soporte de actualización, opciones de configuración, mantenimiento, ajuste de proceso de aplicación, concepto de servicio">
            <a:extLst>
              <a:ext uri="{FF2B5EF4-FFF2-40B4-BE49-F238E27FC236}">
                <a16:creationId xmlns:a16="http://schemas.microsoft.com/office/drawing/2014/main" id="{FA9F98DF-DADF-594A-BB84-5EAB0C78501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4550" t="5875" r="66634" b="18569"/>
          <a:stretch/>
        </p:blipFill>
        <p:spPr bwMode="auto">
          <a:xfrm>
            <a:off x="4534913" y="4933602"/>
            <a:ext cx="587141" cy="52342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cono colorido para la interoperabilidad">
            <a:extLst>
              <a:ext uri="{FF2B5EF4-FFF2-40B4-BE49-F238E27FC236}">
                <a16:creationId xmlns:a16="http://schemas.microsoft.com/office/drawing/2014/main" id="{C84B4069-FDFA-EC47-BEE4-AE357026F7B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1572" t="8837" r="9410" b="11874"/>
          <a:stretch/>
        </p:blipFill>
        <p:spPr bwMode="auto">
          <a:xfrm>
            <a:off x="3946210" y="4224006"/>
            <a:ext cx="508910" cy="52763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cono de administración. Icono de administración de trabajo en equipo. Equipo de negocios. Líder de la compañía, supervisor. Icono de asociación. Personal de la organización. 7.º instalación">
            <a:extLst>
              <a:ext uri="{FF2B5EF4-FFF2-40B4-BE49-F238E27FC236}">
                <a16:creationId xmlns:a16="http://schemas.microsoft.com/office/drawing/2014/main" id="{CC19497E-F4B9-7146-B5AE-F7A4502B98C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5532" t="17283" r="12362" b="20427"/>
          <a:stretch/>
        </p:blipFill>
        <p:spPr bwMode="auto">
          <a:xfrm>
            <a:off x="3641826" y="3380726"/>
            <a:ext cx="579895" cy="5175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cono Herramientas de servicio. El estilo de pictograma vectorial es un símbolo negro plano con fondo transparente. Diseñado para barras de herramientas y menús de software e interfaz web. EPS 10">
            <a:extLst>
              <a:ext uri="{FF2B5EF4-FFF2-40B4-BE49-F238E27FC236}">
                <a16:creationId xmlns:a16="http://schemas.microsoft.com/office/drawing/2014/main" id="{76333F71-B092-0F47-80E9-44D1809108D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5531" t="14731" r="14363" b="17084"/>
          <a:stretch/>
        </p:blipFill>
        <p:spPr bwMode="auto">
          <a:xfrm>
            <a:off x="3740327" y="2467665"/>
            <a:ext cx="528056" cy="53066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cono de vector de seguridad. Blindaje con candado. Icono de protección. Icono de vector de escudo.">
            <a:extLst>
              <a:ext uri="{FF2B5EF4-FFF2-40B4-BE49-F238E27FC236}">
                <a16:creationId xmlns:a16="http://schemas.microsoft.com/office/drawing/2014/main" id="{5AE81ADD-0C74-DE45-80FF-2DF04EDC1067}"/>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5102" t="22802" r="23057" b="23982"/>
          <a:stretch/>
        </p:blipFill>
        <p:spPr bwMode="auto">
          <a:xfrm>
            <a:off x="4200665" y="1629534"/>
            <a:ext cx="587142" cy="62275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cono de vector de facilidad de uso">
            <a:extLst>
              <a:ext uri="{FF2B5EF4-FFF2-40B4-BE49-F238E27FC236}">
                <a16:creationId xmlns:a16="http://schemas.microsoft.com/office/drawing/2014/main" id="{C87B3F9D-6490-3048-9717-34A249B39259}"/>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6732" b="9452"/>
          <a:stretch/>
        </p:blipFill>
        <p:spPr bwMode="auto">
          <a:xfrm>
            <a:off x="4884407" y="1194930"/>
            <a:ext cx="590599" cy="53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301563-2147-3D4C-A7FF-336F4E8FD572}"/>
              </a:ext>
            </a:extLst>
          </p:cNvPr>
          <p:cNvSpPr txBox="1"/>
          <p:nvPr/>
        </p:nvSpPr>
        <p:spPr>
          <a:xfrm>
            <a:off x="404446" y="284760"/>
            <a:ext cx="10789417" cy="3046988"/>
          </a:xfrm>
          <a:prstGeom prst="rect">
            <a:avLst/>
          </a:prstGeom>
          <a:noFill/>
        </p:spPr>
        <p:txBody>
          <a:bodyPr wrap="square">
            <a:spAutoFit/>
          </a:bodyPr>
          <a:lstStyle/>
          <a:p>
            <a:r>
              <a:rPr lang="es-ES_tradnl" sz="1200" dirty="0">
                <a:hlinkClick r:id="rId2"/>
              </a:rPr>
              <a:t>https://www.shutterstock.com/es/image-vector/basic-circle-infographic-template-15-steps-2043166697</a:t>
            </a:r>
            <a:endParaRPr lang="es-ES_tradnl" sz="1200" dirty="0"/>
          </a:p>
          <a:p>
            <a:r>
              <a:rPr lang="es-ES_tradnl" sz="1200" dirty="0">
                <a:hlinkClick r:id="rId3"/>
              </a:rPr>
              <a:t>https://www.shutterstock.com/es/image-vector/adaptation-icon-outline-vector-web-design-1838677534</a:t>
            </a:r>
            <a:endParaRPr lang="es-ES_tradnl" sz="1200" dirty="0"/>
          </a:p>
          <a:p>
            <a:r>
              <a:rPr lang="es-ES_tradnl" sz="1200" dirty="0">
                <a:hlinkClick r:id="rId4"/>
              </a:rPr>
              <a:t>https://www.shutterstock.com/es/image-vector/problem-solving-icons-editable-stroke-creativity-1826108366</a:t>
            </a:r>
            <a:endParaRPr lang="es-ES_tradnl" sz="1200" dirty="0"/>
          </a:p>
          <a:p>
            <a:r>
              <a:rPr lang="es-ES_tradnl" sz="1200" dirty="0">
                <a:hlinkClick r:id="rId5"/>
              </a:rPr>
              <a:t>https://www.shutterstock.com/es/image-vector/risk-evaluation-outline-icon-thin-line-1866757501</a:t>
            </a:r>
            <a:endParaRPr lang="es-ES_tradnl" sz="1200" dirty="0"/>
          </a:p>
          <a:p>
            <a:r>
              <a:rPr lang="es-ES_tradnl" sz="1200" dirty="0">
                <a:hlinkClick r:id="rId6"/>
              </a:rPr>
              <a:t>https://www.shutterstock.com/es/image-vector/software-integration-test-automation-line-vector-1209604684</a:t>
            </a:r>
            <a:endParaRPr lang="es-ES_tradnl" sz="1200" dirty="0"/>
          </a:p>
          <a:p>
            <a:r>
              <a:rPr lang="es-ES_tradnl" sz="1200" dirty="0">
                <a:hlinkClick r:id="rId7"/>
              </a:rPr>
              <a:t>https://www.shutterstock.com/es/image-vector/rosette-stamp-icon-vector-design-template-1939061152</a:t>
            </a:r>
            <a:endParaRPr lang="es-ES_tradnl" sz="1200" dirty="0"/>
          </a:p>
          <a:p>
            <a:r>
              <a:rPr lang="es-ES_tradnl" sz="1200" dirty="0">
                <a:hlinkClick r:id="rId8"/>
              </a:rPr>
              <a:t>https://www.shutterstock.com/es/image-vector/shareware-concept-icons-software-business-model-2202153103</a:t>
            </a:r>
            <a:endParaRPr lang="es-ES_tradnl" sz="1200" dirty="0"/>
          </a:p>
          <a:p>
            <a:r>
              <a:rPr lang="es-ES_tradnl" sz="1200" dirty="0">
                <a:hlinkClick r:id="rId9"/>
              </a:rPr>
              <a:t>https://www.flaticon.es/icono-gratis/actualizacion-del-sistema_2563569</a:t>
            </a:r>
            <a:endParaRPr lang="es-ES_tradnl" sz="1200" dirty="0"/>
          </a:p>
          <a:p>
            <a:r>
              <a:rPr lang="es-ES_tradnl" sz="1200" dirty="0">
                <a:hlinkClick r:id="rId10"/>
              </a:rPr>
              <a:t>https://www.shutterstock.com/es/image-vector/debug-magnifying-glass-line-icon-vector-2040778451</a:t>
            </a:r>
            <a:endParaRPr lang="es-ES_tradnl" sz="1200" dirty="0"/>
          </a:p>
          <a:p>
            <a:r>
              <a:rPr lang="es-ES_tradnl" sz="1200" dirty="0">
                <a:hlinkClick r:id="rId11"/>
              </a:rPr>
              <a:t>https://www.shutterstock.com/es/image-vector/efficiency-outline-icon-simple-linear-element-1569345967</a:t>
            </a:r>
            <a:endParaRPr lang="es-ES_tradnl" sz="1200" dirty="0"/>
          </a:p>
          <a:p>
            <a:r>
              <a:rPr lang="es-ES_tradnl" sz="1200" dirty="0">
                <a:hlinkClick r:id="rId12"/>
              </a:rPr>
              <a:t>https://www.shutterstock.com/es/image-vector/set-update-system-icons-gears-loading-1810431700</a:t>
            </a:r>
            <a:endParaRPr lang="es-ES_tradnl" sz="1200" dirty="0"/>
          </a:p>
          <a:p>
            <a:r>
              <a:rPr lang="es-ES_tradnl" sz="1200" dirty="0">
                <a:hlinkClick r:id="rId13"/>
              </a:rPr>
              <a:t>https://www.shutterstock.com/es/image-vector/colorful-icon-interoperability-1244095495</a:t>
            </a:r>
            <a:endParaRPr lang="es-ES_tradnl" sz="1200" dirty="0"/>
          </a:p>
          <a:p>
            <a:r>
              <a:rPr lang="es-ES_tradnl" sz="1200" dirty="0">
                <a:hlinkClick r:id="rId14"/>
              </a:rPr>
              <a:t>https://www.shutterstock.com/es/image-vector/management-icon-teamwork-business-team-company-1926707045</a:t>
            </a:r>
            <a:endParaRPr lang="es-ES_tradnl" sz="1200" dirty="0"/>
          </a:p>
          <a:p>
            <a:r>
              <a:rPr lang="es-ES_tradnl" sz="1200" dirty="0">
                <a:hlinkClick r:id="rId15"/>
              </a:rPr>
              <a:t>https://www.shutterstock.com/es/image-vector/service-tools-icon-vector-pictogram-style-1805777254</a:t>
            </a:r>
            <a:endParaRPr lang="es-ES_tradnl" sz="1200" dirty="0"/>
          </a:p>
          <a:p>
            <a:r>
              <a:rPr lang="es-ES_tradnl" sz="1200" dirty="0">
                <a:hlinkClick r:id="rId16"/>
              </a:rPr>
              <a:t>https://www.shutterstock.com/es/image-vector/shield-icon-security-lock-protection-secure-708216937</a:t>
            </a:r>
            <a:endParaRPr lang="es-ES_tradnl" sz="1200" dirty="0"/>
          </a:p>
          <a:p>
            <a:r>
              <a:rPr lang="es-ES_tradnl" sz="1200" dirty="0">
                <a:hlinkClick r:id="rId17"/>
              </a:rPr>
              <a:t>https://www.shutterstock.com/es/image-vector/usability-vector-icon-622965869</a:t>
            </a:r>
            <a:r>
              <a:rPr lang="es-ES_tradnl" sz="1200" dirty="0"/>
              <a:t> </a:t>
            </a:r>
          </a:p>
        </p:txBody>
      </p:sp>
    </p:spTree>
    <p:extLst>
      <p:ext uri="{BB962C8B-B14F-4D97-AF65-F5344CB8AC3E}">
        <p14:creationId xmlns:p14="http://schemas.microsoft.com/office/powerpoint/2010/main" val="3881746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247</Words>
  <Application>Microsoft Macintosh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2022-11-11T15:31:06Z</dcterms:created>
  <dcterms:modified xsi:type="dcterms:W3CDTF">2022-11-11T16:29:01Z</dcterms:modified>
</cp:coreProperties>
</file>