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Schoolbook" panose="02040604050505020304" pitchFamily="18"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ed Hat Displ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K2ECDlW28TYkgICYx8NSrbWfz6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uisa Martinez Cardona" initials="" lastIdx="3" clrIdx="0"/>
  <p:cmAuthor id="1" name="Rosa Elvia Quintero Guasca"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756FD-0888-4671-889F-D3D81987A874}">
  <a:tblStyle styleId="{FBE756FD-0888-4671-889F-D3D81987A87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D74D7AD-B527-4A77-B352-791F2FDF439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68" name="Google Shape;1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74" name="Google Shape;17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80" name="Google Shape;18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86" name="Google Shape;1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9044d4b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9044d4b3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39044d4b3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4" name="Google Shape;24;p2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5" name="Google Shape;25;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1" name="Google Shape;31;p2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2" name="Google Shape;32;p2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2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2"/>
        <p:cNvGrpSpPr/>
        <p:nvPr/>
      </p:nvGrpSpPr>
      <p:grpSpPr>
        <a:xfrm>
          <a:off x="0" y="0"/>
          <a:ext cx="0" cy="0"/>
          <a:chOff x="0" y="0"/>
          <a:chExt cx="0" cy="0"/>
        </a:xfrm>
      </p:grpSpPr>
      <p:sp>
        <p:nvSpPr>
          <p:cNvPr id="43" name="Google Shape;43;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6"/>
        <p:cNvGrpSpPr/>
        <p:nvPr/>
      </p:nvGrpSpPr>
      <p:grpSpPr>
        <a:xfrm>
          <a:off x="0" y="0"/>
          <a:ext cx="0" cy="0"/>
          <a:chOff x="0" y="0"/>
          <a:chExt cx="0" cy="0"/>
        </a:xfrm>
      </p:grpSpPr>
      <p:sp>
        <p:nvSpPr>
          <p:cNvPr id="47" name="Google Shape;47;p2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49" name="Google Shape;49;p2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0" name="Google Shape;50;p2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2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a:spLocks noGrp="1"/>
          </p:cNvSpPr>
          <p:nvPr>
            <p:ph type="pic" idx="2"/>
          </p:nvPr>
        </p:nvSpPr>
        <p:spPr>
          <a:xfrm>
            <a:off x="5183187" y="987425"/>
            <a:ext cx="6172199" cy="4873624"/>
          </a:xfrm>
          <a:prstGeom prst="rect">
            <a:avLst/>
          </a:prstGeom>
          <a:noFill/>
          <a:ln>
            <a:noFill/>
          </a:ln>
        </p:spPr>
      </p:sp>
      <p:sp>
        <p:nvSpPr>
          <p:cNvPr id="56" name="Google Shape;56;p2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7" name="Google Shape;57;p2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2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2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6"/>
        <p:cNvGrpSpPr/>
        <p:nvPr/>
      </p:nvGrpSpPr>
      <p:grpSpPr>
        <a:xfrm>
          <a:off x="0" y="0"/>
          <a:ext cx="0" cy="0"/>
          <a:chOff x="0" y="0"/>
          <a:chExt cx="0" cy="0"/>
        </a:xfrm>
      </p:grpSpPr>
      <p:sp>
        <p:nvSpPr>
          <p:cNvPr id="67" name="Google Shape;67;p2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9" name="Google Shape;69;p2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2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deteraleventos.com/deteral-blog/81-reglas-basicas-de-protocolo-para-eventos.html" TargetMode="External"/><Relationship Id="rId7" Type="http://schemas.openxmlformats.org/officeDocument/2006/relationships/hyperlink" Target="https://blog.hubspot.es/sales/como-hacer-cotizacio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node2.123dok.com/dt02pdf/123dok_es/004/864/4864021.pdf.pdf?X-Amz-Content-Sha256=UNSIGNED-PAYLOAD&amp;X-Amz-Algorithm=AWS4-HMAC-SHA256&amp;X-Amz-Credential=aa5vJ7sqx6H8Hq4u%2F20220907%2F%2Fs3%2Faws4_request&amp;X-Amz-Date=20220907T231650Z&amp;X-Amz-SignedHeaders=ho" TargetMode="External"/><Relationship Id="rId5" Type="http://schemas.openxmlformats.org/officeDocument/2006/relationships/hyperlink" Target="https://www.ecotec.edu.ec/material/material_2019D_HTL380_01_121216.pdf" TargetMode="External"/><Relationship Id="rId4" Type="http://schemas.openxmlformats.org/officeDocument/2006/relationships/hyperlink" Target="https://www.infosol.com.mx/miespacio/fases-de-un-event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4476864" y="897694"/>
            <a:ext cx="5237679" cy="332014"/>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rgbClr val="000000"/>
              </a:buClr>
              <a:buSzPts val="1800"/>
              <a:buFont typeface="Arial"/>
              <a:buNone/>
            </a:pPr>
            <a:r>
              <a:rPr lang="es-CO" sz="1800" b="1" i="0" u="none" strike="noStrike" cap="none">
                <a:solidFill>
                  <a:srgbClr val="FF0000"/>
                </a:solidFill>
                <a:latin typeface="Arial"/>
                <a:ea typeface="Arial"/>
                <a:cs typeface="Arial"/>
                <a:sym typeface="Arial"/>
              </a:rPr>
              <a:t>Planeación de Eventos y sus Fases </a:t>
            </a:r>
            <a:endParaRPr sz="1800" b="0" i="0" u="none" strike="noStrike" cap="none">
              <a:solidFill>
                <a:srgbClr val="FF0000"/>
              </a:solidFill>
              <a:latin typeface="Arial"/>
              <a:ea typeface="Arial"/>
              <a:cs typeface="Arial"/>
              <a:sym typeface="Arial"/>
            </a:endParaRPr>
          </a:p>
        </p:txBody>
      </p:sp>
      <p:sp>
        <p:nvSpPr>
          <p:cNvPr id="77" name="Google Shape;77;p1"/>
          <p:cNvSpPr txBox="1"/>
          <p:nvPr/>
        </p:nvSpPr>
        <p:spPr>
          <a:xfrm>
            <a:off x="2692063" y="2286677"/>
            <a:ext cx="8041500" cy="1816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CO" sz="1600">
                <a:latin typeface="Red Hat Display"/>
                <a:ea typeface="Red Hat Display"/>
                <a:cs typeface="Red Hat Display"/>
                <a:sym typeface="Red Hat Display"/>
              </a:rPr>
              <a:t>“</a:t>
            </a:r>
            <a:r>
              <a:rPr lang="es-CO" sz="1600" i="0" u="none" strike="noStrike" cap="none">
                <a:solidFill>
                  <a:srgbClr val="000000"/>
                </a:solidFill>
                <a:latin typeface="Red Hat Display"/>
                <a:ea typeface="Red Hat Display"/>
                <a:cs typeface="Red Hat Display"/>
                <a:sym typeface="Red Hat Display"/>
              </a:rPr>
              <a:t>La planeación  de cada fase variará según el alcance y la naturaleza del evento, pero todo comienza con una idea para satisfacer una necesidad o deseo, que se exprese en un plan estratégico. </a:t>
            </a:r>
            <a:endParaRPr sz="1600">
              <a:latin typeface="Red Hat Display"/>
              <a:ea typeface="Red Hat Display"/>
              <a:cs typeface="Red Hat Display"/>
              <a:sym typeface="Red Hat Display"/>
            </a:endParaRPr>
          </a:p>
          <a:p>
            <a:pPr marL="0" marR="0" lvl="0" indent="0" algn="just" rtl="0">
              <a:lnSpc>
                <a:spcPct val="100000"/>
              </a:lnSpc>
              <a:spcBef>
                <a:spcPts val="0"/>
              </a:spcBef>
              <a:spcAft>
                <a:spcPts val="0"/>
              </a:spcAft>
              <a:buClr>
                <a:srgbClr val="000000"/>
              </a:buClr>
              <a:buSzPts val="1600"/>
              <a:buFont typeface="Arial"/>
              <a:buNone/>
            </a:pPr>
            <a:endParaRPr sz="1600" i="0" u="none" strike="noStrike" cap="none">
              <a:solidFill>
                <a:srgbClr val="000000"/>
              </a:solidFill>
              <a:latin typeface="Red Hat Display"/>
              <a:ea typeface="Red Hat Display"/>
              <a:cs typeface="Red Hat Display"/>
              <a:sym typeface="Red Hat Display"/>
            </a:endParaRPr>
          </a:p>
          <a:p>
            <a:pPr marL="0" marR="0" lvl="0" indent="0" algn="just" rtl="0">
              <a:lnSpc>
                <a:spcPct val="100000"/>
              </a:lnSpc>
              <a:spcBef>
                <a:spcPts val="0"/>
              </a:spcBef>
              <a:spcAft>
                <a:spcPts val="0"/>
              </a:spcAft>
              <a:buClr>
                <a:srgbClr val="000000"/>
              </a:buClr>
              <a:buSzPts val="1600"/>
              <a:buFont typeface="Arial"/>
              <a:buNone/>
            </a:pPr>
            <a:r>
              <a:rPr lang="es-CO" sz="1600" i="0" u="none" strike="noStrike" cap="none">
                <a:solidFill>
                  <a:srgbClr val="000000"/>
                </a:solidFill>
                <a:latin typeface="Red Hat Display"/>
                <a:ea typeface="Red Hat Display"/>
                <a:cs typeface="Red Hat Display"/>
                <a:sym typeface="Red Hat Display"/>
              </a:rPr>
              <a:t>Los factores que dan forma al evento se incorporan luego en un plan de proyecto que proporciona la hoja de ruta hacia el éxito. Los recursos necesarios se adquieren y sincronizan en un plan de acción para producir el evento</a:t>
            </a:r>
            <a:r>
              <a:rPr lang="es-CO" sz="1600">
                <a:latin typeface="Red Hat Display"/>
                <a:ea typeface="Red Hat Display"/>
                <a:cs typeface="Red Hat Display"/>
                <a:sym typeface="Red Hat Display"/>
              </a:rPr>
              <a:t>”. </a:t>
            </a:r>
            <a:r>
              <a:rPr lang="es-CO" sz="1600">
                <a:solidFill>
                  <a:schemeClr val="dk1"/>
                </a:solidFill>
                <a:latin typeface="Red Hat Display"/>
                <a:ea typeface="Red Hat Display"/>
                <a:cs typeface="Red Hat Display"/>
                <a:sym typeface="Red Hat Display"/>
              </a:rPr>
              <a:t>(Guzmán, 2021, párr 8)</a:t>
            </a:r>
            <a:endParaRPr sz="1600" i="0" u="none" strike="noStrike" cap="none">
              <a:solidFill>
                <a:srgbClr val="000000"/>
              </a:solidFill>
              <a:latin typeface="Red Hat Display"/>
              <a:ea typeface="Red Hat Display"/>
              <a:cs typeface="Red Hat Display"/>
              <a:sym typeface="Red Hat Display"/>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0"/>
          <p:cNvSpPr txBox="1"/>
          <p:nvPr/>
        </p:nvSpPr>
        <p:spPr>
          <a:xfrm>
            <a:off x="2253819" y="946773"/>
            <a:ext cx="6768900" cy="23088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CO" sz="1600" b="0" i="0" u="none" strike="noStrike" cap="none">
                <a:solidFill>
                  <a:srgbClr val="000000"/>
                </a:solidFill>
                <a:latin typeface="Arial"/>
                <a:ea typeface="Arial"/>
                <a:cs typeface="Arial"/>
                <a:sym typeface="Arial"/>
              </a:rPr>
              <a:t>Himno nacional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CO" sz="1600" b="0" i="0" u="none" strike="noStrike" cap="none">
                <a:solidFill>
                  <a:srgbClr val="000000"/>
                </a:solidFill>
                <a:latin typeface="Arial"/>
                <a:ea typeface="Arial"/>
                <a:cs typeface="Arial"/>
                <a:sym typeface="Arial"/>
              </a:rPr>
              <a:t>Se brindan las palabras de apertura del evento. Se da la bienvenida por parte del anfitrión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CO" sz="1600" b="0" i="0" u="none" strike="noStrike" cap="none">
                <a:solidFill>
                  <a:srgbClr val="000000"/>
                </a:solidFill>
                <a:latin typeface="Arial"/>
                <a:ea typeface="Arial"/>
                <a:cs typeface="Arial"/>
                <a:sym typeface="Arial"/>
              </a:rPr>
              <a:t>Se describen las actividades a desarrollar con cada uno de sus tiempos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CO" sz="1600" b="0" i="0" u="none" strike="noStrike" cap="none">
                <a:solidFill>
                  <a:srgbClr val="000000"/>
                </a:solidFill>
                <a:latin typeface="Arial"/>
                <a:ea typeface="Arial"/>
                <a:cs typeface="Arial"/>
                <a:sym typeface="Arial"/>
              </a:rPr>
              <a:t>Se debe determinar los tiempos de </a:t>
            </a:r>
            <a:r>
              <a:rPr lang="es-CO" sz="1600" i="1"/>
              <a:t>break</a:t>
            </a:r>
            <a:r>
              <a:rPr lang="es-CO" sz="1600" b="0" i="0" u="none" strike="noStrike" cap="none">
                <a:solidFill>
                  <a:srgbClr val="000000"/>
                </a:solidFill>
                <a:latin typeface="Arial"/>
                <a:ea typeface="Arial"/>
                <a:cs typeface="Arial"/>
                <a:sym typeface="Arial"/>
              </a:rPr>
              <a:t> o descanso si es el caso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CO" sz="1600" b="0" i="0" u="none" strike="noStrike" cap="none">
                <a:solidFill>
                  <a:srgbClr val="000000"/>
                </a:solidFill>
                <a:latin typeface="Arial"/>
                <a:ea typeface="Arial"/>
                <a:cs typeface="Arial"/>
                <a:sym typeface="Arial"/>
              </a:rPr>
              <a:t>Se brindan las palabras de agradecimiento y despedida</a:t>
            </a:r>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39" name="Google Shape;139;p10"/>
          <p:cNvSpPr/>
          <p:nvPr/>
        </p:nvSpPr>
        <p:spPr>
          <a:xfrm>
            <a:off x="5159896" y="3492849"/>
            <a:ext cx="936104" cy="1026464"/>
          </a:xfrm>
          <a:prstGeom prst="downArrow">
            <a:avLst>
              <a:gd name="adj1" fmla="val 50000"/>
              <a:gd name="adj2" fmla="val 50000"/>
            </a:avLst>
          </a:prstGeom>
          <a:solidFill>
            <a:schemeClr val="accent2"/>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0000"/>
              </a:solidFill>
              <a:latin typeface="Arial"/>
              <a:ea typeface="Arial"/>
              <a:cs typeface="Arial"/>
              <a:sym typeface="Arial"/>
            </a:endParaRPr>
          </a:p>
        </p:txBody>
      </p:sp>
      <p:sp>
        <p:nvSpPr>
          <p:cNvPr id="140" name="Google Shape;140;p10"/>
          <p:cNvSpPr txBox="1"/>
          <p:nvPr/>
        </p:nvSpPr>
        <p:spPr>
          <a:xfrm>
            <a:off x="1893778" y="4757065"/>
            <a:ext cx="781292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rgbClr val="000000"/>
                </a:solidFill>
                <a:latin typeface="Arial"/>
                <a:ea typeface="Arial"/>
                <a:cs typeface="Arial"/>
                <a:sym typeface="Arial"/>
              </a:rPr>
              <a:t>La seriedad o el estilo informal del evento definen el programa. Todo esto puede variar según el tipo de evento ya que los tiempos cambian, las actividades son diferentes, el protocolo en unos eventos puede ser mas serio que en otros</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txBox="1"/>
          <p:nvPr/>
        </p:nvSpPr>
        <p:spPr>
          <a:xfrm>
            <a:off x="1983545" y="790086"/>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FF0000"/>
                </a:solidFill>
                <a:latin typeface="Arial"/>
                <a:ea typeface="Arial"/>
                <a:cs typeface="Arial"/>
                <a:sym typeface="Arial"/>
              </a:rPr>
              <a:t>PLANEACIÓN</a:t>
            </a:r>
            <a:endParaRPr/>
          </a:p>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Estimar los recursos</a:t>
            </a:r>
            <a:endParaRPr/>
          </a:p>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 (humanos, materiales, tecnológicos)</a:t>
            </a:r>
            <a:endParaRPr/>
          </a:p>
        </p:txBody>
      </p:sp>
      <p:sp>
        <p:nvSpPr>
          <p:cNvPr id="147" name="Google Shape;147;p11"/>
          <p:cNvSpPr txBox="1"/>
          <p:nvPr/>
        </p:nvSpPr>
        <p:spPr>
          <a:xfrm>
            <a:off x="2442820" y="2939384"/>
            <a:ext cx="6912900" cy="3283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CO" sz="1600" b="1" i="0" u="none" strike="noStrike" cap="none">
                <a:solidFill>
                  <a:srgbClr val="000000"/>
                </a:solidFill>
                <a:latin typeface="Century Schoolbook"/>
                <a:ea typeface="Century Schoolbook"/>
                <a:cs typeface="Century Schoolbook"/>
                <a:sym typeface="Century Schoolbook"/>
              </a:rPr>
              <a:t>Recurso humano: </a:t>
            </a:r>
            <a:r>
              <a:rPr lang="es-CO" sz="1600" b="0" i="0" u="none" strike="noStrike" cap="none">
                <a:solidFill>
                  <a:srgbClr val="000000"/>
                </a:solidFill>
                <a:latin typeface="Century Schoolbook"/>
                <a:ea typeface="Century Schoolbook"/>
                <a:cs typeface="Century Schoolbook"/>
                <a:sym typeface="Century Schoolbook"/>
              </a:rPr>
              <a:t>t</a:t>
            </a:r>
            <a:r>
              <a:rPr lang="es-CO" sz="1600" b="0"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écnicos de sonido y video, agentes de seguridad, logística, etc.</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endParaRPr>
          </a:p>
          <a:p>
            <a:pPr marL="0" marR="0" lvl="0" indent="0" algn="just" rtl="0">
              <a:lnSpc>
                <a:spcPct val="100000"/>
              </a:lnSpc>
              <a:spcBef>
                <a:spcPts val="800"/>
              </a:spcBef>
              <a:spcAft>
                <a:spcPts val="0"/>
              </a:spcAft>
              <a:buClr>
                <a:srgbClr val="000000"/>
              </a:buClr>
              <a:buSzPts val="1600"/>
              <a:buFont typeface="Arial"/>
              <a:buNone/>
            </a:pPr>
            <a:r>
              <a:rPr lang="es-CO" sz="1600" b="1"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Recursos Técnicos: </a:t>
            </a:r>
            <a:r>
              <a:rPr lang="es-CO" sz="1600" b="0"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rPr>
              <a:t>equipos de sonido, grabación, apoyo audiovisual (pantallas, televisores, proyectores para diapositivas, video Beam)</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endParaRPr>
          </a:p>
          <a:p>
            <a:pPr marL="0" marR="0" lvl="0" indent="0" algn="just" rtl="0">
              <a:lnSpc>
                <a:spcPct val="100000"/>
              </a:lnSpc>
              <a:spcBef>
                <a:spcPts val="800"/>
              </a:spcBef>
              <a:spcAft>
                <a:spcPts val="0"/>
              </a:spcAft>
              <a:buClr>
                <a:srgbClr val="000000"/>
              </a:buClr>
              <a:buSzPts val="1600"/>
              <a:buFont typeface="Arial"/>
              <a:buNone/>
            </a:pPr>
            <a:r>
              <a:rPr lang="es-CO" sz="1600" b="1"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Recursos Materiales: </a:t>
            </a:r>
            <a:r>
              <a:rPr lang="es-CO" sz="1600" b="0"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se refieren a los implementos necesarios y las instalaciones a utilizar como lápices, carpetas, libretas, mesas, sillas, etc.</a:t>
            </a:r>
            <a:endParaRPr/>
          </a:p>
          <a:p>
            <a:pPr marL="457200" lvl="0" indent="-457200" algn="l" rtl="0">
              <a:lnSpc>
                <a:spcPct val="200000"/>
              </a:lnSpc>
              <a:spcBef>
                <a:spcPts val="0"/>
              </a:spcBef>
              <a:spcAft>
                <a:spcPts val="0"/>
              </a:spcAft>
              <a:buClr>
                <a:schemeClr val="dk1"/>
              </a:buClr>
              <a:buSzPts val="1100"/>
              <a:buFont typeface="Arial"/>
              <a:buNone/>
            </a:pPr>
            <a:r>
              <a:rPr lang="es-CO" sz="1600">
                <a:solidFill>
                  <a:schemeClr val="dk1"/>
                </a:solidFill>
                <a:latin typeface="Century Schoolbook"/>
                <a:ea typeface="Century Schoolbook"/>
                <a:cs typeface="Century Schoolbook"/>
                <a:sym typeface="Century Schoolbook"/>
              </a:rPr>
              <a:t>(Palacios Peralta, 2013)</a:t>
            </a:r>
            <a:endParaRPr sz="1600" i="0" u="none" strike="noStrike" cap="none">
              <a:solidFill>
                <a:srgbClr val="5B9BD5"/>
              </a:solidFill>
              <a:latin typeface="Century Schoolbook"/>
              <a:ea typeface="Century Schoolbook"/>
              <a:cs typeface="Century Schoolbook"/>
              <a:sym typeface="Century Schoolbook"/>
            </a:endParaRPr>
          </a:p>
          <a:p>
            <a:pPr marL="0" marR="0" lvl="0" indent="0" algn="just" rtl="0">
              <a:lnSpc>
                <a:spcPct val="100000"/>
              </a:lnSpc>
              <a:spcBef>
                <a:spcPts val="1200"/>
              </a:spcBef>
              <a:spcAft>
                <a:spcPts val="0"/>
              </a:spcAft>
              <a:buClr>
                <a:srgbClr val="000000"/>
              </a:buClr>
              <a:buSzPts val="2400"/>
              <a:buFont typeface="Arial"/>
              <a:buNone/>
            </a:pPr>
            <a:endParaRPr sz="2400" b="0" i="0" u="none" strike="noStrike" cap="none">
              <a:solidFill>
                <a:srgbClr val="4F81BD"/>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1336431" y="845563"/>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5B9BD5"/>
                </a:solidFill>
                <a:latin typeface="Arial"/>
                <a:ea typeface="Arial"/>
                <a:cs typeface="Arial"/>
                <a:sym typeface="Arial"/>
              </a:rPr>
              <a:t> </a:t>
            </a:r>
            <a:r>
              <a:rPr lang="es-CO" sz="4000" b="0" i="0" u="none" strike="noStrike" cap="none">
                <a:solidFill>
                  <a:srgbClr val="FF0000"/>
                </a:solidFill>
                <a:latin typeface="Arial"/>
                <a:ea typeface="Arial"/>
                <a:cs typeface="Arial"/>
                <a:sym typeface="Arial"/>
              </a:rPr>
              <a:t>PLANEACIÓN</a:t>
            </a:r>
            <a:endParaRPr/>
          </a:p>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Diseñar el plano del montaje</a:t>
            </a:r>
            <a:endParaRPr/>
          </a:p>
        </p:txBody>
      </p:sp>
      <p:sp>
        <p:nvSpPr>
          <p:cNvPr id="153" name="Google Shape;153;p12"/>
          <p:cNvSpPr txBox="1"/>
          <p:nvPr/>
        </p:nvSpPr>
        <p:spPr>
          <a:xfrm>
            <a:off x="2543567" y="2319118"/>
            <a:ext cx="7381189" cy="369331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rgbClr val="333333"/>
                </a:solidFill>
                <a:latin typeface="Open Sans"/>
                <a:ea typeface="Open Sans"/>
                <a:cs typeface="Open Sans"/>
                <a:sym typeface="Open Sans"/>
              </a:rPr>
              <a:t>Uno de los elementos más importantes del diseño y montaje del evento, es el formato de colocación de mesas y escenarios. Se deben tener en cuenta los siguientes parámetros:</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333333"/>
              </a:solidFill>
              <a:latin typeface="Open Sans"/>
              <a:ea typeface="Open Sans"/>
              <a:cs typeface="Open Sans"/>
              <a:sym typeface="Open Sans"/>
            </a:endParaRPr>
          </a:p>
          <a:p>
            <a:pPr marL="0" marR="0" lvl="0" indent="-88900" algn="just" rtl="0">
              <a:lnSpc>
                <a:spcPct val="100000"/>
              </a:lnSpc>
              <a:spcBef>
                <a:spcPts val="0"/>
              </a:spcBef>
              <a:spcAft>
                <a:spcPts val="0"/>
              </a:spcAft>
              <a:buClr>
                <a:srgbClr val="000000"/>
              </a:buClr>
              <a:buSzPts val="1400"/>
              <a:buFont typeface="Arial"/>
              <a:buChar char="•"/>
            </a:pPr>
            <a:r>
              <a:rPr lang="es-CO" sz="1400" b="0" i="0" u="none" strike="noStrike" cap="none">
                <a:solidFill>
                  <a:srgbClr val="333333"/>
                </a:solidFill>
                <a:latin typeface="Open Sans"/>
                <a:ea typeface="Open Sans"/>
                <a:cs typeface="Open Sans"/>
                <a:sym typeface="Open Sans"/>
              </a:rPr>
              <a:t>Número de invitados, las superficies deben tener la capacidad de alojar a todos tus asistentes de forma cómoda.</a:t>
            </a:r>
            <a:endParaRPr/>
          </a:p>
          <a:p>
            <a:pPr marL="0" marR="0" lvl="0" indent="-88900" algn="just" rtl="0">
              <a:lnSpc>
                <a:spcPct val="100000"/>
              </a:lnSpc>
              <a:spcBef>
                <a:spcPts val="0"/>
              </a:spcBef>
              <a:spcAft>
                <a:spcPts val="0"/>
              </a:spcAft>
              <a:buClr>
                <a:srgbClr val="000000"/>
              </a:buClr>
              <a:buSzPts val="1400"/>
              <a:buFont typeface="Arial"/>
              <a:buChar char="•"/>
            </a:pPr>
            <a:r>
              <a:rPr lang="es-CO" sz="1400" b="0" i="0" u="none" strike="noStrike" cap="none">
                <a:solidFill>
                  <a:srgbClr val="333333"/>
                </a:solidFill>
                <a:latin typeface="Open Sans"/>
                <a:ea typeface="Open Sans"/>
                <a:cs typeface="Open Sans"/>
                <a:sym typeface="Open Sans"/>
              </a:rPr>
              <a:t>Decoración, si tienes en mente tener algún evento temático, piensa en que el espacio sea suficiente para poner tus adornos e iluminación.</a:t>
            </a:r>
            <a:endParaRPr/>
          </a:p>
          <a:p>
            <a:pPr marL="0" marR="0" lvl="0" indent="-88900" algn="just" rtl="0">
              <a:lnSpc>
                <a:spcPct val="100000"/>
              </a:lnSpc>
              <a:spcBef>
                <a:spcPts val="0"/>
              </a:spcBef>
              <a:spcAft>
                <a:spcPts val="0"/>
              </a:spcAft>
              <a:buClr>
                <a:srgbClr val="000000"/>
              </a:buClr>
              <a:buSzPts val="1400"/>
              <a:buFont typeface="Arial"/>
              <a:buChar char="•"/>
            </a:pPr>
            <a:r>
              <a:rPr lang="es-CO" sz="1400" b="0" i="0" u="none" strike="noStrike" cap="none">
                <a:solidFill>
                  <a:srgbClr val="333333"/>
                </a:solidFill>
                <a:latin typeface="Open Sans"/>
                <a:ea typeface="Open Sans"/>
                <a:cs typeface="Open Sans"/>
                <a:sym typeface="Open Sans"/>
              </a:rPr>
              <a:t>Proyección, si pretendes realizar alguna presentación visual, verifica que el salón cuenta con el equipo y el espacio para proyectar.</a:t>
            </a:r>
            <a:endParaRPr/>
          </a:p>
          <a:p>
            <a:pPr marL="0" marR="0" lvl="0" indent="-88900" algn="just" rtl="0">
              <a:lnSpc>
                <a:spcPct val="100000"/>
              </a:lnSpc>
              <a:spcBef>
                <a:spcPts val="0"/>
              </a:spcBef>
              <a:spcAft>
                <a:spcPts val="0"/>
              </a:spcAft>
              <a:buClr>
                <a:srgbClr val="000000"/>
              </a:buClr>
              <a:buSzPts val="1400"/>
              <a:buFont typeface="Arial"/>
              <a:buChar char="•"/>
            </a:pPr>
            <a:r>
              <a:rPr lang="es-CO" sz="1400" b="0" i="0" u="none" strike="noStrike" cap="none">
                <a:solidFill>
                  <a:srgbClr val="333333"/>
                </a:solidFill>
                <a:latin typeface="Open Sans"/>
                <a:ea typeface="Open Sans"/>
                <a:cs typeface="Open Sans"/>
                <a:sym typeface="Open Sans"/>
              </a:rPr>
              <a:t>Para la planeación del montaje debes considerar que el salón sea suficientemente grande para montar un servicio de coffee break y que cuente con: salidas de evacuación, pasillos para moverse libremente y espacios adecuados para personas con discapacidad.</a:t>
            </a:r>
            <a:endParaRPr/>
          </a:p>
          <a:p>
            <a:pPr marL="0" marR="0" lvl="0" indent="-88900" algn="just" rtl="0">
              <a:lnSpc>
                <a:spcPct val="100000"/>
              </a:lnSpc>
              <a:spcBef>
                <a:spcPts val="0"/>
              </a:spcBef>
              <a:spcAft>
                <a:spcPts val="0"/>
              </a:spcAft>
              <a:buClr>
                <a:srgbClr val="000000"/>
              </a:buClr>
              <a:buSzPts val="1400"/>
              <a:buFont typeface="Arial"/>
              <a:buChar char="•"/>
            </a:pPr>
            <a:r>
              <a:rPr lang="es-CO" sz="1400" b="0" i="0" u="none" strike="noStrike" cap="none">
                <a:solidFill>
                  <a:srgbClr val="333333"/>
                </a:solidFill>
                <a:latin typeface="Open Sans"/>
                <a:ea typeface="Open Sans"/>
                <a:cs typeface="Open Sans"/>
                <a:sym typeface="Open Sans"/>
              </a:rPr>
              <a:t>Los eventos al aire libre, instalaciones deportivas, monumentos históricos requieren permisos especiales de las alcaldías locales, o de la institución gubernamental que gestione ese espacio.</a:t>
            </a: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3" descr="Imagen relacionada"/>
          <p:cNvPicPr preferRelativeResize="0"/>
          <p:nvPr/>
        </p:nvPicPr>
        <p:blipFill rotWithShape="1">
          <a:blip r:embed="rId3">
            <a:alphaModFix/>
          </a:blip>
          <a:srcRect/>
          <a:stretch/>
        </p:blipFill>
        <p:spPr>
          <a:xfrm>
            <a:off x="1674056" y="418264"/>
            <a:ext cx="7992888" cy="6221491"/>
          </a:xfrm>
          <a:prstGeom prst="rect">
            <a:avLst/>
          </a:prstGeom>
          <a:noFill/>
          <a:ln>
            <a:noFill/>
          </a:ln>
        </p:spPr>
      </p:pic>
      <p:sp>
        <p:nvSpPr>
          <p:cNvPr id="159" name="Google Shape;159;p13"/>
          <p:cNvSpPr txBox="1"/>
          <p:nvPr/>
        </p:nvSpPr>
        <p:spPr>
          <a:xfrm>
            <a:off x="3445844" y="516738"/>
            <a:ext cx="648072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Ejemplo evento promoción comercial</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4" descr="http://3.bp.blogspot.com/-OxI6Mg9AKgE/TWcymY2Fr7I/AAAAAAAAADs/gISlbuy1N00/s640/Dibujo.JPG"/>
          <p:cNvPicPr preferRelativeResize="0"/>
          <p:nvPr/>
        </p:nvPicPr>
        <p:blipFill rotWithShape="1">
          <a:blip r:embed="rId3">
            <a:alphaModFix/>
          </a:blip>
          <a:srcRect/>
          <a:stretch/>
        </p:blipFill>
        <p:spPr>
          <a:xfrm>
            <a:off x="1833779" y="978403"/>
            <a:ext cx="7776864" cy="5553168"/>
          </a:xfrm>
          <a:prstGeom prst="rect">
            <a:avLst/>
          </a:prstGeom>
          <a:noFill/>
          <a:ln>
            <a:noFill/>
          </a:ln>
        </p:spPr>
      </p:pic>
      <p:sp>
        <p:nvSpPr>
          <p:cNvPr id="165" name="Google Shape;165;p14"/>
          <p:cNvSpPr txBox="1"/>
          <p:nvPr/>
        </p:nvSpPr>
        <p:spPr>
          <a:xfrm>
            <a:off x="3305168" y="516738"/>
            <a:ext cx="648072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Ejemplo evento académico</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5" descr="Imagen relacionada"/>
          <p:cNvPicPr preferRelativeResize="0"/>
          <p:nvPr/>
        </p:nvPicPr>
        <p:blipFill rotWithShape="1">
          <a:blip r:embed="rId3">
            <a:alphaModFix/>
          </a:blip>
          <a:srcRect/>
          <a:stretch/>
        </p:blipFill>
        <p:spPr>
          <a:xfrm>
            <a:off x="1921995" y="947044"/>
            <a:ext cx="7784025" cy="5502993"/>
          </a:xfrm>
          <a:prstGeom prst="rect">
            <a:avLst/>
          </a:prstGeom>
          <a:noFill/>
          <a:ln>
            <a:noFill/>
          </a:ln>
        </p:spPr>
      </p:pic>
      <p:sp>
        <p:nvSpPr>
          <p:cNvPr id="171" name="Google Shape;171;p15"/>
          <p:cNvSpPr txBox="1"/>
          <p:nvPr/>
        </p:nvSpPr>
        <p:spPr>
          <a:xfrm>
            <a:off x="4472786" y="485379"/>
            <a:ext cx="648072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Ejemplo evento social</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p:nvPr/>
        </p:nvSpPr>
        <p:spPr>
          <a:xfrm>
            <a:off x="1828800" y="776018"/>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5B9BD5"/>
                </a:solidFill>
                <a:latin typeface="Arial"/>
                <a:ea typeface="Arial"/>
                <a:cs typeface="Arial"/>
                <a:sym typeface="Arial"/>
              </a:rPr>
              <a:t> </a:t>
            </a:r>
            <a:r>
              <a:rPr lang="es-CO" sz="4000" b="0" i="0" u="none" strike="noStrike" cap="none">
                <a:solidFill>
                  <a:srgbClr val="FF0000"/>
                </a:solidFill>
                <a:latin typeface="Arial"/>
                <a:ea typeface="Arial"/>
                <a:cs typeface="Arial"/>
                <a:sym typeface="Arial"/>
              </a:rPr>
              <a:t>PLANEACIÓN</a:t>
            </a:r>
            <a:endParaRPr/>
          </a:p>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Elaborar presupuesto y solicitar cotizaciones</a:t>
            </a:r>
            <a:endParaRPr/>
          </a:p>
        </p:txBody>
      </p:sp>
      <p:sp>
        <p:nvSpPr>
          <p:cNvPr id="177" name="Google Shape;177;p16"/>
          <p:cNvSpPr/>
          <p:nvPr/>
        </p:nvSpPr>
        <p:spPr>
          <a:xfrm>
            <a:off x="3043325" y="2436625"/>
            <a:ext cx="6535500" cy="30828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1800"/>
              <a:buFont typeface="Century Schoolbook"/>
              <a:buAutoNum type="arabicPeriod"/>
            </a:pPr>
            <a:r>
              <a:rPr lang="es-CO" sz="1800" i="0" u="none" strike="noStrike" cap="none" dirty="0">
                <a:solidFill>
                  <a:srgbClr val="000000"/>
                </a:solidFill>
                <a:latin typeface="Century Schoolbook"/>
                <a:ea typeface="Century Schoolbook"/>
                <a:cs typeface="Century Schoolbook"/>
                <a:sym typeface="Century Schoolbook"/>
              </a:rPr>
              <a:t>Tomar como base el inventario de los recursos a utilizar </a:t>
            </a:r>
            <a:endParaRPr sz="1800" dirty="0">
              <a:latin typeface="Century Schoolbook"/>
              <a:ea typeface="Century Schoolbook"/>
              <a:cs typeface="Century Schoolbook"/>
              <a:sym typeface="Century Schoolbook"/>
            </a:endParaRPr>
          </a:p>
          <a:p>
            <a:pPr marL="342900" marR="0" lvl="0" indent="-342900" algn="just" rtl="0">
              <a:lnSpc>
                <a:spcPct val="100000"/>
              </a:lnSpc>
              <a:spcBef>
                <a:spcPts val="900"/>
              </a:spcBef>
              <a:spcAft>
                <a:spcPts val="0"/>
              </a:spcAft>
              <a:buClr>
                <a:srgbClr val="000000"/>
              </a:buClr>
              <a:buSzPts val="1800"/>
              <a:buFont typeface="Century Schoolbook"/>
              <a:buAutoNum type="arabicPeriod"/>
            </a:pPr>
            <a:r>
              <a:rPr lang="es-CO" sz="1800" i="0" u="none" strike="noStrike" cap="none" dirty="0">
                <a:solidFill>
                  <a:srgbClr val="000000"/>
                </a:solidFill>
                <a:latin typeface="Century Schoolbook"/>
                <a:ea typeface="Century Schoolbook"/>
                <a:cs typeface="Century Schoolbook"/>
                <a:sym typeface="Century Schoolbook"/>
              </a:rPr>
              <a:t>Realizar solicitudes de cotizaciones a las diferentes empresas o personas que puedan proveer servicios y recursos </a:t>
            </a:r>
            <a:endParaRPr sz="1800" dirty="0">
              <a:latin typeface="Century Schoolbook"/>
              <a:ea typeface="Century Schoolbook"/>
              <a:cs typeface="Century Schoolbook"/>
              <a:sym typeface="Century Schoolbook"/>
            </a:endParaRPr>
          </a:p>
          <a:p>
            <a:pPr marL="342900" marR="0" lvl="0" indent="-342900" algn="just" rtl="0">
              <a:lnSpc>
                <a:spcPct val="100000"/>
              </a:lnSpc>
              <a:spcBef>
                <a:spcPts val="900"/>
              </a:spcBef>
              <a:spcAft>
                <a:spcPts val="0"/>
              </a:spcAft>
              <a:buClr>
                <a:srgbClr val="000000"/>
              </a:buClr>
              <a:buSzPts val="1800"/>
              <a:buFont typeface="Century Schoolbook"/>
              <a:buAutoNum type="arabicPeriod"/>
            </a:pPr>
            <a:r>
              <a:rPr lang="es-CO" sz="1800" i="0" u="none" strike="noStrike" cap="none" dirty="0">
                <a:solidFill>
                  <a:srgbClr val="000000"/>
                </a:solidFill>
                <a:latin typeface="Century Schoolbook"/>
                <a:ea typeface="Century Schoolbook"/>
                <a:cs typeface="Century Schoolbook"/>
                <a:sym typeface="Century Schoolbook"/>
              </a:rPr>
              <a:t>Obtener el cálculo total de gastos y costos. </a:t>
            </a:r>
            <a:endParaRPr sz="1800" dirty="0">
              <a:latin typeface="Century Schoolbook"/>
              <a:ea typeface="Century Schoolbook"/>
              <a:cs typeface="Century Schoolbook"/>
              <a:sym typeface="Century Schoolbook"/>
            </a:endParaRPr>
          </a:p>
          <a:p>
            <a:pPr marL="342900" marR="0" lvl="0" indent="-342900" algn="just" rtl="0">
              <a:lnSpc>
                <a:spcPct val="100000"/>
              </a:lnSpc>
              <a:spcBef>
                <a:spcPts val="900"/>
              </a:spcBef>
              <a:spcAft>
                <a:spcPts val="0"/>
              </a:spcAft>
              <a:buClr>
                <a:srgbClr val="000000"/>
              </a:buClr>
              <a:buSzPts val="1800"/>
              <a:buFont typeface="Century Schoolbook"/>
              <a:buAutoNum type="arabicPeriod"/>
            </a:pPr>
            <a:r>
              <a:rPr lang="es-CO" sz="1800" i="0" u="none" strike="noStrike" cap="none" dirty="0">
                <a:solidFill>
                  <a:srgbClr val="000000"/>
                </a:solidFill>
                <a:latin typeface="Century Schoolbook"/>
                <a:ea typeface="Century Schoolbook"/>
                <a:cs typeface="Century Schoolbook"/>
                <a:sym typeface="Century Schoolbook"/>
              </a:rPr>
              <a:t>Frecuentemente se le asigna un 10% de la suma total del presupuesto para cubrir los imprevistos.</a:t>
            </a:r>
            <a:endParaRPr sz="1800" i="0" u="none" strike="noStrike" cap="none" dirty="0">
              <a:solidFill>
                <a:srgbClr val="000000"/>
              </a:solidFill>
              <a:latin typeface="Century Schoolbook"/>
              <a:ea typeface="Century Schoolbook"/>
              <a:cs typeface="Century Schoolbook"/>
              <a:sym typeface="Century Schoolbook"/>
            </a:endParaRPr>
          </a:p>
          <a:p>
            <a:pPr marL="457200" marR="0" lvl="0" indent="0" algn="just" rtl="0">
              <a:lnSpc>
                <a:spcPct val="100000"/>
              </a:lnSpc>
              <a:spcBef>
                <a:spcPts val="900"/>
              </a:spcBef>
              <a:spcAft>
                <a:spcPts val="0"/>
              </a:spcAft>
              <a:buNone/>
            </a:pPr>
            <a:endParaRPr sz="1800" dirty="0">
              <a:latin typeface="Century Schoolbook"/>
              <a:ea typeface="Century Schoolbook"/>
              <a:cs typeface="Century Schoolbook"/>
              <a:sym typeface="Century Schoolbook"/>
            </a:endParaRPr>
          </a:p>
          <a:p>
            <a:pPr marL="457200" lvl="0" indent="0" algn="l" rtl="0">
              <a:lnSpc>
                <a:spcPct val="200000"/>
              </a:lnSpc>
              <a:spcBef>
                <a:spcPts val="0"/>
              </a:spcBef>
              <a:spcAft>
                <a:spcPts val="0"/>
              </a:spcAft>
              <a:buNone/>
            </a:pPr>
            <a:r>
              <a:rPr lang="es-CO" sz="1800" dirty="0">
                <a:solidFill>
                  <a:schemeClr val="dk1"/>
                </a:solidFill>
                <a:latin typeface="Century Schoolbook"/>
                <a:ea typeface="Century Schoolbook"/>
                <a:cs typeface="Century Schoolbook"/>
                <a:sym typeface="Century Schoolbook"/>
              </a:rPr>
              <a:t>(Zarate, 2022)</a:t>
            </a:r>
            <a:endParaRPr sz="1800" dirty="0">
              <a:latin typeface="Century Schoolbook"/>
              <a:ea typeface="Century Schoolbook"/>
              <a:cs typeface="Century Schoolbook"/>
              <a:sym typeface="Century Schoolbook"/>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17"/>
          <p:cNvGraphicFramePr/>
          <p:nvPr/>
        </p:nvGraphicFramePr>
        <p:xfrm>
          <a:off x="3048000" y="2089883"/>
          <a:ext cx="6096000" cy="3114120"/>
        </p:xfrm>
        <a:graphic>
          <a:graphicData uri="http://schemas.openxmlformats.org/drawingml/2006/table">
            <a:tbl>
              <a:tblPr firstRow="1" bandRow="1">
                <a:noFill/>
                <a:tableStyleId>{8D74D7AD-B527-4A77-B352-791F2FDF439E}</a:tableStyleId>
              </a:tblPr>
              <a:tblGrid>
                <a:gridCol w="1538075">
                  <a:extLst>
                    <a:ext uri="{9D8B030D-6E8A-4147-A177-3AD203B41FA5}">
                      <a16:colId xmlns:a16="http://schemas.microsoft.com/office/drawing/2014/main" val="20000"/>
                    </a:ext>
                  </a:extLst>
                </a:gridCol>
                <a:gridCol w="1509925">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r>
                        <a:rPr lang="es-CO" sz="1400" u="none" strike="noStrike" cap="none">
                          <a:solidFill>
                            <a:srgbClr val="002060"/>
                          </a:solidFill>
                        </a:rPr>
                        <a:t>MATERIAL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None/>
                      </a:pPr>
                      <a:r>
                        <a:rPr lang="es-CO" sz="1400" u="none" strike="noStrike" cap="none">
                          <a:solidFill>
                            <a:srgbClr val="002060"/>
                          </a:solidFill>
                        </a:rPr>
                        <a:t>CANTIDAD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None/>
                      </a:pPr>
                      <a:r>
                        <a:rPr lang="es-CO" sz="1400" u="none" strike="noStrike" cap="none">
                          <a:solidFill>
                            <a:srgbClr val="002060"/>
                          </a:solidFill>
                        </a:rPr>
                        <a:t>VALOR UNITARIO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None/>
                      </a:pPr>
                      <a:r>
                        <a:rPr lang="es-CO" sz="1400" u="none" strike="noStrike" cap="none">
                          <a:solidFill>
                            <a:srgbClr val="002060"/>
                          </a:solidFill>
                        </a:rPr>
                        <a:t>VALOR TOTAL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83" name="Google Shape;183;p17"/>
          <p:cNvSpPr txBox="1"/>
          <p:nvPr/>
        </p:nvSpPr>
        <p:spPr>
          <a:xfrm>
            <a:off x="4574383" y="835269"/>
            <a:ext cx="48245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400" b="1" i="0" u="none" strike="noStrike" cap="none">
                <a:solidFill>
                  <a:srgbClr val="FF0000"/>
                </a:solidFill>
                <a:latin typeface="Arial"/>
                <a:ea typeface="Arial"/>
                <a:cs typeface="Arial"/>
                <a:sym typeface="Arial"/>
              </a:rPr>
              <a:t>COTIZACIÓN</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8"/>
          <p:cNvSpPr txBox="1"/>
          <p:nvPr/>
        </p:nvSpPr>
        <p:spPr>
          <a:xfrm>
            <a:off x="1885071" y="743469"/>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s-CO" sz="4400" b="0" i="0" u="none" strike="noStrike" cap="none">
                <a:solidFill>
                  <a:srgbClr val="5B9BD5"/>
                </a:solidFill>
                <a:latin typeface="Arial"/>
                <a:ea typeface="Arial"/>
                <a:cs typeface="Arial"/>
                <a:sym typeface="Arial"/>
              </a:rPr>
              <a:t> </a:t>
            </a:r>
            <a:r>
              <a:rPr lang="es-CO" sz="4400" b="0" i="0" u="none" strike="noStrike" cap="none">
                <a:solidFill>
                  <a:srgbClr val="FF0000"/>
                </a:solidFill>
                <a:latin typeface="Arial"/>
                <a:ea typeface="Arial"/>
                <a:cs typeface="Arial"/>
                <a:sym typeface="Arial"/>
              </a:rPr>
              <a:t>PLANEACIÓN</a:t>
            </a:r>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FF0000"/>
                </a:solidFill>
                <a:latin typeface="Arial"/>
                <a:ea typeface="Arial"/>
                <a:cs typeface="Arial"/>
                <a:sym typeface="Arial"/>
              </a:rPr>
              <a:t>Fuentes de financiación</a:t>
            </a:r>
            <a:endParaRPr/>
          </a:p>
        </p:txBody>
      </p:sp>
      <p:sp>
        <p:nvSpPr>
          <p:cNvPr id="190" name="Google Shape;190;p18"/>
          <p:cNvSpPr txBox="1"/>
          <p:nvPr/>
        </p:nvSpPr>
        <p:spPr>
          <a:xfrm>
            <a:off x="2293705" y="2398214"/>
            <a:ext cx="6984776" cy="23083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s-CO" sz="1800" b="0" i="0" u="none" strike="noStrike" cap="none">
                <a:solidFill>
                  <a:srgbClr val="000000"/>
                </a:solidFill>
                <a:latin typeface="Century Schoolbook"/>
                <a:ea typeface="Century Schoolbook"/>
                <a:cs typeface="Century Schoolbook"/>
                <a:sym typeface="Century Schoolbook"/>
              </a:rPr>
              <a:t>Si el tipo de evento lo permite, se pueden buscar patrocinadores relacionados con la temática y poder negociar con ellos ciertos aspectos a cambio de su participación en el evento:</a:t>
            </a:r>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191;p18"/>
          <p:cNvSpPr/>
          <p:nvPr/>
        </p:nvSpPr>
        <p:spPr>
          <a:xfrm>
            <a:off x="2217037" y="4834479"/>
            <a:ext cx="1930090" cy="830997"/>
          </a:xfrm>
          <a:prstGeom prst="rect">
            <a:avLst/>
          </a:prstGeom>
          <a:solidFill>
            <a:schemeClr val="accent2"/>
          </a:solidFill>
          <a:ln w="25400" cap="flat" cmpd="sng">
            <a:solidFill>
              <a:srgbClr val="AC5B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CO" sz="1600" b="0" i="0" u="none" strike="noStrike" cap="none">
                <a:solidFill>
                  <a:srgbClr val="FFFFFF"/>
                </a:solidFill>
                <a:latin typeface="Century Schoolbook"/>
                <a:ea typeface="Century Schoolbook"/>
                <a:cs typeface="Century Schoolbook"/>
                <a:sym typeface="Century Schoolbook"/>
              </a:rPr>
              <a:t>Nota de prensa en un periódico gratuitamente</a:t>
            </a:r>
            <a:endParaRPr/>
          </a:p>
        </p:txBody>
      </p:sp>
      <p:sp>
        <p:nvSpPr>
          <p:cNvPr id="192" name="Google Shape;192;p18"/>
          <p:cNvSpPr/>
          <p:nvPr/>
        </p:nvSpPr>
        <p:spPr>
          <a:xfrm>
            <a:off x="4411130" y="3669755"/>
            <a:ext cx="2062913" cy="584775"/>
          </a:xfrm>
          <a:prstGeom prst="rect">
            <a:avLst/>
          </a:prstGeom>
          <a:solidFill>
            <a:schemeClr val="accent2"/>
          </a:solidFill>
          <a:ln w="25400" cap="flat" cmpd="sng">
            <a:solidFill>
              <a:srgbClr val="AC5B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CO" sz="1600" b="0" i="0" u="none" strike="noStrike" cap="none">
                <a:solidFill>
                  <a:srgbClr val="FFFFFF"/>
                </a:solidFill>
                <a:latin typeface="Century Schoolbook"/>
                <a:ea typeface="Century Schoolbook"/>
                <a:cs typeface="Century Schoolbook"/>
                <a:sym typeface="Century Schoolbook"/>
              </a:rPr>
              <a:t>Apoyo financiero del evento</a:t>
            </a:r>
            <a:endParaRPr/>
          </a:p>
        </p:txBody>
      </p:sp>
      <p:sp>
        <p:nvSpPr>
          <p:cNvPr id="193" name="Google Shape;193;p18"/>
          <p:cNvSpPr/>
          <p:nvPr/>
        </p:nvSpPr>
        <p:spPr>
          <a:xfrm>
            <a:off x="7478281" y="3592796"/>
            <a:ext cx="1800200" cy="830997"/>
          </a:xfrm>
          <a:prstGeom prst="rect">
            <a:avLst/>
          </a:prstGeom>
          <a:solidFill>
            <a:schemeClr val="accent2"/>
          </a:solidFill>
          <a:ln w="25400" cap="flat" cmpd="sng">
            <a:solidFill>
              <a:srgbClr val="AC5B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CO" sz="1600" b="0" i="0" u="none" strike="noStrike" cap="none">
                <a:solidFill>
                  <a:srgbClr val="FFFFFF"/>
                </a:solidFill>
                <a:latin typeface="Century Schoolbook"/>
                <a:ea typeface="Century Schoolbook"/>
                <a:cs typeface="Century Schoolbook"/>
                <a:sym typeface="Century Schoolbook"/>
              </a:rPr>
              <a:t>Puesto de tinto, aromática gratuito</a:t>
            </a:r>
            <a:endParaRPr/>
          </a:p>
        </p:txBody>
      </p:sp>
      <p:sp>
        <p:nvSpPr>
          <p:cNvPr id="194" name="Google Shape;194;p18"/>
          <p:cNvSpPr txBox="1"/>
          <p:nvPr/>
        </p:nvSpPr>
        <p:spPr>
          <a:xfrm>
            <a:off x="2228594" y="3710960"/>
            <a:ext cx="1387173" cy="338554"/>
          </a:xfrm>
          <a:prstGeom prst="rect">
            <a:avLst/>
          </a:prstGeom>
          <a:solidFill>
            <a:schemeClr val="accent2"/>
          </a:solidFill>
          <a:ln w="25400" cap="flat" cmpd="sng">
            <a:solidFill>
              <a:srgbClr val="AC5B2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rgbClr val="FFFFFF"/>
                </a:solidFill>
                <a:latin typeface="Century Schoolbook"/>
                <a:ea typeface="Century Schoolbook"/>
                <a:cs typeface="Century Schoolbook"/>
                <a:sym typeface="Century Schoolbook"/>
              </a:rPr>
              <a:t>Refrigerios</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39044d4b3f_0_0"/>
          <p:cNvSpPr txBox="1">
            <a:spLocks noGrp="1"/>
          </p:cNvSpPr>
          <p:nvPr>
            <p:ph type="ctrTitle"/>
          </p:nvPr>
        </p:nvSpPr>
        <p:spPr>
          <a:xfrm>
            <a:off x="1524000" y="659631"/>
            <a:ext cx="9144000" cy="110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sz="4400">
                <a:solidFill>
                  <a:srgbClr val="FF0000"/>
                </a:solidFill>
                <a:latin typeface="Arial"/>
                <a:ea typeface="Arial"/>
                <a:cs typeface="Arial"/>
                <a:sym typeface="Arial"/>
              </a:rPr>
              <a:t>Webgrafía</a:t>
            </a:r>
            <a:endParaRPr sz="4400">
              <a:solidFill>
                <a:srgbClr val="FF0000"/>
              </a:solidFill>
              <a:latin typeface="Arial"/>
              <a:ea typeface="Arial"/>
              <a:cs typeface="Arial"/>
              <a:sym typeface="Arial"/>
            </a:endParaRPr>
          </a:p>
        </p:txBody>
      </p:sp>
      <p:sp>
        <p:nvSpPr>
          <p:cNvPr id="201" name="Google Shape;201;g139044d4b3f_0_0"/>
          <p:cNvSpPr txBox="1">
            <a:spLocks noGrp="1"/>
          </p:cNvSpPr>
          <p:nvPr>
            <p:ph type="subTitle" idx="1"/>
          </p:nvPr>
        </p:nvSpPr>
        <p:spPr>
          <a:xfrm>
            <a:off x="1524000" y="1966500"/>
            <a:ext cx="9144000" cy="4577400"/>
          </a:xfrm>
          <a:prstGeom prst="rect">
            <a:avLst/>
          </a:prstGeom>
        </p:spPr>
        <p:txBody>
          <a:bodyPr spcFirstLastPara="1" wrap="square" lIns="91425" tIns="91425" rIns="91425" bIns="91425" anchor="t" anchorCtr="0">
            <a:noAutofit/>
          </a:bodyPr>
          <a:lstStyle/>
          <a:p>
            <a:pPr marL="457200" lvl="0" indent="-457200" algn="l" rtl="0">
              <a:lnSpc>
                <a:spcPct val="200000"/>
              </a:lnSpc>
              <a:spcBef>
                <a:spcPts val="0"/>
              </a:spcBef>
              <a:spcAft>
                <a:spcPts val="0"/>
              </a:spcAft>
              <a:buNone/>
            </a:pPr>
            <a:r>
              <a:rPr lang="es-CO" sz="1100">
                <a:latin typeface="Arial"/>
                <a:ea typeface="Arial"/>
                <a:cs typeface="Arial"/>
                <a:sym typeface="Arial"/>
              </a:rPr>
              <a:t>Deteral Eventos. (2018, March 12). </a:t>
            </a:r>
            <a:r>
              <a:rPr lang="es-CO" sz="1100" i="1">
                <a:latin typeface="Arial"/>
                <a:ea typeface="Arial"/>
                <a:cs typeface="Arial"/>
                <a:sym typeface="Arial"/>
              </a:rPr>
              <a:t>Reglas básicas de protocolo para eventos</a:t>
            </a:r>
            <a:r>
              <a:rPr lang="es-CO" sz="1100">
                <a:latin typeface="Arial"/>
                <a:ea typeface="Arial"/>
                <a:cs typeface="Arial"/>
                <a:sym typeface="Arial"/>
              </a:rPr>
              <a:t>. Deteral Eventos. Retrieved September 7, 2022, from </a:t>
            </a:r>
            <a:r>
              <a:rPr lang="es-CO" sz="1100" u="sng">
                <a:solidFill>
                  <a:schemeClr val="hlink"/>
                </a:solidFill>
                <a:latin typeface="Arial"/>
                <a:ea typeface="Arial"/>
                <a:cs typeface="Arial"/>
                <a:sym typeface="Arial"/>
                <a:hlinkClick r:id="rId3"/>
              </a:rPr>
              <a:t>http://deteraleventos.com/deteral-blog/81-reglas-basicas-de-protocolo-para-eventos.html</a:t>
            </a:r>
            <a:endParaRPr sz="1100">
              <a:latin typeface="Arial"/>
              <a:ea typeface="Arial"/>
              <a:cs typeface="Arial"/>
              <a:sym typeface="Arial"/>
            </a:endParaRPr>
          </a:p>
          <a:p>
            <a:pPr marL="457200" lvl="0" indent="-457200" algn="l" rtl="0">
              <a:lnSpc>
                <a:spcPct val="200000"/>
              </a:lnSpc>
              <a:spcBef>
                <a:spcPts val="0"/>
              </a:spcBef>
              <a:spcAft>
                <a:spcPts val="0"/>
              </a:spcAft>
              <a:buNone/>
            </a:pPr>
            <a:r>
              <a:rPr lang="es-CO" sz="1100">
                <a:latin typeface="Arial"/>
                <a:ea typeface="Arial"/>
                <a:cs typeface="Arial"/>
                <a:sym typeface="Arial"/>
              </a:rPr>
              <a:t>Guzmán, C. (2021, May 4). </a:t>
            </a:r>
            <a:r>
              <a:rPr lang="es-CO" sz="1100" i="1">
                <a:latin typeface="Arial"/>
                <a:ea typeface="Arial"/>
                <a:cs typeface="Arial"/>
                <a:sym typeface="Arial"/>
              </a:rPr>
              <a:t>Fases de un Evento - Mi Espacio</a:t>
            </a:r>
            <a:r>
              <a:rPr lang="es-CO" sz="1100">
                <a:latin typeface="Arial"/>
                <a:ea typeface="Arial"/>
                <a:cs typeface="Arial"/>
                <a:sym typeface="Arial"/>
              </a:rPr>
              <a:t>. InfoSol. Retrieved September 7, 2022, from </a:t>
            </a:r>
            <a:r>
              <a:rPr lang="es-CO" sz="1100" u="sng">
                <a:solidFill>
                  <a:schemeClr val="hlink"/>
                </a:solidFill>
                <a:latin typeface="Arial"/>
                <a:ea typeface="Arial"/>
                <a:cs typeface="Arial"/>
                <a:sym typeface="Arial"/>
                <a:hlinkClick r:id="rId4"/>
              </a:rPr>
              <a:t>https://www.infosol.com.mx/miespacio/fases-de-un-evento/</a:t>
            </a:r>
            <a:endParaRPr sz="1100">
              <a:latin typeface="Arial"/>
              <a:ea typeface="Arial"/>
              <a:cs typeface="Arial"/>
              <a:sym typeface="Arial"/>
            </a:endParaRPr>
          </a:p>
          <a:p>
            <a:pPr marL="457200" lvl="0" indent="-457200" algn="l" rtl="0">
              <a:lnSpc>
                <a:spcPct val="200000"/>
              </a:lnSpc>
              <a:spcBef>
                <a:spcPts val="0"/>
              </a:spcBef>
              <a:spcAft>
                <a:spcPts val="0"/>
              </a:spcAft>
              <a:buNone/>
            </a:pPr>
            <a:r>
              <a:rPr lang="es-CO" sz="1100">
                <a:latin typeface="Arial"/>
                <a:ea typeface="Arial"/>
                <a:cs typeface="Arial"/>
                <a:sym typeface="Arial"/>
              </a:rPr>
              <a:t>Pacherres Nolivos, S. (n.d.). </a:t>
            </a:r>
            <a:r>
              <a:rPr lang="es-CO" sz="1100" i="1">
                <a:latin typeface="Arial"/>
                <a:ea typeface="Arial"/>
                <a:cs typeface="Arial"/>
                <a:sym typeface="Arial"/>
              </a:rPr>
              <a:t>MONTAJE DE EVENTOS Y BANQUETES</a:t>
            </a:r>
            <a:r>
              <a:rPr lang="es-CO" sz="1100">
                <a:latin typeface="Arial"/>
                <a:ea typeface="Arial"/>
                <a:cs typeface="Arial"/>
                <a:sym typeface="Arial"/>
              </a:rPr>
              <a:t>. ECOTEC. Retrieved September 7, 2022, from </a:t>
            </a:r>
            <a:r>
              <a:rPr lang="es-CO" sz="1100" u="sng">
                <a:solidFill>
                  <a:schemeClr val="hlink"/>
                </a:solidFill>
                <a:latin typeface="Arial"/>
                <a:ea typeface="Arial"/>
                <a:cs typeface="Arial"/>
                <a:sym typeface="Arial"/>
                <a:hlinkClick r:id="rId5"/>
              </a:rPr>
              <a:t>https://www.ecotec.edu.ec/material/material_2019D_HTL380_01_121216.pdf</a:t>
            </a:r>
            <a:endParaRPr sz="1100">
              <a:latin typeface="Arial"/>
              <a:ea typeface="Arial"/>
              <a:cs typeface="Arial"/>
              <a:sym typeface="Arial"/>
            </a:endParaRPr>
          </a:p>
          <a:p>
            <a:pPr marL="457200" lvl="0" indent="-457200" algn="l" rtl="0">
              <a:lnSpc>
                <a:spcPct val="200000"/>
              </a:lnSpc>
              <a:spcBef>
                <a:spcPts val="0"/>
              </a:spcBef>
              <a:spcAft>
                <a:spcPts val="0"/>
              </a:spcAft>
              <a:buNone/>
            </a:pPr>
            <a:r>
              <a:rPr lang="es-CO" sz="1100">
                <a:latin typeface="Arial"/>
                <a:ea typeface="Arial"/>
                <a:cs typeface="Arial"/>
                <a:sym typeface="Arial"/>
              </a:rPr>
              <a:t>Palacios Peralta, W. F. (2013, 05). </a:t>
            </a:r>
            <a:r>
              <a:rPr lang="es-CO" sz="1100" i="1">
                <a:latin typeface="Arial"/>
                <a:ea typeface="Arial"/>
                <a:cs typeface="Arial"/>
                <a:sym typeface="Arial"/>
              </a:rPr>
              <a:t>LOS ACONTECIMIENTOS IMPORTANTES Y LA GESTIÓN DE EVENTOS SOCIALES. ESTUDIO DE FACTIVILIDAD PARA LA CREACIÓN DE UNA EMPRESA DE ORGANIZACIÓN DE EVENTOS.</a:t>
            </a:r>
            <a:r>
              <a:rPr lang="es-CO" sz="1100">
                <a:latin typeface="Arial"/>
                <a:ea typeface="Arial"/>
                <a:cs typeface="Arial"/>
                <a:sym typeface="Arial"/>
              </a:rPr>
              <a:t> </a:t>
            </a:r>
            <a:r>
              <a:rPr lang="es-CO" sz="1100" u="sng">
                <a:solidFill>
                  <a:schemeClr val="hlink"/>
                </a:solidFill>
                <a:latin typeface="Arial"/>
                <a:ea typeface="Arial"/>
                <a:cs typeface="Arial"/>
                <a:sym typeface="Arial"/>
                <a:hlinkClick r:id="rId6"/>
              </a:rPr>
              <a:t>https://node2.123dok.com/dt02pdf/123dok_es/004/864/4864021.pdf.pdf?X-Amz-Content-Sha256=UNSIGNED-PAYLOAD&amp;X-Amz-Algorithm=AWS4-HMAC-SHA256&amp;X-Amz-Credential=aa5vJ7sqx6H8Hq4u%2F20220907%2F%2Fs3%2Faws4_request&amp;X-Amz-Date=20220907T231650Z&amp;X-Amz-SignedHeaders=ho</a:t>
            </a:r>
            <a:endParaRPr sz="1100">
              <a:latin typeface="Arial"/>
              <a:ea typeface="Arial"/>
              <a:cs typeface="Arial"/>
              <a:sym typeface="Arial"/>
            </a:endParaRPr>
          </a:p>
          <a:p>
            <a:pPr marL="457200" lvl="0" indent="-457200" algn="l" rtl="0">
              <a:lnSpc>
                <a:spcPct val="200000"/>
              </a:lnSpc>
              <a:spcBef>
                <a:spcPts val="0"/>
              </a:spcBef>
              <a:spcAft>
                <a:spcPts val="0"/>
              </a:spcAft>
              <a:buNone/>
            </a:pPr>
            <a:r>
              <a:rPr lang="es-CO" sz="1100">
                <a:latin typeface="Arial"/>
                <a:ea typeface="Arial"/>
                <a:cs typeface="Arial"/>
                <a:sym typeface="Arial"/>
              </a:rPr>
              <a:t>Zarate, D. (2022, March 28). </a:t>
            </a:r>
            <a:r>
              <a:rPr lang="es-CO" sz="1100" i="1">
                <a:latin typeface="Arial"/>
                <a:ea typeface="Arial"/>
                <a:cs typeface="Arial"/>
                <a:sym typeface="Arial"/>
              </a:rPr>
              <a:t>Cómo hacer una cotización (incluye ejemplos y plantilla)</a:t>
            </a:r>
            <a:r>
              <a:rPr lang="es-CO" sz="1100">
                <a:latin typeface="Arial"/>
                <a:ea typeface="Arial"/>
                <a:cs typeface="Arial"/>
                <a:sym typeface="Arial"/>
              </a:rPr>
              <a:t>. Blog de HubSpot. Retrieved September 7, 2022, from </a:t>
            </a:r>
            <a:r>
              <a:rPr lang="es-CO" sz="1100" u="sng">
                <a:solidFill>
                  <a:schemeClr val="hlink"/>
                </a:solidFill>
                <a:latin typeface="Arial"/>
                <a:ea typeface="Arial"/>
                <a:cs typeface="Arial"/>
                <a:sym typeface="Arial"/>
                <a:hlinkClick r:id="rId7"/>
              </a:rPr>
              <a:t>https://blog.hubspot.es/sales/como-hacer-cotizacion</a:t>
            </a:r>
            <a:endParaRPr sz="1100">
              <a:latin typeface="Arial"/>
              <a:ea typeface="Arial"/>
              <a:cs typeface="Arial"/>
              <a:sym typeface="Arial"/>
            </a:endParaRPr>
          </a:p>
          <a:p>
            <a:pPr marL="457200" lvl="0" indent="-457200" algn="l" rtl="0">
              <a:lnSpc>
                <a:spcPct val="200000"/>
              </a:lnSpc>
              <a:spcBef>
                <a:spcPts val="0"/>
              </a:spcBef>
              <a:spcAft>
                <a:spcPts val="0"/>
              </a:spcAft>
              <a:buNone/>
            </a:pPr>
            <a:endParaRPr sz="1100">
              <a:latin typeface="Arial"/>
              <a:ea typeface="Arial"/>
              <a:cs typeface="Arial"/>
              <a:sym typeface="Arial"/>
            </a:endParaRPr>
          </a:p>
          <a:p>
            <a:pPr marL="457200" lvl="0" indent="-457200" algn="l" rtl="0">
              <a:lnSpc>
                <a:spcPct val="200000"/>
              </a:lnSpc>
              <a:spcBef>
                <a:spcPts val="0"/>
              </a:spcBef>
              <a:spcAft>
                <a:spcPts val="0"/>
              </a:spcAft>
              <a:buNone/>
            </a:pPr>
            <a:endParaRPr sz="1100">
              <a:latin typeface="Arial"/>
              <a:ea typeface="Arial"/>
              <a:cs typeface="Arial"/>
              <a:sym typeface="Arial"/>
            </a:endParaRPr>
          </a:p>
          <a:p>
            <a:pPr marL="457200" lvl="0" indent="-457200" algn="l" rtl="0">
              <a:lnSpc>
                <a:spcPct val="200000"/>
              </a:lnSpc>
              <a:spcBef>
                <a:spcPts val="0"/>
              </a:spcBef>
              <a:spcAft>
                <a:spcPts val="0"/>
              </a:spcAft>
              <a:buNone/>
            </a:pPr>
            <a:endParaRPr sz="1100">
              <a:latin typeface="Arial"/>
              <a:ea typeface="Arial"/>
              <a:cs typeface="Arial"/>
              <a:sym typeface="Arial"/>
            </a:endParaRPr>
          </a:p>
          <a:p>
            <a:pPr marL="457200" lvl="0" indent="-457200" algn="l" rtl="0">
              <a:lnSpc>
                <a:spcPct val="200000"/>
              </a:lnSpc>
              <a:spcBef>
                <a:spcPts val="0"/>
              </a:spcBef>
              <a:spcAft>
                <a:spcPts val="0"/>
              </a:spcAft>
              <a:buNone/>
            </a:pPr>
            <a:endParaRPr sz="1100">
              <a:latin typeface="Arial"/>
              <a:ea typeface="Arial"/>
              <a:cs typeface="Arial"/>
              <a:sym typeface="Arial"/>
            </a:endParaRPr>
          </a:p>
          <a:p>
            <a:pPr marL="457200" lvl="0" indent="-457200" algn="l" rtl="0">
              <a:lnSpc>
                <a:spcPct val="200000"/>
              </a:lnSpc>
              <a:spcBef>
                <a:spcPts val="0"/>
              </a:spcBef>
              <a:spcAft>
                <a:spcPts val="0"/>
              </a:spcAft>
              <a:buClr>
                <a:schemeClr val="dk1"/>
              </a:buClr>
              <a:buSzPts val="1100"/>
              <a:buFont typeface="Arial"/>
              <a:buNone/>
            </a:pP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2"/>
          <p:cNvPicPr preferRelativeResize="0"/>
          <p:nvPr/>
        </p:nvPicPr>
        <p:blipFill rotWithShape="1">
          <a:blip r:embed="rId3">
            <a:alphaModFix/>
          </a:blip>
          <a:srcRect/>
          <a:stretch/>
        </p:blipFill>
        <p:spPr>
          <a:xfrm>
            <a:off x="1957304" y="1690736"/>
            <a:ext cx="6550738" cy="4573156"/>
          </a:xfrm>
          <a:prstGeom prst="rect">
            <a:avLst/>
          </a:prstGeom>
          <a:noFill/>
          <a:ln>
            <a:noFill/>
          </a:ln>
        </p:spPr>
      </p:pic>
      <p:sp>
        <p:nvSpPr>
          <p:cNvPr id="83" name="Google Shape;83;p2"/>
          <p:cNvSpPr txBox="1"/>
          <p:nvPr/>
        </p:nvSpPr>
        <p:spPr>
          <a:xfrm>
            <a:off x="1435736" y="900145"/>
            <a:ext cx="3023419"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FASES</a:t>
            </a:r>
            <a:endParaRPr sz="2400" b="1" i="0" u="none" strike="noStrike" cap="none">
              <a:solidFill>
                <a:srgbClr val="FF0000"/>
              </a:solidFill>
              <a:latin typeface="Arial"/>
              <a:ea typeface="Arial"/>
              <a:cs typeface="Arial"/>
              <a:sym typeface="Arial"/>
            </a:endParaRPr>
          </a:p>
        </p:txBody>
      </p:sp>
      <p:sp>
        <p:nvSpPr>
          <p:cNvPr id="84" name="Google Shape;84;p2"/>
          <p:cNvSpPr txBox="1"/>
          <p:nvPr/>
        </p:nvSpPr>
        <p:spPr>
          <a:xfrm>
            <a:off x="5484623" y="928374"/>
            <a:ext cx="3023419"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0000"/>
                </a:solidFill>
                <a:latin typeface="Arial"/>
                <a:ea typeface="Arial"/>
                <a:cs typeface="Arial"/>
                <a:sym typeface="Arial"/>
              </a:rPr>
              <a:t>Acciones</a:t>
            </a:r>
            <a:endParaRPr sz="2400" b="1" i="0" u="none" strike="noStrike" cap="none">
              <a:solidFill>
                <a:srgbClr val="FF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
              <a:buFont typeface="Arial"/>
              <a:buNone/>
            </a:pPr>
            <a:endParaRPr sz="1400" b="0" i="0" u="none" strike="noStrike" cap="none">
              <a:solidFill>
                <a:srgbClr val="000000"/>
              </a:solidFill>
              <a:latin typeface="Arial"/>
              <a:ea typeface="Arial"/>
              <a:cs typeface="Arial"/>
              <a:sym typeface="Arial"/>
            </a:endParaRPr>
          </a:p>
        </p:txBody>
      </p:sp>
      <p:sp>
        <p:nvSpPr>
          <p:cNvPr id="90" name="Google Shape;90;p3"/>
          <p:cNvSpPr txBox="1"/>
          <p:nvPr/>
        </p:nvSpPr>
        <p:spPr>
          <a:xfrm>
            <a:off x="1705594" y="840339"/>
            <a:ext cx="8229600"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FF0000"/>
                </a:solidFill>
                <a:latin typeface="Arial"/>
                <a:ea typeface="Arial"/>
                <a:cs typeface="Arial"/>
                <a:sym typeface="Arial"/>
              </a:rPr>
              <a:t>PRE EVENTO</a:t>
            </a:r>
            <a:endParaRPr/>
          </a:p>
        </p:txBody>
      </p:sp>
      <p:sp>
        <p:nvSpPr>
          <p:cNvPr id="91" name="Google Shape;91;p3"/>
          <p:cNvSpPr/>
          <p:nvPr/>
        </p:nvSpPr>
        <p:spPr>
          <a:xfrm>
            <a:off x="2616038" y="1985349"/>
            <a:ext cx="6624736" cy="14773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Arial"/>
                <a:ea typeface="Arial"/>
                <a:cs typeface="Arial"/>
                <a:sym typeface="Arial"/>
              </a:rPr>
              <a:t>Se desarrollan las acciones que ayuden a posicionar una imagen única del evento en la mente y el corazón del público objetivo, por ello es importante crear tácticas consistentes que respalden la estrategia de comunicación de éste. </a:t>
            </a:r>
            <a:endParaRPr/>
          </a:p>
        </p:txBody>
      </p:sp>
      <p:sp>
        <p:nvSpPr>
          <p:cNvPr id="92" name="Google Shape;92;p3"/>
          <p:cNvSpPr/>
          <p:nvPr/>
        </p:nvSpPr>
        <p:spPr>
          <a:xfrm>
            <a:off x="1956990" y="4478908"/>
            <a:ext cx="2952328" cy="1152128"/>
          </a:xfrm>
          <a:prstGeom prst="roundRect">
            <a:avLst>
              <a:gd name="adj" fmla="val 16667"/>
            </a:avLst>
          </a:prstGeom>
          <a:solidFill>
            <a:srgbClr val="C55A1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400" b="0" i="0" u="none" strike="noStrike" cap="none">
                <a:solidFill>
                  <a:srgbClr val="FFFFFF"/>
                </a:solidFill>
                <a:latin typeface="Arial"/>
                <a:ea typeface="Arial"/>
                <a:cs typeface="Arial"/>
                <a:sym typeface="Arial"/>
              </a:rPr>
              <a:t>PLANEACIÓN</a:t>
            </a:r>
            <a:endParaRPr/>
          </a:p>
        </p:txBody>
      </p:sp>
      <p:sp>
        <p:nvSpPr>
          <p:cNvPr id="93" name="Google Shape;93;p3"/>
          <p:cNvSpPr/>
          <p:nvPr/>
        </p:nvSpPr>
        <p:spPr>
          <a:xfrm>
            <a:off x="6777186" y="4478908"/>
            <a:ext cx="2952328" cy="1152128"/>
          </a:xfrm>
          <a:prstGeom prst="roundRect">
            <a:avLst>
              <a:gd name="adj" fmla="val 16667"/>
            </a:avLst>
          </a:prstGeom>
          <a:solidFill>
            <a:srgbClr val="2E75B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400" b="0" i="0" u="none" strike="noStrike" cap="none">
                <a:solidFill>
                  <a:srgbClr val="FFFFFF"/>
                </a:solidFill>
                <a:latin typeface="Arial"/>
                <a:ea typeface="Arial"/>
                <a:cs typeface="Arial"/>
                <a:sym typeface="Arial"/>
              </a:rPr>
              <a:t>ORGANIZACIÓN</a:t>
            </a:r>
            <a:endParaRPr/>
          </a:p>
        </p:txBody>
      </p:sp>
      <p:sp>
        <p:nvSpPr>
          <p:cNvPr id="94" name="Google Shape;94;p3"/>
          <p:cNvSpPr txBox="1"/>
          <p:nvPr/>
        </p:nvSpPr>
        <p:spPr>
          <a:xfrm>
            <a:off x="2616038" y="3656484"/>
            <a:ext cx="302433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Arial"/>
                <a:ea typeface="Arial"/>
                <a:cs typeface="Arial"/>
                <a:sym typeface="Arial"/>
              </a:rPr>
              <a:t>DOS FASES:</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p:nvPr/>
        </p:nvSpPr>
        <p:spPr>
          <a:xfrm>
            <a:off x="1863969" y="642101"/>
            <a:ext cx="8229600"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5B9BD5"/>
                </a:solidFill>
                <a:latin typeface="Arial"/>
                <a:ea typeface="Arial"/>
                <a:cs typeface="Arial"/>
                <a:sym typeface="Arial"/>
              </a:rPr>
              <a:t> PLANEACIÓN</a:t>
            </a:r>
            <a:endParaRPr/>
          </a:p>
        </p:txBody>
      </p:sp>
      <p:graphicFrame>
        <p:nvGraphicFramePr>
          <p:cNvPr id="100" name="Google Shape;100;p4"/>
          <p:cNvGraphicFramePr/>
          <p:nvPr/>
        </p:nvGraphicFramePr>
        <p:xfrm>
          <a:off x="2077404" y="1723460"/>
          <a:ext cx="6768750" cy="4774510"/>
        </p:xfrm>
        <a:graphic>
          <a:graphicData uri="http://schemas.openxmlformats.org/drawingml/2006/table">
            <a:tbl>
              <a:tblPr firstRow="1" bandRow="1">
                <a:noFill/>
                <a:tableStyleId>{FBE756FD-0888-4671-889F-D3D81987A874}</a:tableStyleId>
              </a:tblPr>
              <a:tblGrid>
                <a:gridCol w="3384375">
                  <a:extLst>
                    <a:ext uri="{9D8B030D-6E8A-4147-A177-3AD203B41FA5}">
                      <a16:colId xmlns:a16="http://schemas.microsoft.com/office/drawing/2014/main" val="20000"/>
                    </a:ext>
                  </a:extLst>
                </a:gridCol>
                <a:gridCol w="3384375">
                  <a:extLst>
                    <a:ext uri="{9D8B030D-6E8A-4147-A177-3AD203B41FA5}">
                      <a16:colId xmlns:a16="http://schemas.microsoft.com/office/drawing/2014/main" val="20001"/>
                    </a:ext>
                  </a:extLst>
                </a:gridCol>
              </a:tblGrid>
              <a:tr h="177800">
                <a:tc>
                  <a:txBody>
                    <a:bodyPr/>
                    <a:lstStyle/>
                    <a:p>
                      <a:pPr marL="0" marR="0" lvl="0" indent="0" algn="ctr" rtl="0">
                        <a:lnSpc>
                          <a:spcPct val="100000"/>
                        </a:lnSpc>
                        <a:spcBef>
                          <a:spcPts val="0"/>
                        </a:spcBef>
                        <a:spcAft>
                          <a:spcPts val="0"/>
                        </a:spcAft>
                        <a:buNone/>
                      </a:pPr>
                      <a:r>
                        <a:rPr lang="es-CO" sz="1400" u="none" strike="noStrike" cap="none"/>
                        <a:t>FASE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CO" sz="1400" u="none" strike="noStrike" cap="none"/>
                        <a:t>ACTIVIDADES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8950">
                <a:tc rowSpan="11">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s-CO" sz="1400" u="none" strike="noStrike" cap="none"/>
                        <a:t>PLANEACIÓN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s-CO" sz="1400" u="none" strike="noStrike" cap="none"/>
                        <a:t>Nombre del evento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Temática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19575">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Definir el público objetivo y el tipo de expositores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Seleccionar las fechas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Seleccionar el lugar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Describir las actividades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Definir el programa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Definir los recursos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Diseñar el plano del montaje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58950">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Realizar cotización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619575">
                <a:tc vMerge="1">
                  <a:txBody>
                    <a:bodyPr/>
                    <a:lstStyle/>
                    <a:p>
                      <a:endParaRPr lang="es-ES"/>
                    </a:p>
                  </a:txBody>
                  <a:tcPr/>
                </a:tc>
                <a:tc>
                  <a:txBody>
                    <a:bodyPr/>
                    <a:lstStyle/>
                    <a:p>
                      <a:pPr marL="0" marR="0" lvl="0" indent="0" algn="l" rtl="0">
                        <a:lnSpc>
                          <a:spcPct val="100000"/>
                        </a:lnSpc>
                        <a:spcBef>
                          <a:spcPts val="0"/>
                        </a:spcBef>
                        <a:spcAft>
                          <a:spcPts val="0"/>
                        </a:spcAft>
                        <a:buNone/>
                      </a:pPr>
                      <a:r>
                        <a:rPr lang="es-CO" sz="1400" u="none" strike="noStrike" cap="none"/>
                        <a:t>Determinar fuentes de financiación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01" name="Google Shape;101;p4"/>
          <p:cNvSpPr/>
          <p:nvPr/>
        </p:nvSpPr>
        <p:spPr>
          <a:xfrm>
            <a:off x="0" y="1363527"/>
            <a:ext cx="1187624" cy="549447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2" name="Google Shape;102;p4"/>
          <p:cNvSpPr/>
          <p:nvPr/>
        </p:nvSpPr>
        <p:spPr>
          <a:xfrm>
            <a:off x="8846156" y="1460157"/>
            <a:ext cx="45719" cy="53012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3" name="Google Shape;103;p4"/>
          <p:cNvSpPr/>
          <p:nvPr/>
        </p:nvSpPr>
        <p:spPr>
          <a:xfrm>
            <a:off x="1187624" y="6525344"/>
            <a:ext cx="6768752" cy="332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p:nvPr/>
        </p:nvSpPr>
        <p:spPr>
          <a:xfrm>
            <a:off x="1613756" y="775188"/>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FF0000"/>
                </a:solidFill>
                <a:latin typeface="Arial"/>
                <a:ea typeface="Arial"/>
                <a:cs typeface="Arial"/>
                <a:sym typeface="Arial"/>
              </a:rPr>
              <a:t>PLANEACIÓN</a:t>
            </a:r>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FF0000"/>
                </a:solidFill>
                <a:latin typeface="Arial"/>
                <a:ea typeface="Arial"/>
                <a:cs typeface="Arial"/>
                <a:sym typeface="Arial"/>
              </a:rPr>
              <a:t>Temática, nombre y actividades</a:t>
            </a:r>
            <a:endParaRPr/>
          </a:p>
        </p:txBody>
      </p:sp>
      <p:sp>
        <p:nvSpPr>
          <p:cNvPr id="109" name="Google Shape;109;p5"/>
          <p:cNvSpPr/>
          <p:nvPr/>
        </p:nvSpPr>
        <p:spPr>
          <a:xfrm>
            <a:off x="2817055" y="2456588"/>
            <a:ext cx="6557889" cy="341632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2E75B5"/>
              </a:buClr>
              <a:buSzPts val="2560"/>
              <a:buFont typeface="Noto Sans Symbols"/>
              <a:buChar char="✔"/>
            </a:pPr>
            <a:r>
              <a:rPr lang="es-CO" sz="1600" b="0" i="0" u="none" strike="noStrike" cap="none">
                <a:solidFill>
                  <a:srgbClr val="000000"/>
                </a:solidFill>
                <a:latin typeface="Century Schoolbook"/>
                <a:ea typeface="Century Schoolbook"/>
                <a:cs typeface="Century Schoolbook"/>
                <a:sym typeface="Century Schoolbook"/>
              </a:rPr>
              <a:t>El tema se genera a partir del </a:t>
            </a:r>
            <a:r>
              <a:rPr lang="es-CO" sz="1600" b="1" i="0" u="none" strike="noStrike" cap="none">
                <a:solidFill>
                  <a:srgbClr val="000000"/>
                </a:solidFill>
                <a:latin typeface="Century Schoolbook"/>
                <a:ea typeface="Century Schoolbook"/>
                <a:cs typeface="Century Schoolbook"/>
                <a:sym typeface="Century Schoolbook"/>
              </a:rPr>
              <a:t>interés o necesidad de quien crea el evento. Ejemplo: temática académica, deportiva, social etc.</a:t>
            </a:r>
            <a:endParaRPr/>
          </a:p>
          <a:p>
            <a:pPr marL="0" marR="0" lvl="0" indent="0" algn="just" rtl="0">
              <a:lnSpc>
                <a:spcPct val="100000"/>
              </a:lnSpc>
              <a:spcBef>
                <a:spcPts val="800"/>
              </a:spcBef>
              <a:spcAft>
                <a:spcPts val="0"/>
              </a:spcAft>
              <a:buClr>
                <a:srgbClr val="2E75B5"/>
              </a:buClr>
              <a:buSzPts val="2560"/>
              <a:buFont typeface="Arial"/>
              <a:buNone/>
            </a:pPr>
            <a:r>
              <a:rPr lang="es-CO" sz="1600" b="0" i="0" u="none" strike="noStrike" cap="none">
                <a:solidFill>
                  <a:srgbClr val="000000"/>
                </a:solidFill>
                <a:latin typeface="Century Schoolbook"/>
                <a:ea typeface="Century Schoolbook"/>
                <a:cs typeface="Century Schoolbook"/>
                <a:sym typeface="Century Schoolbook"/>
              </a:rPr>
              <a:t> </a:t>
            </a:r>
            <a:endParaRPr/>
          </a:p>
          <a:p>
            <a:pPr marL="285750" marR="0" lvl="0" indent="-285750" algn="just" rtl="0">
              <a:lnSpc>
                <a:spcPct val="100000"/>
              </a:lnSpc>
              <a:spcBef>
                <a:spcPts val="800"/>
              </a:spcBef>
              <a:spcAft>
                <a:spcPts val="0"/>
              </a:spcAft>
              <a:buClr>
                <a:srgbClr val="2E75B5"/>
              </a:buClr>
              <a:buSzPts val="2560"/>
              <a:buFont typeface="Noto Sans Symbols"/>
              <a:buChar char="✔"/>
            </a:pPr>
            <a:r>
              <a:rPr lang="es-CO" sz="1600" b="1" i="0" u="none" strike="noStrike" cap="none">
                <a:solidFill>
                  <a:srgbClr val="000000"/>
                </a:solidFill>
                <a:latin typeface="Century Schoolbook"/>
                <a:ea typeface="Century Schoolbook"/>
                <a:cs typeface="Century Schoolbook"/>
                <a:sym typeface="Century Schoolbook"/>
              </a:rPr>
              <a:t>El nombre se genera a partir del tipo de evento, bien sea congreso, seminario, simposio, evento social u otro</a:t>
            </a:r>
            <a:r>
              <a:rPr lang="es-CO" sz="1600" b="0" i="0" u="none" strike="noStrike" cap="none">
                <a:solidFill>
                  <a:srgbClr val="000000"/>
                </a:solidFill>
                <a:latin typeface="Century Schoolbook"/>
                <a:ea typeface="Century Schoolbook"/>
                <a:cs typeface="Century Schoolbook"/>
                <a:sym typeface="Century Schoolbook"/>
              </a:rPr>
              <a:t>. Debe ser corto y llamativo</a:t>
            </a:r>
            <a:endParaRPr/>
          </a:p>
          <a:p>
            <a:pPr marL="285750" marR="0" lvl="0" indent="-123190" algn="just" rtl="0">
              <a:lnSpc>
                <a:spcPct val="100000"/>
              </a:lnSpc>
              <a:spcBef>
                <a:spcPts val="800"/>
              </a:spcBef>
              <a:spcAft>
                <a:spcPts val="0"/>
              </a:spcAft>
              <a:buClr>
                <a:srgbClr val="2E75B5"/>
              </a:buClr>
              <a:buSzPts val="2560"/>
              <a:buFont typeface="Noto Sans Symbols"/>
              <a:buNone/>
            </a:pPr>
            <a:endParaRPr sz="1600" b="0" i="0" u="none" strike="noStrike" cap="none">
              <a:solidFill>
                <a:srgbClr val="000000"/>
              </a:solidFill>
              <a:latin typeface="Century Schoolbook"/>
              <a:ea typeface="Century Schoolbook"/>
              <a:cs typeface="Century Schoolbook"/>
              <a:sym typeface="Century Schoolbook"/>
            </a:endParaRPr>
          </a:p>
          <a:p>
            <a:pPr marL="285750" marR="0" lvl="0" indent="-285750" algn="just" rtl="0">
              <a:lnSpc>
                <a:spcPct val="100000"/>
              </a:lnSpc>
              <a:spcBef>
                <a:spcPts val="800"/>
              </a:spcBef>
              <a:spcAft>
                <a:spcPts val="0"/>
              </a:spcAft>
              <a:buClr>
                <a:srgbClr val="2E75B5"/>
              </a:buClr>
              <a:buSzPts val="2560"/>
              <a:buFont typeface="Noto Sans Symbols"/>
              <a:buChar char="✔"/>
            </a:pPr>
            <a:r>
              <a:rPr lang="es-CO" sz="1600" b="0" i="0" u="none" strike="noStrike" cap="none">
                <a:solidFill>
                  <a:srgbClr val="000000"/>
                </a:solidFill>
                <a:latin typeface="Century Schoolbook"/>
                <a:ea typeface="Century Schoolbook"/>
                <a:cs typeface="Century Schoolbook"/>
                <a:sym typeface="Century Schoolbook"/>
              </a:rPr>
              <a:t>Las actividades se diseñan según el tipo de </a:t>
            </a:r>
            <a:r>
              <a:rPr lang="es-CO" sz="1600" b="1" i="0" u="none" strike="noStrike" cap="none">
                <a:solidFill>
                  <a:srgbClr val="000000"/>
                </a:solidFill>
                <a:latin typeface="Century Schoolbook"/>
                <a:ea typeface="Century Schoolbook"/>
                <a:cs typeface="Century Schoolbook"/>
                <a:sym typeface="Century Schoolbook"/>
              </a:rPr>
              <a:t>público y la temática </a:t>
            </a:r>
            <a:r>
              <a:rPr lang="es-CO" sz="1600" b="0" i="0" u="none" strike="noStrike" cap="none">
                <a:solidFill>
                  <a:srgbClr val="000000"/>
                </a:solidFill>
                <a:latin typeface="Century Schoolbook"/>
                <a:ea typeface="Century Schoolbook"/>
                <a:cs typeface="Century Schoolbook"/>
                <a:sym typeface="Century Schoolbook"/>
              </a:rPr>
              <a:t>del evento</a:t>
            </a:r>
            <a:endParaRPr/>
          </a:p>
          <a:p>
            <a:pPr marL="0" marR="0" lvl="0" indent="0" algn="just" rtl="0">
              <a:lnSpc>
                <a:spcPct val="100000"/>
              </a:lnSpc>
              <a:spcBef>
                <a:spcPts val="800"/>
              </a:spcBef>
              <a:spcAft>
                <a:spcPts val="0"/>
              </a:spcAft>
              <a:buClr>
                <a:srgbClr val="2E75B5"/>
              </a:buClr>
              <a:buSzPts val="2560"/>
              <a:buFont typeface="Arial"/>
              <a:buNone/>
            </a:pPr>
            <a:endParaRPr sz="1600" b="0" i="0" u="none" strike="noStrike" cap="none">
              <a:solidFill>
                <a:srgbClr val="000000"/>
              </a:solidFill>
              <a:latin typeface="Century Schoolbook"/>
              <a:ea typeface="Century Schoolbook"/>
              <a:cs typeface="Century Schoolbook"/>
              <a:sym typeface="Century Schoolbook"/>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p:nvPr/>
        </p:nvSpPr>
        <p:spPr>
          <a:xfrm>
            <a:off x="1419929" y="727116"/>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FF0000"/>
                </a:solidFill>
                <a:latin typeface="Arial"/>
                <a:ea typeface="Arial"/>
                <a:cs typeface="Arial"/>
                <a:sym typeface="Arial"/>
              </a:rPr>
              <a:t>FASE PLANEACIÓN</a:t>
            </a:r>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FF0000"/>
                </a:solidFill>
                <a:latin typeface="Arial"/>
                <a:ea typeface="Arial"/>
                <a:cs typeface="Arial"/>
                <a:sym typeface="Arial"/>
              </a:rPr>
              <a:t>Tipo de público</a:t>
            </a:r>
            <a:endParaRPr/>
          </a:p>
        </p:txBody>
      </p:sp>
      <p:sp>
        <p:nvSpPr>
          <p:cNvPr id="115" name="Google Shape;115;p6"/>
          <p:cNvSpPr txBox="1"/>
          <p:nvPr/>
        </p:nvSpPr>
        <p:spPr>
          <a:xfrm>
            <a:off x="2498648" y="2183072"/>
            <a:ext cx="7194704" cy="3570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5B9BD5"/>
              </a:buClr>
              <a:buSzPts val="2240"/>
              <a:buFont typeface="Noto Sans Symbols"/>
              <a:buChar char="✔"/>
            </a:pPr>
            <a:r>
              <a:rPr lang="es-CO" sz="1400" b="1" i="0" u="none" strike="noStrike" cap="none">
                <a:solidFill>
                  <a:srgbClr val="000000"/>
                </a:solidFill>
                <a:latin typeface="Century Schoolbook"/>
                <a:ea typeface="Century Schoolbook"/>
                <a:cs typeface="Century Schoolbook"/>
                <a:sym typeface="Century Schoolbook"/>
              </a:rPr>
              <a:t>Los invitados especiales:</a:t>
            </a:r>
            <a:r>
              <a:rPr lang="es-CO" sz="1400" b="0" i="0" u="none" strike="noStrike" cap="none">
                <a:solidFill>
                  <a:srgbClr val="000000"/>
                </a:solidFill>
                <a:latin typeface="Century Schoolbook"/>
                <a:ea typeface="Century Schoolbook"/>
                <a:cs typeface="Century Schoolbook"/>
                <a:sym typeface="Century Schoolbook"/>
              </a:rPr>
              <a:t>  personas invitadas que han tenido un reconocimiento científico, social o político. Participan como asistentes </a:t>
            </a:r>
            <a:r>
              <a:rPr lang="es-CO" sz="1800" b="0" i="0" u="none" strike="noStrike" cap="none">
                <a:solidFill>
                  <a:srgbClr val="000000"/>
                </a:solidFill>
                <a:latin typeface="Century Schoolbook"/>
                <a:ea typeface="Century Schoolbook"/>
                <a:cs typeface="Century Schoolbook"/>
                <a:sym typeface="Century Schoolbook"/>
              </a:rPr>
              <a:t>generalmente</a:t>
            </a:r>
            <a:r>
              <a:rPr lang="es-CO" sz="1400" b="0" i="0" u="none" strike="noStrike" cap="none">
                <a:solidFill>
                  <a:srgbClr val="000000"/>
                </a:solidFill>
                <a:latin typeface="Century Schoolbook"/>
                <a:ea typeface="Century Schoolbook"/>
                <a:cs typeface="Century Schoolbook"/>
                <a:sym typeface="Century Schoolbook"/>
              </a:rPr>
              <a:t> o en ocasiones también como ponentes.</a:t>
            </a:r>
            <a:endParaRPr/>
          </a:p>
          <a:p>
            <a:pPr marL="285750" marR="0" lvl="0" indent="-143510" algn="just" rtl="0">
              <a:lnSpc>
                <a:spcPct val="100000"/>
              </a:lnSpc>
              <a:spcBef>
                <a:spcPts val="0"/>
              </a:spcBef>
              <a:spcAft>
                <a:spcPts val="0"/>
              </a:spcAft>
              <a:buClr>
                <a:srgbClr val="5B9BD5"/>
              </a:buClr>
              <a:buSzPts val="2240"/>
              <a:buFont typeface="Noto Sans Symbols"/>
              <a:buNone/>
            </a:pPr>
            <a:endParaRPr sz="1400" b="0" i="0" u="none" strike="noStrike" cap="none">
              <a:solidFill>
                <a:srgbClr val="000000"/>
              </a:solidFill>
              <a:latin typeface="Century Schoolbook"/>
              <a:ea typeface="Century Schoolbook"/>
              <a:cs typeface="Century Schoolbook"/>
              <a:sym typeface="Century Schoolbook"/>
            </a:endParaRPr>
          </a:p>
          <a:p>
            <a:pPr marL="285750" marR="0" lvl="0" indent="-285750" algn="just" rtl="0">
              <a:lnSpc>
                <a:spcPct val="100000"/>
              </a:lnSpc>
              <a:spcBef>
                <a:spcPts val="0"/>
              </a:spcBef>
              <a:spcAft>
                <a:spcPts val="0"/>
              </a:spcAft>
              <a:buClr>
                <a:srgbClr val="5B9BD5"/>
              </a:buClr>
              <a:buSzPts val="2240"/>
              <a:buFont typeface="Noto Sans Symbols"/>
              <a:buChar char="✔"/>
            </a:pPr>
            <a:r>
              <a:rPr lang="es-CO" sz="1400" b="1" i="0" u="none" strike="noStrike" cap="none">
                <a:solidFill>
                  <a:srgbClr val="000000"/>
                </a:solidFill>
                <a:latin typeface="Century Schoolbook"/>
                <a:ea typeface="Century Schoolbook"/>
                <a:cs typeface="Century Schoolbook"/>
                <a:sym typeface="Century Schoolbook"/>
              </a:rPr>
              <a:t>Asistentes al evento: </a:t>
            </a:r>
            <a:r>
              <a:rPr lang="es-CO" sz="1400" b="0" i="0" u="none" strike="noStrike" cap="none">
                <a:solidFill>
                  <a:srgbClr val="000000"/>
                </a:solidFill>
                <a:latin typeface="Century Schoolbook"/>
                <a:ea typeface="Century Schoolbook"/>
                <a:cs typeface="Century Schoolbook"/>
                <a:sym typeface="Century Schoolbook"/>
              </a:rPr>
              <a:t>se seleccionan </a:t>
            </a:r>
            <a:r>
              <a:rPr lang="es-CO" sz="1400" b="0" i="0" u="sng" strike="noStrike" cap="none">
                <a:solidFill>
                  <a:srgbClr val="000000"/>
                </a:solidFill>
                <a:latin typeface="Century Schoolbook"/>
                <a:ea typeface="Century Schoolbook"/>
                <a:cs typeface="Century Schoolbook"/>
                <a:sym typeface="Century Schoolbook"/>
              </a:rPr>
              <a:t>dependiendo de la temática y el tipo de evento</a:t>
            </a:r>
            <a:r>
              <a:rPr lang="es-CO" sz="1400" b="0" i="0" u="none" strike="noStrike" cap="none">
                <a:solidFill>
                  <a:srgbClr val="000000"/>
                </a:solidFill>
                <a:latin typeface="Century Schoolbook"/>
                <a:ea typeface="Century Schoolbook"/>
                <a:cs typeface="Century Schoolbook"/>
                <a:sym typeface="Century Schoolbook"/>
              </a:rPr>
              <a:t>.  Ejemplo: jóvenes, docentes, políticos, compradores de una marca etc.</a:t>
            </a:r>
            <a:endParaRPr/>
          </a:p>
          <a:p>
            <a:pPr marL="285750" marR="0" lvl="0" indent="-143510" algn="just" rtl="0">
              <a:lnSpc>
                <a:spcPct val="100000"/>
              </a:lnSpc>
              <a:spcBef>
                <a:spcPts val="0"/>
              </a:spcBef>
              <a:spcAft>
                <a:spcPts val="0"/>
              </a:spcAft>
              <a:buClr>
                <a:srgbClr val="5B9BD5"/>
              </a:buClr>
              <a:buSzPts val="2240"/>
              <a:buFont typeface="Noto Sans Symbols"/>
              <a:buNone/>
            </a:pPr>
            <a:endParaRPr sz="1400" b="0" i="0" u="none" strike="noStrike" cap="none">
              <a:solidFill>
                <a:srgbClr val="000000"/>
              </a:solidFill>
              <a:latin typeface="Century Schoolbook"/>
              <a:ea typeface="Century Schoolbook"/>
              <a:cs typeface="Century Schoolbook"/>
              <a:sym typeface="Century Schoolbook"/>
            </a:endParaRPr>
          </a:p>
          <a:p>
            <a:pPr marL="285750" marR="0" lvl="0" indent="-285750" algn="just" rtl="0">
              <a:lnSpc>
                <a:spcPct val="100000"/>
              </a:lnSpc>
              <a:spcBef>
                <a:spcPts val="0"/>
              </a:spcBef>
              <a:spcAft>
                <a:spcPts val="0"/>
              </a:spcAft>
              <a:buClr>
                <a:srgbClr val="5B9BD5"/>
              </a:buClr>
              <a:buSzPts val="2240"/>
              <a:buFont typeface="Noto Sans Symbols"/>
              <a:buChar char="✔"/>
            </a:pPr>
            <a:r>
              <a:rPr lang="es-CO" sz="1400" b="1" i="0" u="none" strike="noStrike" cap="none">
                <a:solidFill>
                  <a:srgbClr val="000000"/>
                </a:solidFill>
                <a:latin typeface="Century Schoolbook"/>
                <a:ea typeface="Century Schoolbook"/>
                <a:cs typeface="Century Schoolbook"/>
                <a:sym typeface="Century Schoolbook"/>
              </a:rPr>
              <a:t>Los ponentes o exponentes: </a:t>
            </a:r>
            <a:endParaRPr/>
          </a:p>
          <a:p>
            <a:pPr marL="0" marR="0" lvl="0" indent="0" algn="just" rtl="0">
              <a:lnSpc>
                <a:spcPct val="100000"/>
              </a:lnSpc>
              <a:spcBef>
                <a:spcPts val="0"/>
              </a:spcBef>
              <a:spcAft>
                <a:spcPts val="0"/>
              </a:spcAft>
              <a:buClr>
                <a:srgbClr val="5B9BD5"/>
              </a:buClr>
              <a:buSzPts val="2240"/>
              <a:buFont typeface="Arial"/>
              <a:buNone/>
            </a:pPr>
            <a:r>
              <a:rPr lang="es-CO" sz="1400" b="0" i="0" u="none" strike="noStrike" cap="none">
                <a:solidFill>
                  <a:srgbClr val="000000"/>
                </a:solidFill>
                <a:latin typeface="Century Schoolbook"/>
                <a:ea typeface="Century Schoolbook"/>
                <a:cs typeface="Century Schoolbook"/>
                <a:sym typeface="Century Schoolbook"/>
              </a:rPr>
              <a:t>     se encargan de hacer los aportes</a:t>
            </a:r>
            <a:endParaRPr/>
          </a:p>
          <a:p>
            <a:pPr marL="0" marR="0" lvl="0" indent="0" algn="just" rtl="0">
              <a:lnSpc>
                <a:spcPct val="100000"/>
              </a:lnSpc>
              <a:spcBef>
                <a:spcPts val="0"/>
              </a:spcBef>
              <a:spcAft>
                <a:spcPts val="0"/>
              </a:spcAft>
              <a:buClr>
                <a:srgbClr val="5B9BD5"/>
              </a:buClr>
              <a:buSzPts val="2240"/>
              <a:buFont typeface="Arial"/>
              <a:buNone/>
            </a:pPr>
            <a:r>
              <a:rPr lang="es-CO" sz="1400" b="0" i="0" u="none" strike="noStrike" cap="none">
                <a:solidFill>
                  <a:srgbClr val="000000"/>
                </a:solidFill>
                <a:latin typeface="Century Schoolbook"/>
                <a:ea typeface="Century Schoolbook"/>
                <a:cs typeface="Century Schoolbook"/>
                <a:sym typeface="Century Schoolbook"/>
              </a:rPr>
              <a:t>     durante el evento.</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5B9BD5"/>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5B9BD5"/>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5B9BD5"/>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p:nvPr/>
        </p:nvSpPr>
        <p:spPr>
          <a:xfrm>
            <a:off x="1613756" y="822844"/>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FF0000"/>
                </a:solidFill>
                <a:latin typeface="Arial"/>
                <a:ea typeface="Arial"/>
                <a:cs typeface="Arial"/>
                <a:sym typeface="Arial"/>
              </a:rPr>
              <a:t> PLANEACIÓN</a:t>
            </a:r>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FF0000"/>
                </a:solidFill>
                <a:latin typeface="Arial"/>
                <a:ea typeface="Arial"/>
                <a:cs typeface="Arial"/>
                <a:sym typeface="Arial"/>
              </a:rPr>
              <a:t>Fecha y lugar</a:t>
            </a:r>
            <a:endParaRPr/>
          </a:p>
        </p:txBody>
      </p:sp>
      <p:sp>
        <p:nvSpPr>
          <p:cNvPr id="121" name="Google Shape;121;p7"/>
          <p:cNvSpPr/>
          <p:nvPr/>
        </p:nvSpPr>
        <p:spPr>
          <a:xfrm>
            <a:off x="2371275" y="2335175"/>
            <a:ext cx="5660100" cy="3283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CO" sz="1600" b="1"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Para la selección de la fecha.</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endParaRPr>
          </a:p>
          <a:p>
            <a:pPr marL="285750" marR="0" lvl="0" indent="-285750" algn="just" rtl="0">
              <a:lnSpc>
                <a:spcPct val="100000"/>
              </a:lnSpc>
              <a:spcBef>
                <a:spcPts val="800"/>
              </a:spcBef>
              <a:spcAft>
                <a:spcPts val="0"/>
              </a:spcAft>
              <a:buClr>
                <a:srgbClr val="000000"/>
              </a:buClr>
              <a:buSzPts val="1600"/>
              <a:buFont typeface="Noto Sans Symbols"/>
              <a:buChar char="✔"/>
            </a:pPr>
            <a:r>
              <a:rPr lang="es-CO" sz="1600" b="0"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Tener suficiente margen de tiempo para la organización requerida</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285750" marR="0" lvl="0" indent="-285750" algn="just" rtl="0">
              <a:lnSpc>
                <a:spcPct val="100000"/>
              </a:lnSpc>
              <a:spcBef>
                <a:spcPts val="800"/>
              </a:spcBef>
              <a:spcAft>
                <a:spcPts val="0"/>
              </a:spcAft>
              <a:buClr>
                <a:srgbClr val="000000"/>
              </a:buClr>
              <a:buSzPts val="1600"/>
              <a:buFont typeface="Noto Sans Symbols"/>
              <a:buChar char="✔"/>
            </a:pPr>
            <a:r>
              <a:rPr lang="es-CO" sz="1600" b="0"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Evitar que coincida con la fecha de una actividad similar o dirigida al mismo tipo de públic</a:t>
            </a:r>
            <a:r>
              <a:rPr lang="es-CO" sz="1600">
                <a:latin typeface="Century Schoolbook"/>
                <a:ea typeface="Century Schoolbook"/>
                <a:cs typeface="Century Schoolbook"/>
                <a:sym typeface="Century Schoolbook"/>
              </a:rPr>
              <a:t>o.</a:t>
            </a:r>
            <a:endParaRPr sz="1600">
              <a:latin typeface="Century Schoolbook"/>
              <a:ea typeface="Century Schoolbook"/>
              <a:cs typeface="Century Schoolbook"/>
              <a:sym typeface="Century Schoolbook"/>
            </a:endParaRPr>
          </a:p>
          <a:p>
            <a:pPr marL="457200" lvl="0" indent="-330200" algn="just" rtl="0">
              <a:spcBef>
                <a:spcPts val="0"/>
              </a:spcBef>
              <a:spcAft>
                <a:spcPts val="0"/>
              </a:spcAft>
              <a:buClr>
                <a:schemeClr val="dk1"/>
              </a:buClr>
              <a:buSzPts val="1600"/>
              <a:buFont typeface="Century Schoolbook"/>
              <a:buChar char="✔"/>
            </a:pPr>
            <a:r>
              <a:rPr lang="es-CO" sz="1600">
                <a:solidFill>
                  <a:schemeClr val="dk1"/>
                </a:solidFill>
                <a:latin typeface="Century Schoolbook"/>
                <a:ea typeface="Century Schoolbook"/>
                <a:cs typeface="Century Schoolbook"/>
                <a:sym typeface="Century Schoolbook"/>
              </a:rPr>
              <a:t>Pensar si es mejor en semana, o fin de semana. </a:t>
            </a:r>
            <a:endParaRPr>
              <a:solidFill>
                <a:schemeClr val="dk1"/>
              </a:solidFill>
              <a:latin typeface="Century Schoolbook"/>
              <a:ea typeface="Century Schoolbook"/>
              <a:cs typeface="Century Schoolbook"/>
              <a:sym typeface="Century Schoolbook"/>
            </a:endParaRPr>
          </a:p>
          <a:p>
            <a:pPr marL="457200" lvl="0" indent="-330200" algn="just" rtl="0">
              <a:spcBef>
                <a:spcPts val="800"/>
              </a:spcBef>
              <a:spcAft>
                <a:spcPts val="0"/>
              </a:spcAft>
              <a:buClr>
                <a:schemeClr val="dk1"/>
              </a:buClr>
              <a:buSzPts val="1600"/>
              <a:buFont typeface="Century Schoolbook"/>
              <a:buChar char="✔"/>
            </a:pPr>
            <a:r>
              <a:rPr lang="es-CO" sz="1600">
                <a:solidFill>
                  <a:schemeClr val="dk1"/>
                </a:solidFill>
                <a:latin typeface="Century Schoolbook"/>
                <a:ea typeface="Century Schoolbook"/>
                <a:cs typeface="Century Schoolbook"/>
                <a:sym typeface="Century Schoolbook"/>
              </a:rPr>
              <a:t>Tener en cuenta los festivos y las temporadas de viajes (diciembre, enero, junio, octubre) puesto que muchas personas se van de vacaciones.</a:t>
            </a:r>
            <a:endParaRPr sz="1600">
              <a:solidFill>
                <a:schemeClr val="dk1"/>
              </a:solidFill>
              <a:latin typeface="Century Schoolbook"/>
              <a:ea typeface="Century Schoolbook"/>
              <a:cs typeface="Century Schoolbook"/>
              <a:sym typeface="Century Schoolbook"/>
            </a:endParaRPr>
          </a:p>
          <a:p>
            <a:pPr marL="457200" lvl="0" indent="0" algn="just" rtl="0">
              <a:spcBef>
                <a:spcPts val="800"/>
              </a:spcBef>
              <a:spcAft>
                <a:spcPts val="0"/>
              </a:spcAft>
              <a:buNone/>
            </a:pPr>
            <a:endParaRPr sz="1600">
              <a:solidFill>
                <a:schemeClr val="dk1"/>
              </a:solidFill>
              <a:latin typeface="Century Schoolbook"/>
              <a:ea typeface="Century Schoolbook"/>
              <a:cs typeface="Century Schoolbook"/>
              <a:sym typeface="Century Schoolbook"/>
            </a:endParaRPr>
          </a:p>
          <a:p>
            <a:pPr marL="457200" lvl="0" indent="0" algn="l" rtl="0">
              <a:lnSpc>
                <a:spcPct val="200000"/>
              </a:lnSpc>
              <a:spcBef>
                <a:spcPts val="0"/>
              </a:spcBef>
              <a:spcAft>
                <a:spcPts val="0"/>
              </a:spcAft>
              <a:buNone/>
            </a:pPr>
            <a:r>
              <a:rPr lang="es-CO" sz="1600">
                <a:solidFill>
                  <a:schemeClr val="dk1"/>
                </a:solidFill>
                <a:latin typeface="Century Schoolbook"/>
                <a:ea typeface="Century Schoolbook"/>
                <a:cs typeface="Century Schoolbook"/>
                <a:sym typeface="Century Schoolbook"/>
              </a:rPr>
              <a:t> (Pacherres Nolivos, s.f, pág.12)</a:t>
            </a:r>
            <a:endParaRPr sz="1600">
              <a:solidFill>
                <a:schemeClr val="dk1"/>
              </a:solidFill>
              <a:latin typeface="Century Schoolbook"/>
              <a:ea typeface="Century Schoolbook"/>
              <a:cs typeface="Century Schoolbook"/>
              <a:sym typeface="Century Schoolbook"/>
            </a:endParaRPr>
          </a:p>
          <a:p>
            <a:pPr marL="457200" marR="0" lvl="0" indent="0" algn="just" rtl="0">
              <a:lnSpc>
                <a:spcPct val="100000"/>
              </a:lnSpc>
              <a:spcBef>
                <a:spcPts val="800"/>
              </a:spcBef>
              <a:spcAft>
                <a:spcPts val="0"/>
              </a:spcAft>
              <a:buNone/>
            </a:pPr>
            <a:endParaRPr sz="1600">
              <a:latin typeface="Century Schoolbook"/>
              <a:ea typeface="Century Schoolbook"/>
              <a:cs typeface="Century Schoolbook"/>
              <a:sym typeface="Century Schoolbook"/>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p:nvPr/>
        </p:nvSpPr>
        <p:spPr>
          <a:xfrm>
            <a:off x="2816850" y="1108997"/>
            <a:ext cx="6558300" cy="3939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b="1" i="0" u="none" strike="noStrike" cap="none">
                <a:solidFill>
                  <a:srgbClr val="FF0000"/>
                </a:solidFill>
                <a:latin typeface="Century Schoolbook"/>
                <a:ea typeface="Century Schoolbook"/>
                <a:cs typeface="Century Schoolbook"/>
                <a:sym typeface="Century Schoolbook"/>
              </a:rPr>
              <a:t>Para el lugar:</a:t>
            </a:r>
            <a:endParaRPr/>
          </a:p>
          <a:p>
            <a:pPr marL="0" marR="0" lvl="0" indent="0" algn="just" rtl="0">
              <a:lnSpc>
                <a:spcPct val="100000"/>
              </a:lnSpc>
              <a:spcBef>
                <a:spcPts val="700"/>
              </a:spcBef>
              <a:spcAft>
                <a:spcPts val="0"/>
              </a:spcAft>
              <a:buClr>
                <a:srgbClr val="000000"/>
              </a:buClr>
              <a:buSzPts val="1400"/>
              <a:buFont typeface="Arial"/>
              <a:buNone/>
            </a:pPr>
            <a:r>
              <a:rPr lang="es-CO" sz="1400" b="0" i="0" u="none" strike="noStrike" cap="none">
                <a:solidFill>
                  <a:srgbClr val="000000"/>
                </a:solidFill>
                <a:latin typeface="Century Schoolbook"/>
                <a:ea typeface="Century Schoolbook"/>
                <a:cs typeface="Century Schoolbook"/>
                <a:sym typeface="Century Schoolboo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En principios se debe elegir la Ciudad Sede y luego se seleccionarán las instalaciones específicas donde se realizará el evento, tomando en cuenta si cumplen con exigencias como:</a:t>
            </a:r>
            <a:r>
              <a:rPr lang="es-CO" sz="1400" b="0" i="0" u="none" strike="noStrike" cap="none">
                <a:solidFill>
                  <a:srgbClr val="000000"/>
                </a:solidFill>
                <a:latin typeface="Century Schoolbook"/>
                <a:ea typeface="Century Schoolbook"/>
                <a:cs typeface="Century Schoolbook"/>
                <a:sym typeface="Century Schoolbook"/>
              </a:rPr>
              <a:t> </a:t>
            </a:r>
            <a:endParaRPr/>
          </a:p>
          <a:p>
            <a:pPr marL="285750" marR="0" lvl="0" indent="-285750" algn="just" rtl="0">
              <a:lnSpc>
                <a:spcPct val="100000"/>
              </a:lnSpc>
              <a:spcBef>
                <a:spcPts val="700"/>
              </a:spcBef>
              <a:spcAft>
                <a:spcPts val="0"/>
              </a:spcAft>
              <a:buClr>
                <a:srgbClr val="000000"/>
              </a:buClr>
              <a:buSzPts val="1400"/>
              <a:buFont typeface="Noto Sans Symbols"/>
              <a:buChar char="✔"/>
            </a:pPr>
            <a:r>
              <a:rPr lang="es-CO" sz="1400" b="0" i="0" u="none" strike="noStrike" cap="none">
                <a:solidFill>
                  <a:srgbClr val="000000"/>
                </a:solidFill>
                <a:latin typeface="Century Schoolbook"/>
                <a:ea typeface="Century Schoolbook"/>
                <a:cs typeface="Century Schoolbook"/>
                <a:sym typeface="Century Schoolbook"/>
              </a:rPr>
              <a:t>capacidad</a:t>
            </a:r>
            <a:endParaRPr/>
          </a:p>
          <a:p>
            <a:pPr marL="285750" marR="0" lvl="0" indent="-285750" algn="just" rtl="0">
              <a:lnSpc>
                <a:spcPct val="100000"/>
              </a:lnSpc>
              <a:spcBef>
                <a:spcPts val="700"/>
              </a:spcBef>
              <a:spcAft>
                <a:spcPts val="0"/>
              </a:spcAft>
              <a:buClr>
                <a:srgbClr val="000000"/>
              </a:buClr>
              <a:buSzPts val="1400"/>
              <a:buFont typeface="Noto Sans Symbols"/>
              <a:buChar char="✔"/>
            </a:pPr>
            <a:r>
              <a:rPr lang="es-CO" sz="1400" b="0" i="0" u="none" strike="noStrike" cap="none">
                <a:solidFill>
                  <a:srgbClr val="000000"/>
                </a:solidFill>
                <a:latin typeface="Century Schoolbook"/>
                <a:ea typeface="Century Schoolbook"/>
                <a:cs typeface="Century Schoolbook"/>
                <a:sym typeface="Century Schoolbook"/>
              </a:rPr>
              <a:t>comodidad</a:t>
            </a:r>
            <a:endParaRPr/>
          </a:p>
          <a:p>
            <a:pPr marL="285750" marR="0" lvl="0" indent="-285750" algn="just" rtl="0">
              <a:lnSpc>
                <a:spcPct val="100000"/>
              </a:lnSpc>
              <a:spcBef>
                <a:spcPts val="700"/>
              </a:spcBef>
              <a:spcAft>
                <a:spcPts val="0"/>
              </a:spcAft>
              <a:buClr>
                <a:srgbClr val="000000"/>
              </a:buClr>
              <a:buSzPts val="1400"/>
              <a:buFont typeface="Noto Sans Symbols"/>
              <a:buChar char="✔"/>
            </a:pPr>
            <a:r>
              <a:rPr lang="es-CO" sz="1400" b="0" i="0" u="none" strike="noStrike" cap="none">
                <a:solidFill>
                  <a:srgbClr val="000000"/>
                </a:solidFill>
                <a:latin typeface="Century Schoolbook"/>
                <a:ea typeface="Century Schoolbook"/>
                <a:cs typeface="Century Schoolbook"/>
                <a:sym typeface="Century Schoolbook"/>
              </a:rPr>
              <a:t>iluminación</a:t>
            </a:r>
            <a:endParaRPr/>
          </a:p>
          <a:p>
            <a:pPr marL="285750" marR="0" lvl="0" indent="-285750" algn="just" rtl="0">
              <a:lnSpc>
                <a:spcPct val="100000"/>
              </a:lnSpc>
              <a:spcBef>
                <a:spcPts val="700"/>
              </a:spcBef>
              <a:spcAft>
                <a:spcPts val="0"/>
              </a:spcAft>
              <a:buClr>
                <a:srgbClr val="000000"/>
              </a:buClr>
              <a:buSzPts val="1400"/>
              <a:buFont typeface="Noto Sans Symbols"/>
              <a:buChar char="✔"/>
            </a:pPr>
            <a:r>
              <a:rPr lang="es-CO" sz="1400" b="0" i="0" u="none" strike="noStrike" cap="none">
                <a:solidFill>
                  <a:srgbClr val="000000"/>
                </a:solidFill>
                <a:latin typeface="Century Schoolbook"/>
                <a:ea typeface="Century Schoolbook"/>
                <a:cs typeface="Century Schoolbook"/>
                <a:sym typeface="Century Schoolbook"/>
              </a:rPr>
              <a:t>equipos</a:t>
            </a:r>
            <a:endParaRPr/>
          </a:p>
          <a:p>
            <a:pPr marL="285750" marR="0" lvl="0" indent="-285750" algn="just" rtl="0">
              <a:lnSpc>
                <a:spcPct val="100000"/>
              </a:lnSpc>
              <a:spcBef>
                <a:spcPts val="700"/>
              </a:spcBef>
              <a:spcAft>
                <a:spcPts val="0"/>
              </a:spcAft>
              <a:buClr>
                <a:srgbClr val="000000"/>
              </a:buClr>
              <a:buSzPts val="1400"/>
              <a:buFont typeface="Noto Sans Symbols"/>
              <a:buChar char="✔"/>
            </a:pPr>
            <a:r>
              <a:rPr lang="es-CO" sz="1400" b="0" i="0" u="none" strike="noStrike" cap="none">
                <a:solidFill>
                  <a:srgbClr val="000000"/>
                </a:solidFill>
                <a:latin typeface="Century Schoolbook"/>
                <a:ea typeface="Century Schoolbook"/>
                <a:cs typeface="Century Schoolbook"/>
                <a:sym typeface="Century Schoolbook"/>
              </a:rPr>
              <a:t>acceso</a:t>
            </a:r>
            <a:endParaRPr sz="1400" b="0" i="0" u="none" strike="noStrike" cap="none">
              <a:solidFill>
                <a:srgbClr val="000000"/>
              </a:solidFill>
              <a:latin typeface="Century Schoolbook"/>
              <a:ea typeface="Century Schoolbook"/>
              <a:cs typeface="Century Schoolbook"/>
              <a:sym typeface="Century Schoolbook"/>
            </a:endParaRPr>
          </a:p>
          <a:p>
            <a:pPr marL="0" marR="0" lvl="0" indent="0" algn="just" rtl="0">
              <a:lnSpc>
                <a:spcPct val="100000"/>
              </a:lnSpc>
              <a:spcBef>
                <a:spcPts val="700"/>
              </a:spcBef>
              <a:spcAft>
                <a:spcPts val="0"/>
              </a:spcAft>
              <a:buNone/>
            </a:pPr>
            <a:endParaRPr>
              <a:latin typeface="Century Schoolbook"/>
              <a:ea typeface="Century Schoolbook"/>
              <a:cs typeface="Century Schoolbook"/>
              <a:sym typeface="Century Schoolbook"/>
            </a:endParaRPr>
          </a:p>
          <a:p>
            <a:pPr marL="0" marR="0" lvl="0" indent="0" algn="just" rtl="0">
              <a:lnSpc>
                <a:spcPct val="100000"/>
              </a:lnSpc>
              <a:spcBef>
                <a:spcPts val="700"/>
              </a:spcBef>
              <a:spcAft>
                <a:spcPts val="0"/>
              </a:spcAft>
              <a:buNone/>
            </a:pPr>
            <a:endParaRPr>
              <a:latin typeface="Century Schoolbook"/>
              <a:ea typeface="Century Schoolbook"/>
              <a:cs typeface="Century Schoolbook"/>
              <a:sym typeface="Century Schoolbook"/>
            </a:endParaRPr>
          </a:p>
          <a:p>
            <a:pPr marL="0" lvl="0" indent="0" algn="l" rtl="0">
              <a:lnSpc>
                <a:spcPct val="200000"/>
              </a:lnSpc>
              <a:spcBef>
                <a:spcPts val="0"/>
              </a:spcBef>
              <a:spcAft>
                <a:spcPts val="0"/>
              </a:spcAft>
              <a:buNone/>
            </a:pPr>
            <a:r>
              <a:rPr lang="es-CO" sz="1600">
                <a:solidFill>
                  <a:schemeClr val="dk1"/>
                </a:solidFill>
                <a:latin typeface="Century Schoolbook"/>
                <a:ea typeface="Century Schoolbook"/>
                <a:cs typeface="Century Schoolbook"/>
                <a:sym typeface="Century Schoolbook"/>
              </a:rPr>
              <a:t>(Pacherres Nolivos, s.f, pág.12)</a:t>
            </a:r>
            <a:endParaRPr sz="1600">
              <a:solidFill>
                <a:schemeClr val="dk1"/>
              </a:solidFill>
              <a:latin typeface="Century Schoolbook"/>
              <a:ea typeface="Century Schoolbook"/>
              <a:cs typeface="Century Schoolbook"/>
              <a:sym typeface="Century Schoolbook"/>
            </a:endParaRPr>
          </a:p>
          <a:p>
            <a:pPr marL="0" marR="0" lvl="0" indent="0" algn="just" rtl="0">
              <a:lnSpc>
                <a:spcPct val="100000"/>
              </a:lnSpc>
              <a:spcBef>
                <a:spcPts val="700"/>
              </a:spcBef>
              <a:spcAft>
                <a:spcPts val="0"/>
              </a:spcAft>
              <a:buNone/>
            </a:pPr>
            <a:endParaRPr>
              <a:latin typeface="Century Schoolbook"/>
              <a:ea typeface="Century Schoolbook"/>
              <a:cs typeface="Century Schoolbook"/>
              <a:sym typeface="Century Schoolbook"/>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a:off x="2503625" y="2456651"/>
            <a:ext cx="7386000" cy="2517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Arial"/>
                <a:ea typeface="Arial"/>
                <a:cs typeface="Arial"/>
                <a:sym typeface="Arial"/>
              </a:rPr>
              <a:t>Se crea para los eventos académicos y los de promoción comercial</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Arial"/>
                <a:ea typeface="Arial"/>
                <a:cs typeface="Arial"/>
                <a:sym typeface="Arial"/>
              </a:rPr>
              <a:t>En este programa se incluyen los actos en los que figuran todas </a:t>
            </a:r>
            <a:r>
              <a:rPr lang="es-CO" sz="1400" b="0" i="0" u="none" strike="noStrike" cap="none">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las personas que van a tomar la palabra y el tiempo de intervención de cada una. </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endParaRPr>
          </a:p>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Es importante seguir al detalle este tiempo por el orden. También es conveniente que la duración de las intervenciones sea igual para todos los ponentes, así se evitan conflictos. </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endParaRPr>
          </a:p>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Es aconsejable que las intervenciones no excedan la hora de duración porque sino se perderá la atención del público.</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a:p>
          <a:p>
            <a:pPr marL="457200" lvl="0" indent="-457200" algn="l" rtl="0">
              <a:lnSpc>
                <a:spcPct val="200000"/>
              </a:lnSpc>
              <a:spcBef>
                <a:spcPts val="0"/>
              </a:spcBef>
              <a:spcAft>
                <a:spcPts val="0"/>
              </a:spcAft>
              <a:buClr>
                <a:schemeClr val="dk1"/>
              </a:buClr>
              <a:buSzPts val="1100"/>
              <a:buFont typeface="Arial"/>
              <a:buNone/>
            </a:pPr>
            <a:r>
              <a:rPr lang="es-CO">
                <a:solidFill>
                  <a:schemeClr val="dk1"/>
                </a:solidFill>
              </a:rPr>
              <a:t>(Deteral Eventos, 2018)</a:t>
            </a:r>
            <a:endParaRPr/>
          </a:p>
        </p:txBody>
      </p:sp>
      <p:sp>
        <p:nvSpPr>
          <p:cNvPr id="132" name="Google Shape;132;p9"/>
          <p:cNvSpPr txBox="1"/>
          <p:nvPr/>
        </p:nvSpPr>
        <p:spPr>
          <a:xfrm>
            <a:off x="1505243" y="747883"/>
            <a:ext cx="8964488" cy="363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CO" sz="4000" b="0" i="0" u="none" strike="noStrike" cap="none">
                <a:solidFill>
                  <a:srgbClr val="FF0000"/>
                </a:solidFill>
                <a:latin typeface="Arial"/>
                <a:ea typeface="Arial"/>
                <a:cs typeface="Arial"/>
                <a:sym typeface="Arial"/>
              </a:rPr>
              <a:t>PLANEACIÓN</a:t>
            </a:r>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FF0000"/>
                </a:solidFill>
                <a:latin typeface="Arial"/>
                <a:ea typeface="Arial"/>
                <a:cs typeface="Arial"/>
                <a:sym typeface="Arial"/>
              </a:rPr>
              <a:t>El programa</a:t>
            </a:r>
            <a:endParaRPr/>
          </a:p>
        </p:txBody>
      </p:sp>
    </p:spTree>
  </p:cSld>
  <p:clrMapOvr>
    <a:masterClrMapping/>
  </p:clrMapOvr>
  <p:transition spd="slow">
    <p:cut/>
  </p:transition>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1325</Words>
  <Application>Microsoft Office PowerPoint</Application>
  <PresentationFormat>Panorámica</PresentationFormat>
  <Paragraphs>141</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Red Hat Display</vt:lpstr>
      <vt:lpstr>Century Schoolbook</vt:lpstr>
      <vt:lpstr>Open Sans</vt:lpstr>
      <vt:lpstr>Calibri</vt:lpstr>
      <vt:lpstr>Arial</vt:lpstr>
      <vt:lpstr>Noto Sans Symbols</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Webgrafía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fabio ramirez</dc:creator>
  <cp:lastModifiedBy>Maria Luisa Martinez</cp:lastModifiedBy>
  <cp:revision>1</cp:revision>
  <dcterms:created xsi:type="dcterms:W3CDTF">2022-08-17T15:25:07Z</dcterms:created>
  <dcterms:modified xsi:type="dcterms:W3CDTF">2022-09-14T20:12:09Z</dcterms:modified>
</cp:coreProperties>
</file>