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e/zRUEM5jQboz91rL/TAcriKcN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a Luisa Martinez Cardona" initials="" lastIdx="11" clrIdx="0"/>
  <p:cmAuthor id="1" name="Rosa Elvia Quintero Guasca" initials="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9T00:18:56.586" idx="1">
    <p:pos x="6000" y="0"/>
    <p:text>@rquintero2@gmail.com Mismo comentario anterior.
_Reassigned to Rosa Elvia Quintero Guasca_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p8"/>
      </p:ext>
    </p:extLst>
  </p:cm>
  <p:cm authorId="1" dt="2022-09-09T00:18:56.586" idx="1">
    <p:pos x="6000" y="0"/>
    <p:text>Se registra la cita correspondiente.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Y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9T00:19:04.502" idx="2">
    <p:pos x="6000" y="0"/>
    <p:text>@rquintero2@gmail.com Mismo comentario anterior sobre las referencias.
_Reassigned to Rosa Elvia Quintero Guasca_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A"/>
      </p:ext>
    </p:extLst>
  </p:cm>
  <p:cm authorId="1" dt="2022-09-09T00:19:04.502" idx="2">
    <p:pos x="6000" y="0"/>
    <p:text>Se registra la cita correspondiente.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c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9T00:19:10.839" idx="3">
    <p:pos x="6000" y="0"/>
    <p:text>@rquintero2@gmail.com Añadir referencias.
_Reassigned to Rosa Elvia Quintero Guasca_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E"/>
      </p:ext>
    </p:extLst>
  </p:cm>
  <p:cm authorId="1" dt="2022-09-09T00:19:10.839" idx="3">
    <p:pos x="6000" y="0"/>
    <p:text>Se registra la cita correspondiente.</p:text>
    <p:extLst>
      <p:ext uri="{C676402C-5697-4E1C-873F-D02D1690AC5C}">
        <p15:threadingInfo xmlns:p15="http://schemas.microsoft.com/office/powerpoint/2012/main" timeZoneBias="0">
          <p15:parentCm authorId="0" idx="3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g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9T00:19:48.883" idx="4">
    <p:pos x="1542" y="1210"/>
    <p:text>@rquintero2@gmail.com Referencia.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I"/>
      </p:ext>
    </p:extLst>
  </p:cm>
  <p:cm authorId="1" dt="2022-09-09T00:19:48.883" idx="4">
    <p:pos x="1542" y="1210"/>
    <p:text>Al final de la diapositiva se coloca la referencia</p:text>
    <p:extLst>
      <p:ext uri="{C676402C-5697-4E1C-873F-D02D1690AC5C}">
        <p15:threadingInfo xmlns:p15="http://schemas.microsoft.com/office/powerpoint/2012/main" timeZoneBias="0">
          <p15:parentCm authorId="0" idx="4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k"/>
      </p:ext>
    </p:extLst>
  </p:cm>
  <p:cm authorId="0" dt="2022-09-09T00:19:52.943" idx="5">
    <p:pos x="1542" y="1310"/>
    <p:text>@rquintero2@gmail.com Referencia
_Reassigned to Rosa Elvia Quintero Guasca_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M"/>
      </p:ext>
    </p:extLst>
  </p:cm>
  <p:cm authorId="1" dt="2022-09-09T00:19:52.943" idx="5">
    <p:pos x="1542" y="1310"/>
    <p:text>Se registra la cita correspondiente.</p:text>
    <p:extLst>
      <p:ext uri="{C676402C-5697-4E1C-873F-D02D1690AC5C}">
        <p15:threadingInfo xmlns:p15="http://schemas.microsoft.com/office/powerpoint/2012/main" timeZoneBias="0">
          <p15:parentCm authorId="0" idx="5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o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9T00:20:00.123" idx="6">
    <p:pos x="1493" y="951"/>
    <p:text>@rquintero2@gmail.com Referencia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Q"/>
      </p:ext>
    </p:extLst>
  </p:cm>
  <p:cm authorId="1" dt="2022-09-09T00:20:00.123" idx="6">
    <p:pos x="1493" y="951"/>
    <p:text>Se registra la cita correspondiente.</p:text>
    <p:extLst>
      <p:ext uri="{C676402C-5697-4E1C-873F-D02D1690AC5C}">
        <p15:threadingInfo xmlns:p15="http://schemas.microsoft.com/office/powerpoint/2012/main" timeZoneBias="0">
          <p15:parentCm authorId="0" idx="6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s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9T00:20:28.361" idx="7">
    <p:pos x="1646" y="1051"/>
    <p:text>@rquintero2@gmail.com Referencia.
_Reassigned to Rosa Elvia Quintero Guasca_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U"/>
      </p:ext>
    </p:extLst>
  </p:cm>
  <p:cm authorId="1" dt="2022-09-09T00:20:28.361" idx="7">
    <p:pos x="1646" y="1051"/>
    <p:text>Al final de la diapositiva se coloca la referencia</p:text>
    <p:extLst>
      <p:ext uri="{C676402C-5697-4E1C-873F-D02D1690AC5C}">
        <p15:threadingInfo xmlns:p15="http://schemas.microsoft.com/office/powerpoint/2012/main" timeZoneBias="0">
          <p15:parentCm authorId="0" idx="7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w"/>
      </p:ext>
    </p:extLst>
  </p:cm>
  <p:cm authorId="0" dt="2022-09-09T00:20:32.552" idx="8">
    <p:pos x="1646" y="1151"/>
    <p:text>@rquintero2@gmail.com Referencia.
_Reassigned to Rosa Elvia Quintero Guasca_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Y"/>
      </p:ext>
    </p:extLst>
  </p:cm>
  <p:cm authorId="1" dt="2022-09-09T00:20:32.552" idx="8">
    <p:pos x="1646" y="1151"/>
    <p:text>Al final de la diapositiva se coloca la referencia</p:text>
    <p:extLst>
      <p:ext uri="{C676402C-5697-4E1C-873F-D02D1690AC5C}">
        <p15:threadingInfo xmlns:p15="http://schemas.microsoft.com/office/powerpoint/2012/main" timeZoneBias="0">
          <p15:parentCm authorId="0" idx="8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9T00:24:37.526" idx="9">
    <p:pos x="6000" y="0"/>
    <p:text>@rquintero2@gmail.com Todo el texto es una copia de una fuente de internet.
_Reassigned to Rosa Elvia Quintero Guasca_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c"/>
      </p:ext>
    </p:extLst>
  </p:cm>
  <p:cm authorId="1" dt="2022-09-09T00:24:37.526" idx="9">
    <p:pos x="6000" y="0"/>
    <p:text>Se coloca referencia correspondiente.</p:text>
    <p:extLst>
      <p:ext uri="{C676402C-5697-4E1C-873F-D02D1690AC5C}">
        <p15:threadingInfo xmlns:p15="http://schemas.microsoft.com/office/powerpoint/2012/main" timeZoneBias="0">
          <p15:parentCm authorId="0" idx="9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4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9T00:25:05.532" idx="10">
    <p:pos x="1547" y="1034"/>
    <p:text>@rquintero2@gmail.com Referencia
_Reassigned to Rosa Elvia Quintero Guasca_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g"/>
      </p:ext>
    </p:extLst>
  </p:cm>
  <p:cm authorId="1" dt="2022-09-09T00:25:05.532" idx="10">
    <p:pos x="1547" y="1034"/>
    <p:text>Al final de la diapositiva se coloca la referencia correspondiente.</p:text>
    <p:extLst>
      <p:ext uri="{C676402C-5697-4E1C-873F-D02D1690AC5C}">
        <p15:threadingInfo xmlns:p15="http://schemas.microsoft.com/office/powerpoint/2012/main" timeZoneBias="0">
          <p15:parentCm authorId="0" idx="10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k8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9T00:25:12.984" idx="11">
    <p:pos x="6000" y="0"/>
    <p:text>@rquintero2@gmail.com Todo el texto es la referencia de otra fuente.
_Reassigned to Rosa Elvia Quintero Guasca_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vo7Sqk"/>
      </p:ext>
    </p:extLst>
  </p:cm>
  <p:cm authorId="1" dt="2022-09-09T00:25:12.984" idx="11">
    <p:pos x="6000" y="0"/>
    <p:text>Al final de la diapositiva se coloca la referencia correspondiente.</p:text>
    <p:extLst>
      <p:ext uri="{C676402C-5697-4E1C-873F-D02D1690AC5C}">
        <p15:threadingInfo xmlns:p15="http://schemas.microsoft.com/office/powerpoint/2012/main" timeZoneBias="0">
          <p15:parentCm authorId="0" idx="1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00h-lA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9" name="Google Shape;1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6" name="Google Shape;1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2" name="Google Shape;1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9" name="Google Shape;1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6" name="Google Shape;1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3" name="Google Shape;1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9" name="Google Shape;1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6" name="Google Shape;2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9018ec61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9018ec61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9" name="Google Shape;1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6" name="Google Shape;1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3" name="Google Shape;1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pik.es/foto-gratis/sala-reuniones-negocios_5766976.htm#page=1&amp;query=junta%20de%20reuniones&amp;position=10&amp;from_view=searc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y7mqrlkhp1e7/tipos-de-montaj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astronomicainternacional.com/articulos-culinarios/organizacion-de-eventos/guia-para-el-montaje-de-mesas-para-evento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elle21sevilla.com/tipos-montajes-salones-evento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/>
        </p:nvSpPr>
        <p:spPr>
          <a:xfrm>
            <a:off x="3970946" y="2673315"/>
            <a:ext cx="4488426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LOGÍSTICA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EVENTOS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 descr="Rachel´s Fashion Room: Protocolo: Tipos de mesas según su form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7685" y="1059732"/>
            <a:ext cx="7107803" cy="47385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767675" y="659525"/>
            <a:ext cx="64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Figura 4.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Ejemplo de montaje tipo U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767675" y="5798275"/>
            <a:ext cx="7107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Adaptado de: Nota: Adaptado de: </a:t>
            </a:r>
            <a:r>
              <a:rPr lang="en-US" sz="1100" i="1">
                <a:solidFill>
                  <a:schemeClr val="dk1"/>
                </a:solidFill>
              </a:rPr>
              <a:t>http://rachelsfashionroom.blogspot.com/2014/07/protocolo-tipos-de-mesas-segun-su-forma.html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2371700" y="1511250"/>
            <a:ext cx="7177200" cy="48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Se usa sobre todo para celebraciones protocolarias, almuerzos o cenas de negocios pues la integran gran cantidad de comensales a partir de las 50 personas generalmente. </a:t>
            </a:r>
            <a:endParaRPr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</a:ext>
              </a:extLs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</a:ext>
              </a:extLs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Este montaje es usual </a:t>
            </a:r>
            <a:r>
              <a:rPr lang="en-US" sz="16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  </a:ext>
                </a:extLst>
              </a:rPr>
              <a:t>emplearlo en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9"/>
                  </a:ext>
                </a:extLst>
              </a:rPr>
              <a:t> palacios o en ciertas instituciones del estado.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hay ponencias, se usa para celebrar </a:t>
            </a:r>
            <a:r>
              <a:rPr lang="en-US" sz="1600"/>
              <a:t>más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todo.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escenografía: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Mesa cuadrada sin hueco en el centro.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utiliza en eventos formales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Beneficio: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Mayor interacción entre los participantes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(Betancourt, 2016)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2962534" y="566966"/>
            <a:ext cx="77768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MESA IMPERIAL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 descr="Sala para reuniones de negocios Foto grati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6534" y="1031273"/>
            <a:ext cx="7198931" cy="479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496525" y="631075"/>
            <a:ext cx="64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Figura 5.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Ejemplo de montaje tipo mesa empresarial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2496525" y="5826725"/>
            <a:ext cx="71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Adaptado de: Nota: Adaptado de: </a:t>
            </a:r>
            <a:r>
              <a:rPr lang="en-US" sz="1100" i="1" u="sng">
                <a:solidFill>
                  <a:schemeClr val="hlink"/>
                </a:solidFill>
                <a:hlinkClick r:id="rId4"/>
              </a:rPr>
              <a:t>Sala para reuniones de negocios | Foto Gratis (freepik.es)</a:t>
            </a:r>
            <a:endParaRPr i="1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2613150" y="1668674"/>
            <a:ext cx="7265700" cy="4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0"/>
                  </a:ext>
                </a:extLst>
              </a:rPr>
              <a:t>Aunque su nombre es de banquete, no quiere decir que usted tiene que servir comida para disponer un salón de conferencias de esta manera. </a:t>
            </a:r>
            <a:endParaRPr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1"/>
                </a:ext>
              </a:extLs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2"/>
                  </a:ext>
                </a:extLst>
              </a:rPr>
              <a:t>Este tipo de </a:t>
            </a:r>
            <a:r>
              <a:rPr lang="en-US" sz="16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3"/>
                  </a:ext>
                </a:extLst>
              </a:rPr>
              <a:t>estilo promueve el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4"/>
                  </a:ext>
                </a:extLst>
              </a:rPr>
              <a:t>trabajo en equipo y la discusión en grupo. Pueden ser eventos sociales como desayunos, almuerzos o cenas, bodas, quince años, aniversarios, entre otros, o también pueden ser reuniones de trabajo.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escenografía: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mesas redondas o rectangulares  montadas para 6 o 10 personas.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iluminar para generar decoración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Desventajas: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5"/>
                  </a:ext>
                </a:extLst>
              </a:rPr>
              <a:t>La mitad de los participantes tendrán que girar sus asientos en la dirección opuesta para ver al ponente o novios, o quinceañera, según sea el caso.</a:t>
            </a:r>
            <a:endParaRPr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6"/>
                </a:ext>
              </a:extLs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7"/>
                  </a:ext>
                </a:extLst>
              </a:rPr>
              <a:t>También será dificultoso para algunos en el auditorio, poder ver adecuadamente las ayudas visuales.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(Muelle 21, 2018) </a:t>
            </a:r>
            <a:endParaRPr sz="1600"/>
          </a:p>
        </p:txBody>
      </p:sp>
      <p:sp>
        <p:nvSpPr>
          <p:cNvPr id="159" name="Google Shape;159;p25"/>
          <p:cNvSpPr/>
          <p:nvPr/>
        </p:nvSpPr>
        <p:spPr>
          <a:xfrm>
            <a:off x="2357623" y="490739"/>
            <a:ext cx="7776864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TIPO BANQUETE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 descr="Floristería festiva en estilo otoñal con numeración de tablas en calabazas en salón de banquetes. floristería y decoración de eventos arreglos florales. Foto Premium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0324" y="1148070"/>
            <a:ext cx="7154764" cy="476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2170325" y="747875"/>
            <a:ext cx="64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Figura 6.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Ejemplo de montaje tipo banquete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170325" y="5914100"/>
            <a:ext cx="710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Adaptado de: Nota: Adaptado de: </a:t>
            </a:r>
            <a:r>
              <a:rPr lang="en-US" sz="1100" i="1">
                <a:solidFill>
                  <a:schemeClr val="dk1"/>
                </a:solidFill>
              </a:rPr>
              <a:t>https://www.freepik.es/fotos-premium/floristeria-festiva-estilo-otonal-numeracion-tablas-calabazas-salon-banquetes-floristeria-decoracion-eventos-arreglos-florales_17742128.htm?query=banquete</a:t>
            </a:r>
            <a:endParaRPr i="1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2909575" y="1819824"/>
            <a:ext cx="7293600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uno de los montajes más prácticos cuando se ofrece una alimentación ligera, precisamente para los </a:t>
            </a:r>
            <a:r>
              <a:rPr lang="en-US" sz="1600"/>
              <a:t>cócteles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refrigerios, entre otros.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uso favorece cuando hay muchos comensales y no se cuenta con un espacio amplio para </a:t>
            </a:r>
            <a:r>
              <a:rPr lang="en-US" sz="1600"/>
              <a:t>atenderlos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todos; el montaje tipo coctel viene a resolver esta situación.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ventaja es que ahorra espacio; sin embargo, se debe recordar que es para actividades que no duren más de una hora, debido a que los invitados estarán de pie.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(Anonimo, 2015)</a:t>
            </a:r>
            <a:endParaRPr sz="1600"/>
          </a:p>
        </p:txBody>
      </p:sp>
      <p:sp>
        <p:nvSpPr>
          <p:cNvPr id="173" name="Google Shape;173;p27"/>
          <p:cNvSpPr/>
          <p:nvPr/>
        </p:nvSpPr>
        <p:spPr>
          <a:xfrm>
            <a:off x="2455260" y="448537"/>
            <a:ext cx="7776864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TIPO COCTAIL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452" y="842962"/>
            <a:ext cx="7772400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1869450" y="442750"/>
            <a:ext cx="64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Figura 7.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Ejemplo de montaje tipo cocktail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869450" y="6015025"/>
            <a:ext cx="710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Adaptado de:  </a:t>
            </a:r>
            <a:r>
              <a:rPr lang="en-US" sz="1100" i="1">
                <a:solidFill>
                  <a:schemeClr val="dk1"/>
                </a:solidFill>
              </a:rPr>
              <a:t>https://revistadgustando.wordpress.com/2016/08/22/coctel-bebida-o-evento-social/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>
            <a:off x="2456100" y="1641575"/>
            <a:ext cx="6869400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8"/>
                  </a:ext>
                </a:extLst>
              </a:rPr>
              <a:t>Hoy en día se utiliza mucho para eventos sociales con un ambiente relajado. Se usa para actividades de celebración. Usted podrá sentarse a beber algo, conversar y escuchar música. </a:t>
            </a:r>
            <a:endParaRPr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9"/>
                </a:ext>
              </a:extLs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0"/>
                </a:ext>
              </a:extLs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1"/>
                  </a:ext>
                </a:extLst>
              </a:rPr>
              <a:t>Su escenografía:</a:t>
            </a:r>
            <a:endParaRPr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2"/>
                </a:ext>
              </a:extLs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3"/>
                  </a:ext>
                </a:extLst>
              </a:rPr>
              <a:t>Se caracteriza por emplear cómodos sillones para dos personas o individuales, puffs y mesas iluminadas, etc. Todo con un estilo original y, en muchos casos, minimalista.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luces y velas como parte de la decoración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ambiente relajado y de esparcimiento que se genera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Mucha interacción entre participantes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Desventajas: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recomendable para eventos académicos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(Muelle 21, 2018)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2456097" y="476672"/>
            <a:ext cx="7776864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TIPO LOUNGE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176" y="590850"/>
            <a:ext cx="42862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60571" y="2547875"/>
            <a:ext cx="42862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1044175" y="190650"/>
            <a:ext cx="64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Figura 8.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Ejemplo de montaje tipo lounge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6560575" y="2147675"/>
            <a:ext cx="64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Figura 9.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Ejemplo 2 montaje tipo lounge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1044175" y="3800775"/>
            <a:ext cx="428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Adaptado de: https://www.eventos-bogota.com/alquiler-de-salas-tipo-lounge/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6560500" y="5767325"/>
            <a:ext cx="428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Adaptado de: https://www.eventos-bogota.com/alquiler-de-salas-tipo-lounge/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707894" y="1626200"/>
            <a:ext cx="3416980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montaje se usa para la exposición de cualquier tipo de mercancías en ferias y eventos.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toldos dan un toque de alegría e identidad cultural.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usar presentaciones modernas pero sin perder su tradicionalismo.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en diferentes colores y telas impermeables.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2343556" y="379307"/>
            <a:ext cx="7776864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TIPO FERIAS</a:t>
            </a:r>
            <a:endParaRPr/>
          </a:p>
        </p:txBody>
      </p:sp>
      <p:pic>
        <p:nvPicPr>
          <p:cNvPr id="203" name="Google Shape;203;p31" descr="Ilustración realista de puesto en el mercado vacío con toldo a rayas rojo y blanco vector gratui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8491" y="1731569"/>
            <a:ext cx="4109577" cy="410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316592" y="1136882"/>
            <a:ext cx="1065620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esté organizando una actividad y se encuentre en el proceso de búsqueda del lugar es muy importante definir el tipo de necesidades que tendrá: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cantidad de público que espera </a:t>
            </a:r>
            <a:endParaRPr/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tipo de actividades a desarrollar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3936904" y="3966793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Es importante considerar que el público que se tendrá necesita un espacio mínimo para moverse con soltura y comodidad.</a:t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4716529" y="2361018"/>
            <a:ext cx="432048" cy="72008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5416444" y="2259393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precisamente para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poder contratar el lugar idóneo.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2242548" y="602272"/>
            <a:ext cx="6852858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¿Se pueden combinar varios tipos de montajes?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2458536" y="1910483"/>
            <a:ext cx="6852859" cy="250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Perfectamente hay actividades que pueden contar con varios de estos montajes según la programación que tengan, por ejemplo: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U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lanzamiento de producto puede ofrecer un acto formal y protocolario con montaje tipo auditorio y para el cierre pueden ofrecer a sus invitados una fiesta en un montaje tipo 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lounge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Congresos se usa contar con montajes tipo escuela para el salón principal, y para los almuerzos el montaje tipo banquete.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(Muelle 21, 2018)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9018ec61a_1_33"/>
          <p:cNvSpPr txBox="1">
            <a:spLocks noGrp="1"/>
          </p:cNvSpPr>
          <p:nvPr>
            <p:ph type="ctrTitle"/>
          </p:nvPr>
        </p:nvSpPr>
        <p:spPr>
          <a:xfrm>
            <a:off x="1524000" y="593532"/>
            <a:ext cx="91440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Webgrafia</a:t>
            </a:r>
            <a:endParaRPr/>
          </a:p>
        </p:txBody>
      </p:sp>
      <p:sp>
        <p:nvSpPr>
          <p:cNvPr id="215" name="Google Shape;215;g139018ec61a_1_33"/>
          <p:cNvSpPr txBox="1">
            <a:spLocks noGrp="1"/>
          </p:cNvSpPr>
          <p:nvPr>
            <p:ph type="subTitle" idx="1"/>
          </p:nvPr>
        </p:nvSpPr>
        <p:spPr>
          <a:xfrm>
            <a:off x="1524000" y="1916404"/>
            <a:ext cx="9144000" cy="4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Anonimo. (2015, May 19).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2015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Montajes y Bebidas. Retrieved September 7, 2022, from http://montajes15.blogspot.com/2015/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Betancourt, J. (2016).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TIPOS DE MONTAJE by Juan Betancourt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Prezi. Retrieved September 7, 2022, from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https://prezi.com/y7mqrlkhp1e7/tipos-de-montaje/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Diaz, L. (2019).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TIPOS DE MONTAJES by Luisa Diaz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Prezi. Retrieved September 7, 2022, from https://prezi.com/p/e6nh39lj0lg6/tipos-de-montajes/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Gastronomica Internacional. (2020, April 27).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Guía para el montaje de mesas para eventos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Gastronómica Internacional. Retrieved September 7, 2022, from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https://gastronomicainternacional.com/articulos-culinarios/organizacion-de-eventos/guia-para-el-montaje-de-mesas-para-eventos/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Muelle 21. (2018, March 1).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Tipos de montajes en salones para eventos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Muelle 21. Retrieved September 7, 2022, from https://muelle21sevilla.com/tipos-montajes-salones-eventos/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Olaya Lugo, S. C. (2019, 11).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Tipos de montajes by Sara camila olaya lugo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Prezi. Retrieved September 7, 2022, from https://prezi.com/p/t2jgj78ck30x/tipos-de-montajes/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755575" y="1268746"/>
            <a:ext cx="104283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rgbClr val="000000"/>
                </a:solidFill>
              </a:rPr>
              <a:t>Al preparar una celebración en un salón de actos o restaurante, hay muchas posibilidades de montaje. 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rgbClr val="000000"/>
                </a:solidFill>
              </a:rPr>
              <a:t>Todo depende del protocolo y la formalidad del propio evento. 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rgbClr val="000000"/>
                </a:solidFill>
              </a:rPr>
              <a:t>No es igual una boda que una reunión profesional o una cena de gala. 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rgbClr val="000000"/>
                </a:solidFill>
              </a:rPr>
              <a:t>Existen diferentes tipos de montajes según las necesidades. La elección de un montaje u otro dependerá del análisis de factores claves como las dimensiones del espacio, el número de invitados, la esencia del evento</a:t>
            </a:r>
            <a:endParaRPr sz="1600"/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(Gastronómica Internacional, 2020)</a:t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 descr="Montajes para even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200" y="991050"/>
            <a:ext cx="8346476" cy="47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1768200" y="590850"/>
            <a:ext cx="64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FIgura 1.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Tipos de montajes para eventos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1850825" y="5849950"/>
            <a:ext cx="73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Nota: Adaptado de: </a:t>
            </a:r>
            <a:r>
              <a:rPr lang="en-US" sz="1100" i="1" u="sng">
                <a:solidFill>
                  <a:schemeClr val="hlink"/>
                </a:solidFill>
                <a:hlinkClick r:id="rId4"/>
              </a:rPr>
              <a:t>Tipos de montajes en salones para eventos - Muelle 21 (muelle21sevilla.com)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2466305" y="1827153"/>
            <a:ext cx="6916637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Utilizado para realizar actividades de tipo académico  pero con pocas personas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escenografía: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tarima con mesa principal y frente a esta, mesas rectangulares con capacidad para alrededor de cuatro a seis personas, se dejan espacios entre cada mesa para que las personas puedan caminar sin problema.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Beneficio:</a:t>
            </a:r>
            <a:endParaRPr sz="160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personas pueden colocar material de apoyo o aparatos tecnológicos en la mesa, para tomar nota. </a:t>
            </a:r>
            <a:endParaRPr sz="160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 a los participantes ver claramente lo que se proyecte en la pantalla o lo que exponga el ponente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Requerimientos: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Salón grande y el número de participantes es pequeño.  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(Muelle 21, 2018)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3938651" y="549414"/>
            <a:ext cx="69651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ESCUELA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 descr="Aula de la escuela con papel de examen de prueba en escritorios silla de madera Foto Premium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150" y="1186777"/>
            <a:ext cx="7179699" cy="4484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506150" y="786575"/>
            <a:ext cx="64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Figura 2.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Ejemplo de montaje tipo escuela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506150" y="5671225"/>
            <a:ext cx="735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Nota: Adaptado de: </a:t>
            </a:r>
            <a:r>
              <a:rPr lang="en-US" sz="1100" i="1"/>
              <a:t>https://www.freepik.es/fotos-premium/aula-escuela-papel-examen-prueba-escritorios-silla-madera_1760597.htm#page=1&amp;query=escuela&amp;position=34&amp;from_view=search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2492600" y="1525328"/>
            <a:ext cx="7206900" cy="4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 cuando tenemos actividades académicas con audiencias muy grandes como por ejemplo asambleas, reuniones de funcionarios, asociaciones, entre otros. 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escenografía: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filas rectas de asientos con un pasillo en el centro o dos pasillos laterales. Los asientos miran hacia el área del ponente. 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Beneficio:</a:t>
            </a:r>
            <a:endParaRPr sz="160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montaje más fácil de hacer por el personal encargado y es el más común de los estilos de montaje.  </a:t>
            </a:r>
            <a:endParaRPr sz="160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expositor no tiene problemas para ver a los miembros del auditorio.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(Olaya Lugo, 2019)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sp>
        <p:nvSpPr>
          <p:cNvPr id="120" name="Google Shape;120;p19"/>
          <p:cNvSpPr/>
          <p:nvPr/>
        </p:nvSpPr>
        <p:spPr>
          <a:xfrm>
            <a:off x="3581513" y="406334"/>
            <a:ext cx="77768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AUDITORIO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 descr="Lado posterior de audiences sentado y escuchando los speackers en el escenario Foto Premium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9610" y="920622"/>
            <a:ext cx="7531149" cy="50167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189600" y="520425"/>
            <a:ext cx="64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Figura 3.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Ejemplo de montaje tipo auditorio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189600" y="5937375"/>
            <a:ext cx="735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Nota: Adaptado de: </a:t>
            </a:r>
            <a:r>
              <a:rPr lang="en-US" sz="1100" i="1"/>
              <a:t>https://www.freepik.es/fotos-premium/lado-posterior-audiences-sentado-escuchando-speackers-escenario_2786344.htm#page=1&amp;query=auditorio&amp;position=10&amp;from_view=search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2449200" y="1921875"/>
            <a:ext cx="7293600" cy="4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 utilizan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realizar actividades académicas o sociales para pocas personas (16 personas o menos).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Si el grupo es mayor de 20 personas es preferible buscar otro estilo de disposición del salón. 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escenografía: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Incluye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mesas y asientos colocados en tres lados del salón con un cuadrado vacío en el centro.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pueden ver al dictante y también interactuar entre ellos.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Facilita la discusión y promueve tanto la comunicación interpersonal como la no verbal.  </a:t>
            </a:r>
            <a:endParaRPr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</a:ext>
              </a:extLs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Recomendación: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Se recomienda en rueda de prensa o eventos donde asistirán medios de comunicación.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(Diaz, 2019)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348046" y="543630"/>
            <a:ext cx="70964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«U»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Microsoft Office PowerPoint</Application>
  <PresentationFormat>Panorámica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Maria Luisa Martinez</cp:lastModifiedBy>
  <cp:revision>1</cp:revision>
  <dcterms:modified xsi:type="dcterms:W3CDTF">2022-09-14T20:14:07Z</dcterms:modified>
</cp:coreProperties>
</file>