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2"/>
  </p:sldMasterIdLst>
  <p:notesMasterIdLst>
    <p:notesMasterId r:id="rId55"/>
  </p:notesMasterIdLst>
  <p:handoutMasterIdLst>
    <p:handoutMasterId r:id="rId56"/>
  </p:handoutMasterIdLst>
  <p:sldIdLst>
    <p:sldId id="256" r:id="rId3"/>
    <p:sldId id="289" r:id="rId4"/>
    <p:sldId id="290" r:id="rId5"/>
    <p:sldId id="337" r:id="rId6"/>
    <p:sldId id="291" r:id="rId7"/>
    <p:sldId id="336" r:id="rId8"/>
    <p:sldId id="292" r:id="rId9"/>
    <p:sldId id="338" r:id="rId10"/>
    <p:sldId id="275" r:id="rId11"/>
    <p:sldId id="339" r:id="rId12"/>
    <p:sldId id="333" r:id="rId13"/>
    <p:sldId id="278" r:id="rId14"/>
    <p:sldId id="335" r:id="rId15"/>
    <p:sldId id="297" r:id="rId16"/>
    <p:sldId id="284" r:id="rId17"/>
    <p:sldId id="298" r:id="rId18"/>
    <p:sldId id="285" r:id="rId19"/>
    <p:sldId id="299" r:id="rId20"/>
    <p:sldId id="286" r:id="rId21"/>
    <p:sldId id="334" r:id="rId22"/>
    <p:sldId id="301" r:id="rId23"/>
    <p:sldId id="302" r:id="rId24"/>
    <p:sldId id="303" r:id="rId25"/>
    <p:sldId id="306" r:id="rId26"/>
    <p:sldId id="307" r:id="rId27"/>
    <p:sldId id="340" r:id="rId28"/>
    <p:sldId id="341" r:id="rId29"/>
    <p:sldId id="310" r:id="rId30"/>
    <p:sldId id="311" r:id="rId31"/>
    <p:sldId id="287" r:id="rId32"/>
    <p:sldId id="313" r:id="rId33"/>
    <p:sldId id="318" r:id="rId34"/>
    <p:sldId id="288" r:id="rId35"/>
    <p:sldId id="319" r:id="rId36"/>
    <p:sldId id="320" r:id="rId37"/>
    <p:sldId id="321" r:id="rId38"/>
    <p:sldId id="322" r:id="rId39"/>
    <p:sldId id="342" r:id="rId40"/>
    <p:sldId id="343" r:id="rId41"/>
    <p:sldId id="344" r:id="rId42"/>
    <p:sldId id="277" r:id="rId43"/>
    <p:sldId id="28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45" r:id="rId52"/>
    <p:sldId id="332" r:id="rId53"/>
    <p:sldId id="346" r:id="rId5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0D4"/>
    <a:srgbClr val="157D7E"/>
    <a:srgbClr val="903F02"/>
    <a:srgbClr val="D9D9D9"/>
    <a:srgbClr val="FFC000"/>
    <a:srgbClr val="F2D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1AF9D-5484-4DA2-B5CC-3E8B32895282}" v="25" dt="2022-08-29T10:07:56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95" autoAdjust="0"/>
  </p:normalViewPr>
  <p:slideViewPr>
    <p:cSldViewPr snapToGrid="0" showGuides="1">
      <p:cViewPr varScale="1">
        <p:scale>
          <a:sx n="114" d="100"/>
          <a:sy n="114" d="100"/>
        </p:scale>
        <p:origin x="48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Teacher Notes: </a:t>
            </a:r>
          </a:p>
          <a:p>
            <a:r>
              <a:rPr lang="en-GB" dirty="0"/>
              <a:t>- Go through this slide and the next slide as an explanation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5BF7E-7FE1-443F-A0F9-699C1D7D2EE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97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Teacher Notes:</a:t>
            </a:r>
          </a:p>
          <a:p>
            <a:pPr marL="171450" indent="-171450">
              <a:buFontTx/>
              <a:buChar char="-"/>
            </a:pPr>
            <a:r>
              <a:rPr lang="en-GB" dirty="0"/>
              <a:t>After going through this slide (and the previous slide) </a:t>
            </a:r>
          </a:p>
          <a:p>
            <a:pPr marL="171450" indent="-171450">
              <a:buFontTx/>
              <a:buChar char="-"/>
            </a:pPr>
            <a:r>
              <a:rPr lang="en-GB" dirty="0"/>
              <a:t>Demonstrate the process to students to make the variable “Count”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Then let students create the variable themselves (give them 2 mins max before moving onto the next slide)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They need the variable “Count” for the first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5BF7E-7FE1-443F-A0F9-699C1D7D2EE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7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b="1" cap="all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49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95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4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396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79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02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1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98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901" y="1463040"/>
            <a:ext cx="1024128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83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32262" y="245660"/>
            <a:ext cx="5199797" cy="522709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020937" y="245660"/>
            <a:ext cx="5199797" cy="5227092"/>
          </a:xfrm>
          <a:prstGeom prst="rect">
            <a:avLst/>
          </a:prstGeom>
          <a:effectLst>
            <a:outerShdw blurRad="63500" dist="38100" dir="5400000" rotWithShape="0">
              <a:srgbClr val="000000">
                <a:alpha val="60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46412" y="354842"/>
            <a:ext cx="412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Input Device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62383" y="392500"/>
            <a:ext cx="412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Output Device</a:t>
            </a:r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>
                  <a:lumMod val="50000"/>
                </a:schemeClr>
              </a:buClr>
              <a:defRPr/>
            </a:lvl1pPr>
            <a:lvl2pPr>
              <a:buClr>
                <a:schemeClr val="bg2">
                  <a:lumMod val="50000"/>
                </a:schemeClr>
              </a:buClr>
              <a:defRPr/>
            </a:lvl2pPr>
            <a:lvl3pPr>
              <a:buClr>
                <a:schemeClr val="bg2">
                  <a:lumMod val="50000"/>
                </a:schemeClr>
              </a:buClr>
              <a:defRPr/>
            </a:lvl3pPr>
            <a:lvl4pPr>
              <a:buClr>
                <a:schemeClr val="bg2">
                  <a:lumMod val="50000"/>
                </a:schemeClr>
              </a:buClr>
              <a:defRPr/>
            </a:lvl4pPr>
            <a:lvl5pPr>
              <a:buClr>
                <a:schemeClr val="bg2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5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82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1F28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chemeClr val="bg2">
                  <a:lumMod val="50000"/>
                </a:schemeClr>
              </a:buClr>
              <a:defRPr sz="1800"/>
            </a:lvl1pPr>
            <a:lvl2pPr>
              <a:buClr>
                <a:schemeClr val="bg2">
                  <a:lumMod val="50000"/>
                </a:schemeClr>
              </a:buClr>
              <a:defRPr sz="1600"/>
            </a:lvl2pPr>
            <a:lvl3pPr>
              <a:buClr>
                <a:schemeClr val="bg2">
                  <a:lumMod val="50000"/>
                </a:schemeClr>
              </a:buClr>
              <a:defRPr sz="1400"/>
            </a:lvl3pPr>
            <a:lvl4pPr>
              <a:buClr>
                <a:schemeClr val="bg2">
                  <a:lumMod val="50000"/>
                </a:schemeClr>
              </a:buClr>
              <a:defRPr sz="1200"/>
            </a:lvl4pPr>
            <a:lvl5pPr>
              <a:buClr>
                <a:schemeClr val="bg2">
                  <a:lumMod val="50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1F28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chemeClr val="bg2">
                  <a:lumMod val="50000"/>
                </a:schemeClr>
              </a:buClr>
              <a:defRPr sz="1800"/>
            </a:lvl1pPr>
            <a:lvl2pPr>
              <a:buClr>
                <a:schemeClr val="bg2">
                  <a:lumMod val="50000"/>
                </a:schemeClr>
              </a:buClr>
              <a:defRPr sz="1600"/>
            </a:lvl2pPr>
            <a:lvl3pPr>
              <a:buClr>
                <a:schemeClr val="bg2">
                  <a:lumMod val="50000"/>
                </a:schemeClr>
              </a:buClr>
              <a:defRPr sz="1400"/>
            </a:lvl3pPr>
            <a:lvl4pPr>
              <a:buClr>
                <a:schemeClr val="bg2">
                  <a:lumMod val="50000"/>
                </a:schemeClr>
              </a:buClr>
              <a:defRPr sz="1200"/>
            </a:lvl4pPr>
            <a:lvl5pPr>
              <a:buClr>
                <a:schemeClr val="bg2">
                  <a:lumMod val="50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75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5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8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69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6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194967" y="0"/>
            <a:ext cx="184623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B7B051-0538-45E2-A8D6-B56DA5F0E1D4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CEC11-77AD-45CF-A452-E1E7B8E26847}"/>
              </a:ext>
            </a:extLst>
          </p:cNvPr>
          <p:cNvSpPr txBox="1"/>
          <p:nvPr userDrawn="1"/>
        </p:nvSpPr>
        <p:spPr>
          <a:xfrm>
            <a:off x="11445983" y="-1593"/>
            <a:ext cx="600164" cy="1141407"/>
          </a:xfrm>
          <a:prstGeom prst="rect">
            <a:avLst/>
          </a:prstGeom>
          <a:noFill/>
        </p:spPr>
        <p:txBody>
          <a:bodyPr vert="vert270" wrap="square" rtlCol="0" anchor="b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YEAR 8 IT</a:t>
            </a:r>
          </a:p>
          <a:p>
            <a:pPr algn="ctr"/>
            <a:r>
              <a:rPr lang="en-GB" sz="9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MICRO:BIT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71DEF6BC-E187-4D33-91DC-449B6BB96113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15" y="136610"/>
            <a:ext cx="720000" cy="8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684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GB" dirty="0"/>
              <a:t>micro:bit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GB" sz="6800" b="1" dirty="0">
                <a:solidFill>
                  <a:schemeClr val="bg2">
                    <a:lumMod val="50000"/>
                  </a:schemeClr>
                </a:solidFill>
              </a:rPr>
              <a:t>Student Worksheet</a:t>
            </a:r>
          </a:p>
          <a:p>
            <a:pPr lvl="0"/>
            <a:endParaRPr lang="en-GB" sz="6800" b="1" dirty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r>
              <a:rPr lang="en-GB" sz="6800" b="1" cap="none" dirty="0">
                <a:solidFill>
                  <a:schemeClr val="bg2">
                    <a:lumMod val="50000"/>
                  </a:schemeClr>
                </a:solidFill>
              </a:rPr>
              <a:t>NAME:</a:t>
            </a:r>
            <a:r>
              <a:rPr lang="en-GB" sz="6800" b="0" cap="none" dirty="0">
                <a:solidFill>
                  <a:srgbClr val="1F282E"/>
                </a:solidFill>
              </a:rPr>
              <a:t> </a:t>
            </a:r>
          </a:p>
          <a:p>
            <a:pPr lvl="0"/>
            <a:r>
              <a:rPr lang="en-GB" sz="6800" cap="none" dirty="0"/>
              <a:t>CLASS:</a:t>
            </a:r>
            <a:r>
              <a:rPr lang="en-GB" sz="6800" b="0" cap="none" dirty="0">
                <a:solidFill>
                  <a:srgbClr val="1F282E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72087" cy="1400530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1</a:t>
            </a:r>
            <a:br>
              <a:rPr lang="en-GB" dirty="0"/>
            </a:br>
            <a:r>
              <a:rPr lang="en-GB" sz="2800" dirty="0"/>
              <a:t>Star Challenge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</a:t>
            </a:r>
            <a:endParaRPr lang="en-GB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8" name="5-Point Star 3">
            <a:extLst>
              <a:ext uri="{FF2B5EF4-FFF2-40B4-BE49-F238E27FC236}">
                <a16:creationId xmlns:a16="http://schemas.microsoft.com/office/drawing/2014/main" id="{854BC1A0-24C1-14A0-39EE-6B77156692FF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01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Help Guide 1: </a:t>
            </a:r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7256917" cy="4817518"/>
          </a:xfrm>
        </p:spPr>
        <p:txBody>
          <a:bodyPr>
            <a:noAutofit/>
          </a:bodyPr>
          <a:lstStyle/>
          <a:p>
            <a:r>
              <a:rPr lang="en-GB" sz="2800" dirty="0"/>
              <a:t>Go to: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</a:rPr>
              <a:t>	</a:t>
            </a:r>
            <a:r>
              <a:rPr lang="en-GB" sz="3200" b="1" u="sng" dirty="0">
                <a:solidFill>
                  <a:srgbClr val="FF0000"/>
                </a:solidFill>
              </a:rPr>
              <a:t>https://makecode.microbit.org</a:t>
            </a:r>
          </a:p>
          <a:p>
            <a:pPr marL="0" indent="0">
              <a:buNone/>
            </a:pPr>
            <a:endParaRPr lang="en-GB" sz="1000" b="1" dirty="0">
              <a:solidFill>
                <a:srgbClr val="06EA1C"/>
              </a:solidFill>
            </a:endParaRPr>
          </a:p>
          <a:p>
            <a:r>
              <a:rPr lang="en-GB" sz="2800" b="1" dirty="0"/>
              <a:t>Use Microsoft Edge</a:t>
            </a:r>
          </a:p>
          <a:p>
            <a:endParaRPr lang="en-GB" sz="2800" dirty="0"/>
          </a:p>
          <a:p>
            <a:r>
              <a:rPr lang="en-GB" sz="2800" dirty="0"/>
              <a:t>Making a variable in micro:bit is simple</a:t>
            </a:r>
          </a:p>
          <a:p>
            <a:endParaRPr lang="en-GB" sz="2800" dirty="0"/>
          </a:p>
          <a:p>
            <a:r>
              <a:rPr lang="en-GB" sz="2800" dirty="0"/>
              <a:t>Find      </a:t>
            </a:r>
            <a:r>
              <a:rPr lang="en-GB" sz="2800" b="1" dirty="0">
                <a:solidFill>
                  <a:srgbClr val="DC143C"/>
                </a:solidFill>
              </a:rPr>
              <a:t>Variables</a:t>
            </a:r>
            <a:r>
              <a:rPr lang="en-GB" sz="2800" dirty="0"/>
              <a:t> on the left hand side </a:t>
            </a:r>
          </a:p>
          <a:p>
            <a:endParaRPr lang="en-GB" sz="2800" dirty="0"/>
          </a:p>
          <a:p>
            <a:endParaRPr lang="en-GB" sz="2800" dirty="0"/>
          </a:p>
        </p:txBody>
      </p:sp>
      <p:pic>
        <p:nvPicPr>
          <p:cNvPr id="6" name="Picture 2" descr="Microsoft unveils new Edge browser logo that no longer looks like Internet  Explorer - The Verge">
            <a:extLst>
              <a:ext uri="{FF2B5EF4-FFF2-40B4-BE49-F238E27FC236}">
                <a16:creationId xmlns:a16="http://schemas.microsoft.com/office/drawing/2014/main" id="{7798C040-E321-40EB-8AB9-A81573016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90" y="3296287"/>
            <a:ext cx="545590" cy="5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9E920-5AE5-44DC-9C74-DA73C99C0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196" y="2074654"/>
            <a:ext cx="1857634" cy="39153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F4D8E5-3BB5-4D09-8098-123496353387}"/>
              </a:ext>
            </a:extLst>
          </p:cNvPr>
          <p:cNvSpPr/>
          <p:nvPr/>
        </p:nvSpPr>
        <p:spPr>
          <a:xfrm>
            <a:off x="9646920" y="4709160"/>
            <a:ext cx="1920240" cy="411480"/>
          </a:xfrm>
          <a:prstGeom prst="rect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8C6B23-6BBA-438D-98FD-BF6291B7E874}"/>
              </a:ext>
            </a:extLst>
          </p:cNvPr>
          <p:cNvGrpSpPr/>
          <p:nvPr/>
        </p:nvGrpSpPr>
        <p:grpSpPr>
          <a:xfrm>
            <a:off x="2362199" y="5646654"/>
            <a:ext cx="352720" cy="264109"/>
            <a:chOff x="4747180" y="5222449"/>
            <a:chExt cx="405353" cy="32067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D2E2C1C-84BC-4F90-9E00-E4EC40469CC8}"/>
                </a:ext>
              </a:extLst>
            </p:cNvPr>
            <p:cNvSpPr/>
            <p:nvPr/>
          </p:nvSpPr>
          <p:spPr>
            <a:xfrm>
              <a:off x="4747180" y="5222449"/>
              <a:ext cx="405353" cy="45719"/>
            </a:xfrm>
            <a:prstGeom prst="roundRect">
              <a:avLst/>
            </a:prstGeom>
            <a:solidFill>
              <a:srgbClr val="DC1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D9BC2FE-F03C-4FBA-9984-987F970BE515}"/>
                </a:ext>
              </a:extLst>
            </p:cNvPr>
            <p:cNvSpPr/>
            <p:nvPr/>
          </p:nvSpPr>
          <p:spPr>
            <a:xfrm>
              <a:off x="4747180" y="5314099"/>
              <a:ext cx="405353" cy="45719"/>
            </a:xfrm>
            <a:prstGeom prst="roundRect">
              <a:avLst/>
            </a:prstGeom>
            <a:solidFill>
              <a:srgbClr val="DC1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D08CF61-4BBD-4ADC-8CBE-C781F0425E01}"/>
                </a:ext>
              </a:extLst>
            </p:cNvPr>
            <p:cNvSpPr/>
            <p:nvPr/>
          </p:nvSpPr>
          <p:spPr>
            <a:xfrm>
              <a:off x="4747180" y="5405749"/>
              <a:ext cx="405353" cy="45719"/>
            </a:xfrm>
            <a:prstGeom prst="roundRect">
              <a:avLst/>
            </a:prstGeom>
            <a:solidFill>
              <a:srgbClr val="DC1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653A21D-AE0B-4F06-A8E6-E04642D5CF85}"/>
                </a:ext>
              </a:extLst>
            </p:cNvPr>
            <p:cNvSpPr/>
            <p:nvPr/>
          </p:nvSpPr>
          <p:spPr>
            <a:xfrm>
              <a:off x="4747180" y="5497400"/>
              <a:ext cx="405353" cy="45719"/>
            </a:xfrm>
            <a:prstGeom prst="roundRect">
              <a:avLst/>
            </a:prstGeom>
            <a:solidFill>
              <a:srgbClr val="DC1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0095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0BEB57-30D1-45C8-852C-D7BC48BB8633}"/>
              </a:ext>
            </a:extLst>
          </p:cNvPr>
          <p:cNvSpPr/>
          <p:nvPr/>
        </p:nvSpPr>
        <p:spPr>
          <a:xfrm>
            <a:off x="3912124" y="1853248"/>
            <a:ext cx="3365369" cy="531733"/>
          </a:xfrm>
          <a:prstGeom prst="roundRect">
            <a:avLst>
              <a:gd name="adj" fmla="val 10338"/>
            </a:avLst>
          </a:prstGeom>
          <a:solidFill>
            <a:srgbClr val="DC143C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Help Guide 1: </a:t>
            </a:r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7256917" cy="4817518"/>
          </a:xfrm>
        </p:spPr>
        <p:txBody>
          <a:bodyPr>
            <a:noAutofit/>
          </a:bodyPr>
          <a:lstStyle/>
          <a:p>
            <a:r>
              <a:rPr lang="en-GB" sz="2800" dirty="0"/>
              <a:t>Then click on  </a:t>
            </a:r>
            <a:r>
              <a:rPr lang="en-GB" sz="2800" b="1" dirty="0">
                <a:solidFill>
                  <a:schemeClr val="bg1"/>
                </a:solidFill>
              </a:rPr>
              <a:t>Make a Variable…</a:t>
            </a:r>
          </a:p>
          <a:p>
            <a:endParaRPr lang="en-GB" sz="2800" dirty="0"/>
          </a:p>
          <a:p>
            <a:r>
              <a:rPr lang="en-GB" sz="2800" dirty="0"/>
              <a:t>Give your Variable a sensible name such as </a:t>
            </a:r>
            <a:r>
              <a:rPr lang="en-GB" sz="2800" b="1" dirty="0">
                <a:solidFill>
                  <a:srgbClr val="DC143C"/>
                </a:solidFill>
              </a:rPr>
              <a:t>Count</a:t>
            </a:r>
            <a:r>
              <a:rPr lang="en-GB" sz="2800" dirty="0"/>
              <a:t> and then press </a:t>
            </a:r>
            <a:r>
              <a:rPr lang="en-GB" sz="2800" b="1" dirty="0">
                <a:solidFill>
                  <a:srgbClr val="107C10"/>
                </a:solidFill>
              </a:rPr>
              <a:t>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1075" t="15521" r="27266" b="40036"/>
          <a:stretch/>
        </p:blipFill>
        <p:spPr>
          <a:xfrm>
            <a:off x="8481745" y="1837678"/>
            <a:ext cx="3458722" cy="3708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F782E-CFF9-45A6-824C-0ED4945B16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" t="2612" r="1157" b="2107"/>
          <a:stretch/>
        </p:blipFill>
        <p:spPr>
          <a:xfrm>
            <a:off x="1577340" y="4114799"/>
            <a:ext cx="5372100" cy="21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763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1</a:t>
            </a:r>
            <a:br>
              <a:rPr lang="en-GB" dirty="0"/>
            </a:b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Example Code</a:t>
            </a:r>
            <a:br>
              <a:rPr lang="en-GB" dirty="0"/>
            </a:br>
            <a:br>
              <a:rPr lang="en-GB" sz="1800" dirty="0"/>
            </a:b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2514600"/>
            <a:ext cx="4853540" cy="576262"/>
          </a:xfrm>
        </p:spPr>
        <p:txBody>
          <a:bodyPr/>
          <a:lstStyle/>
          <a:p>
            <a:r>
              <a:rPr lang="en-GB" b="1" dirty="0"/>
              <a:t>Example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2514600"/>
            <a:ext cx="4396339" cy="576262"/>
          </a:xfrm>
        </p:spPr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3090862"/>
            <a:ext cx="5060853" cy="316547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B210035-014D-1FA7-42F9-5BF223763B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717" t="2601" r="4284" b="4434"/>
          <a:stretch/>
        </p:blipFill>
        <p:spPr>
          <a:xfrm>
            <a:off x="1977243" y="3265669"/>
            <a:ext cx="2190726" cy="2815863"/>
          </a:xfrm>
          <a:prstGeom prst="rect">
            <a:avLst/>
          </a:prstGeom>
          <a:ln w="57150">
            <a:solidFill>
              <a:srgbClr val="ECF0F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94169C-4CA8-1F39-A210-F1F2E5FD1AC6}"/>
              </a:ext>
            </a:extLst>
          </p:cNvPr>
          <p:cNvSpPr txBox="1"/>
          <p:nvPr/>
        </p:nvSpPr>
        <p:spPr>
          <a:xfrm>
            <a:off x="646111" y="1600200"/>
            <a:ext cx="9791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Create this code in your new micro:bit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Annotate the code below explain what you think each block does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3555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Challenge</a:t>
            </a:r>
            <a:endParaRPr lang="en-GB" dirty="0">
              <a:solidFill>
                <a:srgbClr val="903F0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C19C4-0AA4-F2F6-2DC8-321EBC4F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Add to your code from </a:t>
            </a:r>
            <a:r>
              <a:rPr lang="en-GB" sz="2000" b="1" dirty="0"/>
              <a:t>Activity 1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Add a piece of code which makes the counter go down by 1 when </a:t>
            </a:r>
            <a:r>
              <a:rPr lang="en-GB" sz="2000" b="1" dirty="0">
                <a:solidFill>
                  <a:srgbClr val="D400D4"/>
                </a:solidFill>
              </a:rPr>
              <a:t>Button B </a:t>
            </a:r>
            <a:r>
              <a:rPr lang="en-GB" sz="2000" dirty="0"/>
              <a:t>is pressed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i="1" dirty="0">
                <a:solidFill>
                  <a:srgbClr val="92D050"/>
                </a:solidFill>
              </a:rPr>
              <a:t>Hint: You will need to add another </a:t>
            </a:r>
            <a:r>
              <a:rPr lang="en-GB" sz="2000" b="1" i="1" dirty="0">
                <a:solidFill>
                  <a:srgbClr val="D400D4"/>
                </a:solidFill>
              </a:rPr>
              <a:t>on button pressed</a:t>
            </a:r>
            <a:r>
              <a:rPr lang="en-GB" sz="2000" i="1" dirty="0">
                <a:solidFill>
                  <a:srgbClr val="92D050"/>
                </a:solidFill>
              </a:rPr>
              <a:t> and change it from A to B</a:t>
            </a:r>
          </a:p>
          <a:p>
            <a:endParaRPr lang="en-GB" sz="2000" i="1" dirty="0">
              <a:solidFill>
                <a:srgbClr val="92D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Paste a screenshot of your code on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Annotate the code below explain what you think each block does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88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763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8F3F03"/>
                </a:solidFill>
              </a:rPr>
              <a:t>Bronze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310B2B-70DE-50F9-091D-C32B3C790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65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Challenge</a:t>
            </a:r>
            <a:endParaRPr lang="en-GB" dirty="0">
              <a:solidFill>
                <a:srgbClr val="D9D9D9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AACD6-3555-2767-09EE-B24522DA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Adding to your </a:t>
            </a:r>
            <a:r>
              <a:rPr lang="en-GB" sz="2000" b="1" dirty="0">
                <a:solidFill>
                  <a:srgbClr val="8F3F03"/>
                </a:solidFill>
              </a:rPr>
              <a:t>Bronze</a:t>
            </a:r>
            <a:r>
              <a:rPr lang="en-GB" sz="2000" dirty="0"/>
              <a:t> code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Add a piece of code that doubles the counter when A and B are pressed together</a:t>
            </a:r>
          </a:p>
          <a:p>
            <a:endParaRPr lang="en-GB" sz="2000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Paste a screenshot of your code on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Annotate the code explain what you think each block does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27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72087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chemeClr val="tx1">
                    <a:lumMod val="85000"/>
                  </a:schemeClr>
                </a:solidFill>
              </a:rPr>
              <a:t>Silver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74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Challenge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112FF8-E53B-24B6-A0CE-6E19E18A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Adding to your </a:t>
            </a:r>
            <a:r>
              <a:rPr lang="en-GB" sz="2000" b="1" dirty="0">
                <a:solidFill>
                  <a:srgbClr val="D9D9D9"/>
                </a:solidFill>
              </a:rPr>
              <a:t>Silver</a:t>
            </a:r>
            <a:r>
              <a:rPr lang="en-GB" sz="2000" dirty="0"/>
              <a:t> code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Add a piece of code that resets the counter to 0 when the </a:t>
            </a:r>
            <a:r>
              <a:rPr lang="en-GB" sz="2000" dirty="0" err="1"/>
              <a:t>Micro:Bit</a:t>
            </a:r>
            <a:r>
              <a:rPr lang="en-GB" sz="2000" dirty="0"/>
              <a:t> is </a:t>
            </a:r>
            <a:r>
              <a:rPr lang="en-GB" sz="2000" b="1" dirty="0">
                <a:solidFill>
                  <a:srgbClr val="D400D4"/>
                </a:solidFill>
              </a:rPr>
              <a:t>shaken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Paste a screenshot of your code on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Annotate the code explain what you think each block does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93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Evidence</a:t>
            </a:r>
            <a:br>
              <a:rPr lang="en-GB" sz="2800" dirty="0">
                <a:solidFill>
                  <a:srgbClr val="FFC000"/>
                </a:solidFill>
              </a:rPr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C000"/>
                </a:solidFill>
              </a:rPr>
              <a:t>Gold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29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1</a:t>
            </a:r>
            <a:br>
              <a:rPr lang="en-GB" dirty="0"/>
            </a:b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Example Code </a:t>
            </a:r>
            <a:endParaRPr lang="en-GB" dirty="0"/>
          </a:p>
        </p:txBody>
      </p:sp>
      <p:pic>
        <p:nvPicPr>
          <p:cNvPr id="38" name="Content Placeholder 10">
            <a:extLst>
              <a:ext uri="{FF2B5EF4-FFF2-40B4-BE49-F238E27FC236}">
                <a16:creationId xmlns:a16="http://schemas.microsoft.com/office/drawing/2014/main" id="{4ED1C41C-74D4-4F16-80C2-8BAC65C7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5" y="3798035"/>
            <a:ext cx="3699545" cy="24910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100FAB-DEA5-4AFE-8A52-9EF90208DD75}"/>
              </a:ext>
            </a:extLst>
          </p:cNvPr>
          <p:cNvSpPr txBox="1"/>
          <p:nvPr/>
        </p:nvSpPr>
        <p:spPr>
          <a:xfrm>
            <a:off x="-148749" y="2241642"/>
            <a:ext cx="10994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Create this code in your new micro:bit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Annotate the code below explain what you think each block does</a:t>
            </a:r>
          </a:p>
        </p:txBody>
      </p:sp>
    </p:spTree>
    <p:extLst>
      <p:ext uri="{BB962C8B-B14F-4D97-AF65-F5344CB8AC3E}">
        <p14:creationId xmlns:p14="http://schemas.microsoft.com/office/powerpoint/2010/main" val="744307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1782-8616-4F46-BB43-72E98C1A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n-GB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0B79-8794-4635-81DA-6F521695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Create 2 more programs that use the </a:t>
            </a:r>
            <a:r>
              <a:rPr lang="en-GB" sz="2800" b="1" dirty="0">
                <a:solidFill>
                  <a:srgbClr val="D400D4"/>
                </a:solidFill>
              </a:rPr>
              <a:t>Button Pressed </a:t>
            </a:r>
            <a:r>
              <a:rPr lang="en-GB" sz="2800" dirty="0"/>
              <a:t>blocks</a:t>
            </a:r>
          </a:p>
          <a:p>
            <a:pPr lvl="1"/>
            <a:r>
              <a:rPr lang="en-GB" sz="2600" dirty="0"/>
              <a:t>Could show different images </a:t>
            </a:r>
          </a:p>
          <a:p>
            <a:pPr lvl="1"/>
            <a:r>
              <a:rPr lang="en-GB" sz="2600" dirty="0"/>
              <a:t>Could say different messages</a:t>
            </a:r>
          </a:p>
          <a:p>
            <a:pPr lvl="1"/>
            <a:endParaRPr lang="en-GB" sz="2600" dirty="0"/>
          </a:p>
          <a:p>
            <a:r>
              <a:rPr lang="en-GB" sz="2800" dirty="0"/>
              <a:t>Create 2 more programs that use a </a:t>
            </a:r>
            <a:r>
              <a:rPr lang="en-GB" sz="2800" b="1" dirty="0">
                <a:solidFill>
                  <a:srgbClr val="DC143C"/>
                </a:solidFill>
              </a:rPr>
              <a:t>Variable</a:t>
            </a:r>
          </a:p>
        </p:txBody>
      </p:sp>
      <p:sp>
        <p:nvSpPr>
          <p:cNvPr id="15" name="5-Point Star 3">
            <a:extLst>
              <a:ext uri="{FF2B5EF4-FFF2-40B4-BE49-F238E27FC236}">
                <a16:creationId xmlns:a16="http://schemas.microsoft.com/office/drawing/2014/main" id="{B0168AA5-DE8F-E89F-9655-56C84AD63675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067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2</a:t>
            </a:r>
            <a:br>
              <a:rPr lang="en-GB" dirty="0"/>
            </a:br>
            <a:r>
              <a:rPr lang="en-GB" sz="2800" dirty="0"/>
              <a:t>Star Challenge Evidence</a:t>
            </a:r>
            <a:br>
              <a:rPr lang="en-GB" sz="2800" dirty="0">
                <a:solidFill>
                  <a:srgbClr val="FFC000"/>
                </a:solidFill>
              </a:rPr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</a:t>
            </a:r>
            <a:endParaRPr lang="en-GB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8" name="5-Point Star 3">
            <a:extLst>
              <a:ext uri="{FF2B5EF4-FFF2-40B4-BE49-F238E27FC236}">
                <a16:creationId xmlns:a16="http://schemas.microsoft.com/office/drawing/2014/main" id="{9AAD8B0C-0F63-DF74-3CDE-05FAECD3E28D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13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3: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</a:t>
            </a:r>
            <a:r>
              <a:rPr lang="en-GB" sz="2800" dirty="0">
                <a:solidFill>
                  <a:schemeClr val="tx1"/>
                </a:solidFill>
              </a:rPr>
              <a:t>&amp;</a:t>
            </a:r>
            <a:r>
              <a:rPr lang="en-GB" sz="2800" dirty="0">
                <a:solidFill>
                  <a:srgbClr val="903F02"/>
                </a:solidFill>
              </a:rPr>
              <a:t> </a:t>
            </a:r>
            <a:r>
              <a:rPr lang="en-GB" sz="2800" dirty="0">
                <a:solidFill>
                  <a:srgbClr val="D9D9D9"/>
                </a:solidFill>
              </a:rPr>
              <a:t>Silver</a:t>
            </a:r>
            <a:r>
              <a:rPr lang="en-GB" sz="2800" dirty="0">
                <a:solidFill>
                  <a:srgbClr val="903F02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Challenges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1A709-75EA-590E-9A94-B4A9B48AC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903F02"/>
                </a:solidFill>
              </a:rPr>
              <a:t>Bronze</a:t>
            </a:r>
            <a:r>
              <a:rPr lang="en-GB" dirty="0"/>
              <a:t> Challenge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F7604-7BC4-EFCD-B6B2-F9D772E4BC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Create Rock, Paper, Scissors game following the tutorial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Save your program and screenshot your code/blocks</a:t>
            </a:r>
          </a:p>
          <a:p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Run the program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Paste a screenshot of your code on the next slide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A8218-12AB-8BFF-11CF-25C028DF6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solidFill>
                  <a:srgbClr val="D9D9D9"/>
                </a:solidFill>
              </a:rPr>
              <a:t>Silver</a:t>
            </a:r>
            <a:r>
              <a:rPr lang="en-GB" dirty="0"/>
              <a:t> Challenge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6A2FF5-D9C2-61E8-63CE-0099976ED0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Annotate your code on the next slide highlighting the blocks that use </a:t>
            </a:r>
            <a:r>
              <a:rPr lang="en-GB" b="1" dirty="0">
                <a:solidFill>
                  <a:srgbClr val="157D7E"/>
                </a:solidFill>
              </a:rPr>
              <a:t>Selection</a:t>
            </a:r>
            <a:r>
              <a:rPr lang="en-GB" dirty="0"/>
              <a:t> (Logic)</a:t>
            </a:r>
          </a:p>
          <a:p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Annotate the code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Explain why you think selection is used</a:t>
            </a:r>
          </a:p>
        </p:txBody>
      </p:sp>
    </p:spTree>
    <p:extLst>
      <p:ext uri="{BB962C8B-B14F-4D97-AF65-F5344CB8AC3E}">
        <p14:creationId xmlns:p14="http://schemas.microsoft.com/office/powerpoint/2010/main" val="3312333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763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3: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</a:t>
            </a:r>
            <a:r>
              <a:rPr lang="en-GB" sz="2800" dirty="0">
                <a:solidFill>
                  <a:schemeClr val="tx1"/>
                </a:solidFill>
              </a:rPr>
              <a:t>&amp;</a:t>
            </a:r>
            <a:r>
              <a:rPr lang="en-GB" sz="2800" dirty="0">
                <a:solidFill>
                  <a:srgbClr val="903F02"/>
                </a:solidFill>
              </a:rPr>
              <a:t> </a:t>
            </a:r>
            <a:r>
              <a:rPr lang="en-GB" sz="2800" dirty="0">
                <a:solidFill>
                  <a:srgbClr val="D9D9D9"/>
                </a:solidFill>
              </a:rPr>
              <a:t>Silver</a:t>
            </a:r>
            <a:r>
              <a:rPr lang="en-GB" sz="2800" dirty="0">
                <a:solidFill>
                  <a:srgbClr val="903F02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Evidence</a:t>
            </a:r>
            <a:br>
              <a:rPr lang="en-GB" dirty="0"/>
            </a:br>
            <a:r>
              <a:rPr lang="en-GB" sz="1800" dirty="0"/>
              <a:t>Paste your screenshot for the Bronze Challenge and write your annotations on this slide for the </a:t>
            </a:r>
            <a:r>
              <a:rPr lang="en-GB" sz="1800" dirty="0">
                <a:solidFill>
                  <a:srgbClr val="D9D9D9"/>
                </a:solidFill>
              </a:rPr>
              <a:t>Silver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>
                <a:solidFill>
                  <a:srgbClr val="903F02"/>
                </a:solidFill>
              </a:rPr>
              <a:t>Bronze: </a:t>
            </a:r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>
                <a:solidFill>
                  <a:srgbClr val="D9D9D9"/>
                </a:solidFill>
              </a:rPr>
              <a:t>Silver: </a:t>
            </a:r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619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3: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Challenge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667CA-AA78-4A26-B211-C4E9613C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Create and annotate one of the following programs that uses </a:t>
            </a:r>
            <a:r>
              <a:rPr lang="en-GB" b="1" dirty="0">
                <a:solidFill>
                  <a:srgbClr val="00A4A6"/>
                </a:solidFill>
              </a:rPr>
              <a:t>Selection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Coin Flipper</a:t>
            </a:r>
          </a:p>
          <a:p>
            <a:pPr lvl="1"/>
            <a:r>
              <a:rPr lang="en-GB" dirty="0"/>
              <a:t>Snap the dot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Paste a screenshot of your code on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Annotate the code explain what you think each block does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794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3: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Evidence</a:t>
            </a:r>
            <a:br>
              <a:rPr lang="en-GB" sz="2800" dirty="0">
                <a:solidFill>
                  <a:srgbClr val="FFC000"/>
                </a:solidFill>
              </a:rPr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C000"/>
                </a:solidFill>
              </a:rPr>
              <a:t>Gold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996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1782-8616-4F46-BB43-72E98C1A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GB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0B79-8794-4635-81DA-6F521695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and annotate the other program from </a:t>
            </a:r>
            <a:r>
              <a:rPr lang="en-GB" b="1" dirty="0">
                <a:solidFill>
                  <a:srgbClr val="FFC000"/>
                </a:solidFill>
              </a:rPr>
              <a:t>Gold</a:t>
            </a:r>
            <a:r>
              <a:rPr lang="en-GB" dirty="0"/>
              <a:t> that uses </a:t>
            </a:r>
            <a:r>
              <a:rPr lang="en-GB" b="1" dirty="0">
                <a:solidFill>
                  <a:srgbClr val="00A4A6"/>
                </a:solidFill>
              </a:rPr>
              <a:t>Selection</a:t>
            </a:r>
            <a:r>
              <a:rPr lang="en-GB" dirty="0"/>
              <a:t> e.g.</a:t>
            </a:r>
          </a:p>
          <a:p>
            <a:pPr lvl="1"/>
            <a:r>
              <a:rPr lang="en-GB" dirty="0"/>
              <a:t>Coin Flipper</a:t>
            </a:r>
          </a:p>
          <a:p>
            <a:pPr lvl="1"/>
            <a:r>
              <a:rPr lang="en-GB" dirty="0"/>
              <a:t>Snap the dot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Paste a screenshot of your code on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Annotate the code explain what you think each block does</a:t>
            </a:r>
          </a:p>
          <a:p>
            <a:endParaRPr lang="en-GB" sz="3200" b="1" dirty="0">
              <a:solidFill>
                <a:srgbClr val="B7472A"/>
              </a:solidFill>
            </a:endParaRPr>
          </a:p>
          <a:p>
            <a:endParaRPr lang="en-GB" sz="2800" b="1" dirty="0">
              <a:solidFill>
                <a:srgbClr val="DC143C"/>
              </a:solidFill>
            </a:endParaRPr>
          </a:p>
        </p:txBody>
      </p:sp>
      <p:sp>
        <p:nvSpPr>
          <p:cNvPr id="15" name="5-Point Star 3">
            <a:extLst>
              <a:ext uri="{FF2B5EF4-FFF2-40B4-BE49-F238E27FC236}">
                <a16:creationId xmlns:a16="http://schemas.microsoft.com/office/drawing/2014/main" id="{B0168AA5-DE8F-E89F-9655-56C84AD63675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629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3</a:t>
            </a:r>
            <a:br>
              <a:rPr lang="en-GB" dirty="0"/>
            </a:br>
            <a:r>
              <a:rPr lang="en-GB" sz="2800" dirty="0"/>
              <a:t>Star Challenge Evidence</a:t>
            </a:r>
            <a:br>
              <a:rPr lang="en-GB" sz="2800" dirty="0">
                <a:solidFill>
                  <a:srgbClr val="FFC000"/>
                </a:solidFill>
              </a:rPr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</a:t>
            </a:r>
            <a:endParaRPr lang="en-GB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8" name="5-Point Star 3">
            <a:extLst>
              <a:ext uri="{FF2B5EF4-FFF2-40B4-BE49-F238E27FC236}">
                <a16:creationId xmlns:a16="http://schemas.microsoft.com/office/drawing/2014/main" id="{9AAD8B0C-0F63-DF74-3CDE-05FAECD3E28D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22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Challenge – Thermometer </a:t>
            </a:r>
            <a:endParaRPr lang="en-GB" dirty="0">
              <a:solidFill>
                <a:srgbClr val="903F0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00FAB-DEA5-4AFE-8A52-9EF90208DD75}"/>
              </a:ext>
            </a:extLst>
          </p:cNvPr>
          <p:cNvSpPr txBox="1"/>
          <p:nvPr/>
        </p:nvSpPr>
        <p:spPr>
          <a:xfrm>
            <a:off x="646111" y="1614196"/>
            <a:ext cx="11366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Create this code in your new micro:bit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Download it to your micro:bit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Annotate the code below explain what you think each block does as well as explain what the program is for on the next slide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100948C6-0349-4478-9777-9C067B9C88A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5" y="3091524"/>
            <a:ext cx="4396341" cy="2327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F65F31-1C2F-494E-BE2D-E394C42B0A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965" y="5418896"/>
            <a:ext cx="4396341" cy="11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83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763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Evidence - Thermometer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8F3F03"/>
                </a:solidFill>
              </a:rPr>
              <a:t>Bronze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44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Challenge</a:t>
            </a:r>
            <a:endParaRPr lang="en-GB" dirty="0">
              <a:solidFill>
                <a:srgbClr val="903F0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00FAB-DEA5-4AFE-8A52-9EF90208DD75}"/>
              </a:ext>
            </a:extLst>
          </p:cNvPr>
          <p:cNvSpPr txBox="1"/>
          <p:nvPr/>
        </p:nvSpPr>
        <p:spPr>
          <a:xfrm>
            <a:off x="646111" y="1614196"/>
            <a:ext cx="11366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Adapt the example script from Activity 1 to say something different and show a different image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Paste a screenshot of your code on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Annotate the code below explain what you think each block does</a:t>
            </a:r>
          </a:p>
        </p:txBody>
      </p:sp>
    </p:spTree>
    <p:extLst>
      <p:ext uri="{BB962C8B-B14F-4D97-AF65-F5344CB8AC3E}">
        <p14:creationId xmlns:p14="http://schemas.microsoft.com/office/powerpoint/2010/main" val="2613020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Challenge 1 – Thermometer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86117-B571-4B29-A80D-F4E0044C10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to your </a:t>
            </a:r>
            <a:r>
              <a:rPr lang="en-GB" sz="1800" b="1" dirty="0">
                <a:solidFill>
                  <a:srgbClr val="903F02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Bronze Challenge </a:t>
            </a: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show a messages saying: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 - when the temperature is above 25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Cold - when the temperature is below 10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may wish to use the </a:t>
            </a:r>
            <a:r>
              <a:rPr lang="en-GB" sz="1800" b="1" dirty="0">
                <a:solidFill>
                  <a:srgbClr val="00A4A6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If</a:t>
            </a: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 and the </a:t>
            </a:r>
            <a:r>
              <a:rPr lang="en-GB" sz="1800" b="1" dirty="0">
                <a:solidFill>
                  <a:srgbClr val="00A4A6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</a:t>
            </a: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blocks to help you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6DF4C4-9380-4E65-A0B0-EE77AA44ABF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1929606"/>
            <a:ext cx="1847850" cy="2228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6FDACE-95C1-444A-85E0-16FC6426F1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62924" y="2060575"/>
            <a:ext cx="1533525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44F519-8ED6-4DC6-8475-A9DB44C9CC0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5999" y="4416426"/>
            <a:ext cx="41338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36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73683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Evidence 1 - Thermometer</a:t>
            </a:r>
            <a:br>
              <a:rPr lang="en-GB" dirty="0"/>
            </a:br>
            <a:r>
              <a:rPr lang="en-GB" sz="1800" dirty="0"/>
              <a:t>Paste your screenshot and write your annotations on this slide for the Silver 1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0919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Challenge 2 – Mood Meter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F2A6E-827C-4C53-A032-EEE7683448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 the code and download it to your micro:bit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what Icons are displayed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how the program works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Screenshot your code and annotate (write a description) what each block does as well as explain what the program is for on the next slide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7A6571-231F-43D9-8B11-90CA511F333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5745" y="2060575"/>
            <a:ext cx="3550922" cy="41957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8C8CC2-6C64-4B59-B24F-28F27972D93B}"/>
              </a:ext>
            </a:extLst>
          </p:cNvPr>
          <p:cNvSpPr txBox="1"/>
          <p:nvPr/>
        </p:nvSpPr>
        <p:spPr>
          <a:xfrm>
            <a:off x="0" y="6522524"/>
            <a:ext cx="12192000" cy="335476"/>
          </a:xfrm>
          <a:prstGeom prst="rect">
            <a:avLst/>
          </a:prstGeom>
          <a:solidFill>
            <a:schemeClr val="accent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 test the program, hold the GND pin with one hand, then touch the 0, 1 and 2 pins with a fingertip on the other hand</a:t>
            </a:r>
          </a:p>
        </p:txBody>
      </p:sp>
    </p:spTree>
    <p:extLst>
      <p:ext uri="{BB962C8B-B14F-4D97-AF65-F5344CB8AC3E}">
        <p14:creationId xmlns:p14="http://schemas.microsoft.com/office/powerpoint/2010/main" val="1290030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32406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Evidence 2 – Mood Meter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chemeClr val="tx1">
                    <a:lumMod val="85000"/>
                  </a:schemeClr>
                </a:solidFill>
              </a:rPr>
              <a:t>Silver 2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797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Challenge 1 – Mood Meter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90D64A-5D6F-4130-A52F-48181EA236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9481" y="2060575"/>
            <a:ext cx="3686175" cy="305752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8C8CC2-6C64-4B59-B24F-28F27972D93B}"/>
              </a:ext>
            </a:extLst>
          </p:cNvPr>
          <p:cNvSpPr txBox="1"/>
          <p:nvPr/>
        </p:nvSpPr>
        <p:spPr>
          <a:xfrm>
            <a:off x="6009481" y="5325427"/>
            <a:ext cx="3686175" cy="968278"/>
          </a:xfrm>
          <a:prstGeom prst="rect">
            <a:avLst/>
          </a:prstGeom>
          <a:solidFill>
            <a:srgbClr val="00A4A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example of how to start off the Gold Challenge with Nested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3F744-09E5-4493-A331-DA7FF6DCB2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Add to your Mood Meter Code</a:t>
            </a:r>
          </a:p>
          <a:p>
            <a:r>
              <a:rPr lang="en-GB" dirty="0"/>
              <a:t>Extend it so that the icon displayed for each Pin pressed is different based upon the temperature</a:t>
            </a:r>
          </a:p>
          <a:p>
            <a:r>
              <a:rPr lang="en-GB" dirty="0"/>
              <a:t>You may need to look at your thermometer code</a:t>
            </a:r>
          </a:p>
          <a:p>
            <a:endParaRPr lang="en-GB" dirty="0"/>
          </a:p>
          <a:p>
            <a:r>
              <a:rPr lang="en-GB" dirty="0"/>
              <a:t>*This is an example of Nested Selection (Selection inside Selection)</a:t>
            </a:r>
          </a:p>
        </p:txBody>
      </p:sp>
    </p:spTree>
    <p:extLst>
      <p:ext uri="{BB962C8B-B14F-4D97-AF65-F5344CB8AC3E}">
        <p14:creationId xmlns:p14="http://schemas.microsoft.com/office/powerpoint/2010/main" val="240356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10511247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Evidence 1 – Mood Meter 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C000"/>
                </a:solidFill>
              </a:rPr>
              <a:t>Gold 1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047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Challenge 2 – Compass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F2A6E-827C-4C53-A032-EEE76834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936567" cy="420024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 the code and download it to your micro:bit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how the program works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Show String to show an arrow that points in the right destination instead of the letters (N, E, S, W)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Screenshot your code and annotate (write a description) what each block does as well as explain what the program is for on the next slide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C8CC2-6C64-4B59-B24F-28F27972D93B}"/>
              </a:ext>
            </a:extLst>
          </p:cNvPr>
          <p:cNvSpPr txBox="1"/>
          <p:nvPr/>
        </p:nvSpPr>
        <p:spPr>
          <a:xfrm>
            <a:off x="0" y="6583822"/>
            <a:ext cx="12192000" cy="274178"/>
          </a:xfrm>
          <a:prstGeom prst="rect">
            <a:avLst/>
          </a:prstGeom>
          <a:solidFill>
            <a:srgbClr val="1E90FF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On the first use of the compass, the calibration procedure will automatically start. The user must draw a circle with the device until it is fully calibrated.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A75D95-8EF5-4E6A-9B82-5294BC940CD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4823" y="2060575"/>
            <a:ext cx="4332767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00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15254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4: </a:t>
            </a:r>
            <a:r>
              <a:rPr lang="en-GB" dirty="0"/>
              <a:t>Activity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Evidence 2 – Compass 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C000"/>
                </a:solidFill>
              </a:rPr>
              <a:t>Gold 2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661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1782-8616-4F46-BB43-72E98C1A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GB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0B79-8794-4635-81DA-6F521695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your own program that makes use of different input methods we have used today along with Selection (If, Else If, Else…)</a:t>
            </a:r>
          </a:p>
          <a:p>
            <a:endParaRPr lang="en-GB" dirty="0"/>
          </a:p>
          <a:p>
            <a:r>
              <a:rPr lang="en-GB" dirty="0"/>
              <a:t>E.g. </a:t>
            </a:r>
          </a:p>
          <a:p>
            <a:pPr lvl="1"/>
            <a:r>
              <a:rPr lang="en-GB" dirty="0"/>
              <a:t>A more complex compass that shows NE, SE, SW &amp; NW</a:t>
            </a:r>
          </a:p>
          <a:p>
            <a:pPr lvl="1"/>
            <a:r>
              <a:rPr lang="en-GB" dirty="0"/>
              <a:t>Using the acceleration input to see how fast the micro:bit is moving</a:t>
            </a:r>
          </a:p>
        </p:txBody>
      </p:sp>
      <p:sp>
        <p:nvSpPr>
          <p:cNvPr id="15" name="5-Point Star 3">
            <a:extLst>
              <a:ext uri="{FF2B5EF4-FFF2-40B4-BE49-F238E27FC236}">
                <a16:creationId xmlns:a16="http://schemas.microsoft.com/office/drawing/2014/main" id="{B0168AA5-DE8F-E89F-9655-56C84AD63675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045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4</a:t>
            </a:r>
            <a:br>
              <a:rPr lang="en-GB" dirty="0"/>
            </a:br>
            <a:r>
              <a:rPr lang="en-GB" sz="2800" dirty="0"/>
              <a:t>Star Challenge Evidence</a:t>
            </a:r>
            <a:br>
              <a:rPr lang="en-GB" sz="2800" dirty="0">
                <a:solidFill>
                  <a:srgbClr val="FFC000"/>
                </a:solidFill>
              </a:rPr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</a:t>
            </a:r>
            <a:endParaRPr lang="en-GB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8" name="5-Point Star 3">
            <a:extLst>
              <a:ext uri="{FF2B5EF4-FFF2-40B4-BE49-F238E27FC236}">
                <a16:creationId xmlns:a16="http://schemas.microsoft.com/office/drawing/2014/main" id="{9AAD8B0C-0F63-DF74-3CDE-05FAECD3E28D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57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33394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903F02"/>
                </a:solidFill>
              </a:rPr>
              <a:t>Bronze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139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4</a:t>
            </a:r>
            <a:br>
              <a:rPr lang="en-GB" dirty="0"/>
            </a:br>
            <a:r>
              <a:rPr lang="en-GB" sz="2800" dirty="0"/>
              <a:t>Star Challenge Evidence</a:t>
            </a:r>
            <a:br>
              <a:rPr lang="en-GB" sz="2800" dirty="0">
                <a:solidFill>
                  <a:srgbClr val="FFC000"/>
                </a:solidFill>
              </a:rPr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</a:t>
            </a:r>
            <a:endParaRPr lang="en-GB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8" name="5-Point Star 3">
            <a:extLst>
              <a:ext uri="{FF2B5EF4-FFF2-40B4-BE49-F238E27FC236}">
                <a16:creationId xmlns:a16="http://schemas.microsoft.com/office/drawing/2014/main" id="{9AAD8B0C-0F63-DF74-3CDE-05FAECD3E28D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490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5: </a:t>
            </a:r>
            <a:r>
              <a:rPr lang="en-GB" dirty="0"/>
              <a:t>Activity 1</a:t>
            </a:r>
            <a:br>
              <a:rPr lang="en-GB" dirty="0"/>
            </a:b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Example Code </a:t>
            </a:r>
            <a:br>
              <a:rPr lang="en-GB" dirty="0"/>
            </a:br>
            <a:endParaRPr lang="en-GB" dirty="0">
              <a:solidFill>
                <a:srgbClr val="8F3F03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188839-5D1E-46AE-AAE2-B32141E66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014993" cy="4200245"/>
          </a:xfrm>
        </p:spPr>
        <p:txBody>
          <a:bodyPr/>
          <a:lstStyle/>
          <a:p>
            <a:r>
              <a:rPr lang="en-GB" sz="3600" b="1" dirty="0">
                <a:solidFill>
                  <a:schemeClr val="accent1"/>
                </a:solidFill>
              </a:rPr>
              <a:t>makecode.microbit.org</a:t>
            </a:r>
          </a:p>
          <a:p>
            <a:r>
              <a:rPr lang="en-GB" dirty="0"/>
              <a:t>Create this code</a:t>
            </a:r>
          </a:p>
          <a:p>
            <a:endParaRPr lang="en-GB" dirty="0"/>
          </a:p>
          <a:p>
            <a:r>
              <a:rPr lang="en-GB" dirty="0"/>
              <a:t>Download it to your micro:bit</a:t>
            </a:r>
          </a:p>
          <a:p>
            <a:endParaRPr lang="en-GB" dirty="0"/>
          </a:p>
          <a:p>
            <a:r>
              <a:rPr lang="en-GB" sz="1800" dirty="0"/>
              <a:t>Add a screenshot of your code to the next slide </a:t>
            </a:r>
            <a:r>
              <a:rPr lang="en-GB" sz="1800" i="1" dirty="0"/>
              <a:t>(Using Snipping Tool)</a:t>
            </a:r>
          </a:p>
          <a:p>
            <a:endParaRPr lang="en-GB" sz="1800" dirty="0"/>
          </a:p>
          <a:p>
            <a:r>
              <a:rPr lang="en-GB" sz="1800" dirty="0"/>
              <a:t>Annotate and Explain what you think this code does…</a:t>
            </a:r>
          </a:p>
          <a:p>
            <a:endParaRPr lang="en-GB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57F58378-283A-4008-A517-17D9437D0D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666714"/>
            <a:ext cx="4395787" cy="298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69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5: </a:t>
            </a:r>
            <a:r>
              <a:rPr lang="en-GB" dirty="0"/>
              <a:t>Activity 1</a:t>
            </a:r>
            <a:br>
              <a:rPr lang="en-GB" dirty="0"/>
            </a:b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Evidence</a:t>
            </a:r>
            <a:br>
              <a:rPr lang="en-GB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800" dirty="0"/>
              <a:t>Paste your screenshot and write your annotations on this slide for Activity 1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612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5: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Challenge</a:t>
            </a:r>
            <a:endParaRPr lang="en-GB" dirty="0">
              <a:solidFill>
                <a:srgbClr val="8F3F03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188839-5D1E-46AE-AAE2-B32141E66C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 the code that counts up to 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Add to this code so it counts </a:t>
            </a:r>
            <a:r>
              <a:rPr lang="en-GB" b="1" dirty="0"/>
              <a:t>back down to 1, up to 5 again and so on repeatedly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i="1" dirty="0">
                <a:solidFill>
                  <a:srgbClr val="92D050"/>
                </a:solidFill>
              </a:rPr>
              <a:t>Hint: You will just need to add another </a:t>
            </a:r>
            <a:r>
              <a:rPr lang="en-GB" b="1" i="1" dirty="0">
                <a:solidFill>
                  <a:srgbClr val="00AA00"/>
                </a:solidFill>
              </a:rPr>
              <a:t>While Loop </a:t>
            </a:r>
            <a:r>
              <a:rPr lang="en-GB" i="1" dirty="0">
                <a:solidFill>
                  <a:srgbClr val="92D050"/>
                </a:solidFill>
              </a:rPr>
              <a:t>into this code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6BEA49CA-6952-4A7C-9A5A-28E0E10F6F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794" y="2753519"/>
            <a:ext cx="35528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16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763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5: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903F02"/>
                </a:solidFill>
              </a:rPr>
              <a:t>Bronze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8F3F03"/>
                </a:solidFill>
              </a:rPr>
              <a:t>Bronze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 and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47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5: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Challenge</a:t>
            </a:r>
            <a:endParaRPr lang="en-GB" dirty="0">
              <a:solidFill>
                <a:srgbClr val="D9D9D9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86117-B571-4B29-A80D-F4E0044C10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Write a program where you shake the micro:bit to get a random number between 1 and 10 then count down</a:t>
            </a:r>
          </a:p>
          <a:p>
            <a:endParaRPr lang="en-GB" dirty="0"/>
          </a:p>
          <a:p>
            <a:r>
              <a:rPr lang="en-GB" i="1" dirty="0">
                <a:solidFill>
                  <a:srgbClr val="92D050"/>
                </a:solidFill>
              </a:rPr>
              <a:t>Hint: Instead of using the </a:t>
            </a:r>
            <a:r>
              <a:rPr lang="en-GB" b="1" i="1" dirty="0">
                <a:solidFill>
                  <a:srgbClr val="1E90FF"/>
                </a:solidFill>
              </a:rPr>
              <a:t>Forever block</a:t>
            </a:r>
            <a:r>
              <a:rPr lang="en-GB" i="1" dirty="0">
                <a:solidFill>
                  <a:srgbClr val="92D050"/>
                </a:solidFill>
              </a:rPr>
              <a:t> you will need to use a </a:t>
            </a:r>
            <a:r>
              <a:rPr lang="en-GB" b="1" i="1" dirty="0">
                <a:solidFill>
                  <a:srgbClr val="D400D4"/>
                </a:solidFill>
              </a:rPr>
              <a:t>On Shake block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87C9C11-E9E6-42EB-B32D-2205BCBB29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664332"/>
            <a:ext cx="4395788" cy="29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65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72087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5: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chemeClr val="tx1">
                    <a:lumMod val="85000"/>
                  </a:schemeClr>
                </a:solidFill>
              </a:rPr>
              <a:t>Silver </a:t>
            </a:r>
            <a:r>
              <a:rPr lang="en-GB" sz="1800" dirty="0"/>
              <a:t>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455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5: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Challenge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3F744-09E5-4493-A331-DA7FF6DC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Write a program where you set the number (pressing A to go down and B to go up) then when you press A+B the micro:bit counts down.</a:t>
            </a:r>
          </a:p>
          <a:p>
            <a:endParaRPr lang="en-GB" sz="2400" dirty="0"/>
          </a:p>
          <a:p>
            <a:r>
              <a:rPr lang="en-GB" sz="2000" i="1" dirty="0">
                <a:solidFill>
                  <a:srgbClr val="92D050"/>
                </a:solidFill>
              </a:rPr>
              <a:t>Hint: You will have 3 separate blocks of code each one starting with a different </a:t>
            </a:r>
            <a:r>
              <a:rPr lang="en-GB" sz="2000" b="1" i="1" dirty="0">
                <a:solidFill>
                  <a:srgbClr val="D400D4"/>
                </a:solidFill>
              </a:rPr>
              <a:t>On Button Press block</a:t>
            </a:r>
          </a:p>
          <a:p>
            <a:pPr marL="0" indent="0">
              <a:buNone/>
            </a:pPr>
            <a:endParaRPr lang="en-GB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106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5: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C000"/>
                </a:solidFill>
              </a:rPr>
              <a:t>Gold Challenge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9695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BA4B8C-17EB-4A54-B6B5-0645CA93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377FDB-A861-469F-8592-2F37F3E3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at least 1 Game or Radio game out of the following:</a:t>
            </a:r>
          </a:p>
          <a:p>
            <a:pPr lvl="1"/>
            <a:r>
              <a:rPr lang="en-GB" dirty="0"/>
              <a:t>Magic Button Trick</a:t>
            </a:r>
          </a:p>
          <a:p>
            <a:pPr lvl="1"/>
            <a:r>
              <a:rPr lang="en-GB" dirty="0"/>
              <a:t>Snap the Dot</a:t>
            </a:r>
          </a:p>
          <a:p>
            <a:pPr lvl="1"/>
            <a:r>
              <a:rPr lang="en-GB" dirty="0"/>
              <a:t>Tug-Of-LED</a:t>
            </a:r>
          </a:p>
          <a:p>
            <a:pPr lvl="1"/>
            <a:r>
              <a:rPr lang="en-GB" dirty="0" err="1"/>
              <a:t>Crashy</a:t>
            </a:r>
            <a:r>
              <a:rPr lang="en-GB" dirty="0"/>
              <a:t> Bird </a:t>
            </a:r>
            <a:r>
              <a:rPr lang="en-GB" b="1" i="1" dirty="0">
                <a:solidFill>
                  <a:srgbClr val="FFC000"/>
                </a:solidFill>
              </a:rPr>
              <a:t>(Golden Ticket)</a:t>
            </a:r>
          </a:p>
          <a:p>
            <a:pPr lvl="1"/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Multi Dice </a:t>
            </a:r>
            <a:r>
              <a:rPr lang="en-GB" i="1" dirty="0">
                <a:solidFill>
                  <a:srgbClr val="FF0000"/>
                </a:solidFill>
              </a:rPr>
              <a:t>(Radio Game)</a:t>
            </a:r>
          </a:p>
          <a:p>
            <a:pPr lvl="1"/>
            <a:r>
              <a:rPr lang="en-GB" i="1" dirty="0"/>
              <a:t>Rock Paper Scissors Teams</a:t>
            </a:r>
          </a:p>
          <a:p>
            <a:pPr lvl="1"/>
            <a:r>
              <a:rPr lang="en-GB" i="1" dirty="0"/>
              <a:t>Mood Radio</a:t>
            </a:r>
          </a:p>
        </p:txBody>
      </p:sp>
      <p:sp>
        <p:nvSpPr>
          <p:cNvPr id="2" name="5-Point Star 3">
            <a:extLst>
              <a:ext uri="{FF2B5EF4-FFF2-40B4-BE49-F238E27FC236}">
                <a16:creationId xmlns:a16="http://schemas.microsoft.com/office/drawing/2014/main" id="{A138124A-668F-DE40-9260-4F0FEF341762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14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Challenge</a:t>
            </a:r>
            <a:endParaRPr lang="en-GB" dirty="0">
              <a:solidFill>
                <a:srgbClr val="D9D9D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00FAB-DEA5-4AFE-8A52-9EF90208DD75}"/>
              </a:ext>
            </a:extLst>
          </p:cNvPr>
          <p:cNvSpPr txBox="1"/>
          <p:nvPr/>
        </p:nvSpPr>
        <p:spPr>
          <a:xfrm>
            <a:off x="646111" y="1614196"/>
            <a:ext cx="11223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Write a program to do the following, and push it to your Micro:bit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Display your first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Wait 1 second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Display an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Wait 1 second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Display the text: "</a:t>
            </a:r>
            <a:r>
              <a:rPr lang="en-GB" b="1" dirty="0" err="1"/>
              <a:t>CompSci</a:t>
            </a:r>
            <a:r>
              <a:rPr lang="en-GB" b="1" dirty="0"/>
              <a:t>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Wait 1 second</a:t>
            </a:r>
          </a:p>
          <a:p>
            <a:pPr lvl="1"/>
            <a:endParaRPr lang="en-GB" b="1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Paste a screenshot of your code on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Annotate the code explain what you think each block does</a:t>
            </a:r>
          </a:p>
        </p:txBody>
      </p:sp>
    </p:spTree>
    <p:extLst>
      <p:ext uri="{BB962C8B-B14F-4D97-AF65-F5344CB8AC3E}">
        <p14:creationId xmlns:p14="http://schemas.microsoft.com/office/powerpoint/2010/main" val="19533795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5</a:t>
            </a:r>
            <a:br>
              <a:rPr lang="en-GB" dirty="0">
                <a:solidFill>
                  <a:srgbClr val="F2D10E"/>
                </a:solidFill>
              </a:rPr>
            </a:br>
            <a:r>
              <a:rPr lang="en-GB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 Evidence 1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</a:t>
            </a:r>
            <a:endParaRPr lang="en-GB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3" name="5-Point Star 3">
            <a:extLst>
              <a:ext uri="{FF2B5EF4-FFF2-40B4-BE49-F238E27FC236}">
                <a16:creationId xmlns:a16="http://schemas.microsoft.com/office/drawing/2014/main" id="{910D72AE-4B72-F363-C088-A02BF6AE7400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451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5</a:t>
            </a:r>
            <a:br>
              <a:rPr lang="en-GB" dirty="0">
                <a:solidFill>
                  <a:srgbClr val="F2D10E"/>
                </a:solidFill>
              </a:rPr>
            </a:br>
            <a:r>
              <a:rPr lang="en-GB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 Evidence 2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</a:t>
            </a:r>
            <a:endParaRPr lang="en-GB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3" name="5-Point Star 3">
            <a:extLst>
              <a:ext uri="{FF2B5EF4-FFF2-40B4-BE49-F238E27FC236}">
                <a16:creationId xmlns:a16="http://schemas.microsoft.com/office/drawing/2014/main" id="{910D72AE-4B72-F363-C088-A02BF6AE7400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215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8720" cy="1400530"/>
          </a:xfrm>
        </p:spPr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5</a:t>
            </a:r>
            <a:br>
              <a:rPr lang="en-GB" dirty="0">
                <a:solidFill>
                  <a:srgbClr val="F2D10E"/>
                </a:solidFill>
              </a:rPr>
            </a:br>
            <a:r>
              <a:rPr lang="en-GB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</a:t>
            </a:r>
            <a:r>
              <a:rPr lang="en-GB" sz="28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Evidence 3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</a:t>
            </a:r>
            <a:endParaRPr lang="en-GB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3" name="5-Point Star 3">
            <a:extLst>
              <a:ext uri="{FF2B5EF4-FFF2-40B4-BE49-F238E27FC236}">
                <a16:creationId xmlns:a16="http://schemas.microsoft.com/office/drawing/2014/main" id="{910D72AE-4B72-F363-C088-A02BF6AE7400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27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72087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D9D9D9"/>
                </a:solidFill>
              </a:rPr>
              <a:t>Silver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chemeClr val="bg1">
                    <a:lumMod val="85000"/>
                  </a:schemeClr>
                </a:solidFill>
              </a:rPr>
              <a:t>Silver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86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843-92A5-4051-BDBA-310F8406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Challenge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00FAB-DEA5-4AFE-8A52-9EF90208DD75}"/>
              </a:ext>
            </a:extLst>
          </p:cNvPr>
          <p:cNvSpPr txBox="1"/>
          <p:nvPr/>
        </p:nvSpPr>
        <p:spPr>
          <a:xfrm>
            <a:off x="646111" y="1614196"/>
            <a:ext cx="11392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Write a program that has two different images and says two different things 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Paste a screenshot of your code on the next slide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Annotate the code explain what you think each block does</a:t>
            </a:r>
          </a:p>
        </p:txBody>
      </p:sp>
    </p:spTree>
    <p:extLst>
      <p:ext uri="{BB962C8B-B14F-4D97-AF65-F5344CB8AC3E}">
        <p14:creationId xmlns:p14="http://schemas.microsoft.com/office/powerpoint/2010/main" val="137263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B6-D966-47B6-80D6-C86E9E3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72087" cy="140053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dirty="0">
                <a:solidFill>
                  <a:srgbClr val="FFC000"/>
                </a:solidFill>
              </a:rPr>
              <a:t>Gold Evidence</a:t>
            </a:r>
            <a:br>
              <a:rPr lang="en-GB" dirty="0"/>
            </a:br>
            <a:r>
              <a:rPr lang="en-GB" sz="1800" dirty="0"/>
              <a:t>Paste your screenshot and write your annotations on this slide for the </a:t>
            </a:r>
            <a:r>
              <a:rPr lang="en-GB" sz="1800" dirty="0">
                <a:solidFill>
                  <a:srgbClr val="FFC000"/>
                </a:solidFill>
              </a:rPr>
              <a:t>Gold</a:t>
            </a:r>
            <a:r>
              <a:rPr lang="en-GB" sz="1800" dirty="0"/>
              <a:t> Challenge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C935-64EF-46A6-8745-94ED0A8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05000"/>
            <a:ext cx="4853540" cy="576262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9F5D-C87F-4779-BDC8-BED99CE6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9548FE-8C6D-4134-8CDE-4B842C4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FDCC0-7535-4171-B911-EE24A2F2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60853" cy="3741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95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1782-8616-4F46-BB43-72E98C1A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0B79-8794-4635-81DA-6F521695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Create your own micro:bit programs using just the     </a:t>
            </a:r>
            <a:r>
              <a:rPr lang="en-GB" sz="3200" dirty="0">
                <a:solidFill>
                  <a:srgbClr val="1E90FF"/>
                </a:solidFill>
              </a:rPr>
              <a:t>Basic blocks</a:t>
            </a:r>
            <a:r>
              <a:rPr lang="en-GB" sz="3200" dirty="0"/>
              <a:t>.</a:t>
            </a:r>
          </a:p>
          <a:p>
            <a:endParaRPr lang="en-GB" sz="3200" dirty="0"/>
          </a:p>
          <a:p>
            <a:r>
              <a:rPr lang="en-GB" sz="3200" dirty="0"/>
              <a:t>Add these to this </a:t>
            </a:r>
            <a:r>
              <a:rPr lang="en-GB" sz="3200" b="1" dirty="0">
                <a:solidFill>
                  <a:srgbClr val="B7472A"/>
                </a:solidFill>
              </a:rPr>
              <a:t>PowerPoint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EAF555-9F5D-4D70-9AB1-2C34E9C5FBB7}"/>
              </a:ext>
            </a:extLst>
          </p:cNvPr>
          <p:cNvGrpSpPr/>
          <p:nvPr/>
        </p:nvGrpSpPr>
        <p:grpSpPr>
          <a:xfrm>
            <a:off x="3091338" y="2703497"/>
            <a:ext cx="341869" cy="282134"/>
            <a:chOff x="3040849" y="2681057"/>
            <a:chExt cx="375528" cy="2821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08FBEC-954C-4C23-B6C8-9EA3C10BD2E0}"/>
                </a:ext>
              </a:extLst>
            </p:cNvPr>
            <p:cNvSpPr/>
            <p:nvPr/>
          </p:nvSpPr>
          <p:spPr>
            <a:xfrm>
              <a:off x="3040849" y="2681057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709D4E-5214-4D67-8918-BC6C8327CF59}"/>
                </a:ext>
              </a:extLst>
            </p:cNvPr>
            <p:cNvSpPr/>
            <p:nvPr/>
          </p:nvSpPr>
          <p:spPr>
            <a:xfrm>
              <a:off x="3182053" y="2681057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EA83B9-706F-4602-8CD5-EE1C5180A6F4}"/>
                </a:ext>
              </a:extLst>
            </p:cNvPr>
            <p:cNvSpPr/>
            <p:nvPr/>
          </p:nvSpPr>
          <p:spPr>
            <a:xfrm>
              <a:off x="3323257" y="2681057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B43E9F-2273-4CC8-8B85-4F5B8ADD8758}"/>
                </a:ext>
              </a:extLst>
            </p:cNvPr>
            <p:cNvSpPr/>
            <p:nvPr/>
          </p:nvSpPr>
          <p:spPr>
            <a:xfrm>
              <a:off x="3040849" y="2794188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6A8DDB-4284-4161-942E-022D2FC1A07B}"/>
                </a:ext>
              </a:extLst>
            </p:cNvPr>
            <p:cNvSpPr/>
            <p:nvPr/>
          </p:nvSpPr>
          <p:spPr>
            <a:xfrm>
              <a:off x="3182053" y="2794188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03D779-DC22-4A79-97A6-53DD9EAC1F60}"/>
                </a:ext>
              </a:extLst>
            </p:cNvPr>
            <p:cNvSpPr/>
            <p:nvPr/>
          </p:nvSpPr>
          <p:spPr>
            <a:xfrm>
              <a:off x="3323257" y="2794188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EBA568-4F74-4925-BCEC-F1EE535D248B}"/>
                </a:ext>
              </a:extLst>
            </p:cNvPr>
            <p:cNvSpPr/>
            <p:nvPr/>
          </p:nvSpPr>
          <p:spPr>
            <a:xfrm>
              <a:off x="3040849" y="2907319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E44558-C17B-48A9-89E0-5C1059FA4FB9}"/>
                </a:ext>
              </a:extLst>
            </p:cNvPr>
            <p:cNvSpPr/>
            <p:nvPr/>
          </p:nvSpPr>
          <p:spPr>
            <a:xfrm>
              <a:off x="3182053" y="2907319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688A86-5FB9-4069-8B94-5781062BC7CB}"/>
                </a:ext>
              </a:extLst>
            </p:cNvPr>
            <p:cNvSpPr/>
            <p:nvPr/>
          </p:nvSpPr>
          <p:spPr>
            <a:xfrm>
              <a:off x="3323257" y="2907319"/>
              <a:ext cx="93120" cy="55872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5-Point Star 3">
            <a:extLst>
              <a:ext uri="{FF2B5EF4-FFF2-40B4-BE49-F238E27FC236}">
                <a16:creationId xmlns:a16="http://schemas.microsoft.com/office/drawing/2014/main" id="{B0168AA5-DE8F-E89F-9655-56C84AD63675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683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Year 8 IT">
      <a:dk1>
        <a:sysClr val="windowText" lastClr="000000"/>
      </a:dk1>
      <a:lt1>
        <a:sysClr val="window" lastClr="FFFFFF"/>
      </a:lt1>
      <a:dk2>
        <a:srgbClr val="1F282E"/>
      </a:dk2>
      <a:lt2>
        <a:srgbClr val="71C2FF"/>
      </a:lt2>
      <a:accent1>
        <a:srgbClr val="0070C0"/>
      </a:accent1>
      <a:accent2>
        <a:srgbClr val="595959"/>
      </a:accent2>
      <a:accent3>
        <a:srgbClr val="21A0FF"/>
      </a:accent3>
      <a:accent4>
        <a:srgbClr val="7F7F7F"/>
      </a:accent4>
      <a:accent5>
        <a:srgbClr val="7F7F7F"/>
      </a:accent5>
      <a:accent6>
        <a:srgbClr val="262626"/>
      </a:accent6>
      <a:hlink>
        <a:srgbClr val="71C2FF"/>
      </a:hlink>
      <a:folHlink>
        <a:srgbClr val="0088EE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2120</Words>
  <Application>Microsoft Office PowerPoint</Application>
  <PresentationFormat>Widescreen</PresentationFormat>
  <Paragraphs>268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Century Gothic</vt:lpstr>
      <vt:lpstr>Wingdings 3</vt:lpstr>
      <vt:lpstr>1_Ion</vt:lpstr>
      <vt:lpstr>micro:bit</vt:lpstr>
      <vt:lpstr>Lesson 1: Activity 1 Example Code </vt:lpstr>
      <vt:lpstr>Lesson 1: Activity 2 Bronze Challenge</vt:lpstr>
      <vt:lpstr>Lesson 1: Activity 2 Bronze Evidence Paste your screenshot and write your annotations on this slide for the Bronze Challenge</vt:lpstr>
      <vt:lpstr>Lesson 1: Activity 2 Silver Challenge</vt:lpstr>
      <vt:lpstr>Lesson 1: Activity 2 Silver Evidence Paste your screenshot and write your annotations on this slide for the Silver Challenge</vt:lpstr>
      <vt:lpstr>Lesson 1: Activity 2 Gold Challenge</vt:lpstr>
      <vt:lpstr>Lesson 1: Activity 2 Gold Evidence Paste your screenshot and write your annotations on this slide for the Gold Challenge</vt:lpstr>
      <vt:lpstr>Star Challenge: Lesson 1</vt:lpstr>
      <vt:lpstr>Star Challenge: Lesson 1 Star Challenge Evidence Paste your screenshot and write your annotations on this slide for the Star Challenge</vt:lpstr>
      <vt:lpstr>Help Guide 1: Variables</vt:lpstr>
      <vt:lpstr>Help Guide 1: Variables</vt:lpstr>
      <vt:lpstr>Lesson 2: Activity 1 Example Code  </vt:lpstr>
      <vt:lpstr>Lesson 2: Activity 2 Bronze Challenge</vt:lpstr>
      <vt:lpstr>Lesson 2: Activity 2 Bronze Evidence Paste your screenshot and write your annotations on this slide for the Bronze Challenge</vt:lpstr>
      <vt:lpstr>Lesson 2: Activity 2 Silver Challenge</vt:lpstr>
      <vt:lpstr>Lesson 2: Activity 2 Silver Evidence Paste your screenshot and write your annotations on this slide for the Silver Challenge</vt:lpstr>
      <vt:lpstr>Lesson 2: Activity 2 Gold Challenge</vt:lpstr>
      <vt:lpstr>Lesson 2: Activity 2 Gold Evidence Paste your screenshot and write your annotations on this slide for the Gold Challenge</vt:lpstr>
      <vt:lpstr>Star Challenge: Lesson 2</vt:lpstr>
      <vt:lpstr>Star Challenge: Lesson 2 Star Challenge Evidence Paste your screenshot and write your annotations on this slide for the Star Challenge</vt:lpstr>
      <vt:lpstr>Lesson 3: Activity Bronze &amp; Silver Challenges</vt:lpstr>
      <vt:lpstr>Lesson 3: Activity Bronze &amp; Silver Evidence Paste your screenshot for the Bronze Challenge and write your annotations on this slide for the Silver Challenge</vt:lpstr>
      <vt:lpstr>Lesson 3: Activity Gold Challenge</vt:lpstr>
      <vt:lpstr>Lesson 3: Activity Gold Evidence Paste your screenshot and write your annotations on this slide for the Gold Challenge</vt:lpstr>
      <vt:lpstr>Star Challenge: Lesson 3</vt:lpstr>
      <vt:lpstr>Star Challenge: Lesson 3 Star Challenge Evidence Paste your screenshot and write your annotations on this slide for the Star Challenge</vt:lpstr>
      <vt:lpstr>Lesson 4: Activity Bronze Challenge – Thermometer </vt:lpstr>
      <vt:lpstr>Lesson 4: Activity Bronze Evidence - Thermometer Paste your screenshot and write your annotations on this slide for the Bronze Challenge</vt:lpstr>
      <vt:lpstr>Lesson 4: Activity Silver Challenge 1 – Thermometer</vt:lpstr>
      <vt:lpstr>Lesson 4: Activity Silver Evidence 1 - Thermometer Paste your screenshot and write your annotations on this slide for the Silver 1 Challenge</vt:lpstr>
      <vt:lpstr>Lesson 4: Activity Silver Challenge 2 – Mood Meter</vt:lpstr>
      <vt:lpstr>Lesson 4: Activity Silver Evidence 2 – Mood Meter Paste your screenshot and write your annotations on this slide for the Silver 2 Challenge</vt:lpstr>
      <vt:lpstr>Lesson 4: Activity Gold Challenge 1 – Mood Meter</vt:lpstr>
      <vt:lpstr>Lesson 4: Activity Gold Evidence 1 – Mood Meter  Paste your screenshot and write your annotations on this slide for the Gold 1 Challenge</vt:lpstr>
      <vt:lpstr>Lesson 4: Activity Gold Challenge 2 – Compass </vt:lpstr>
      <vt:lpstr>Lesson 4: Activity Gold Evidence 2 – Compass  Paste your screenshot and write your annotations on this slide for the Gold 2 Challenge</vt:lpstr>
      <vt:lpstr>Star Challenge: Lesson 3</vt:lpstr>
      <vt:lpstr>Star Challenge: Lesson 4 Star Challenge Evidence Paste your screenshot and write your annotations on this slide for the Star Challenge</vt:lpstr>
      <vt:lpstr>Star Challenge: Lesson 4 Star Challenge Evidence Paste your screenshot and write your annotations on this slide for the Star Challenge</vt:lpstr>
      <vt:lpstr>Lesson 5: Activity 1 Example Code  </vt:lpstr>
      <vt:lpstr>Lesson 5: Activity 1 Evidence Paste your screenshot and write your annotations on this slide for Activity 1</vt:lpstr>
      <vt:lpstr>Lesson 5: Activity 2 Bronze Challenge</vt:lpstr>
      <vt:lpstr>Lesson 5: Activity 2 Bronze Evidence Paste your screenshot and write your annotations on this slide for the Bronze Challenge</vt:lpstr>
      <vt:lpstr>Lesson 5: Activity 2 Silver Challenge</vt:lpstr>
      <vt:lpstr>Lesson 5: Activity 2 Silver Evidence Paste your screenshot and write your annotations on this slide for the Silver Challenge</vt:lpstr>
      <vt:lpstr>Lesson 5: Activity 2 Gold Challenge</vt:lpstr>
      <vt:lpstr>Lesson 5: Activity 2 Gold Evidence Paste your screenshot and write your annotations on this slide for the Gold Challenge</vt:lpstr>
      <vt:lpstr>Star Challenge: Lesson 5</vt:lpstr>
      <vt:lpstr>Star Challenge: Lesson 5 Star Challenge Evidence 1 Paste your screenshot and write your annotations on this slide for the Star Challenge</vt:lpstr>
      <vt:lpstr>Star Challenge: Lesson 5 Star Challenge Evidence 2 Paste your screenshot and write your annotations on this slide for the Star Challenge</vt:lpstr>
      <vt:lpstr>Star Challenge: Lesson 5 Star Challenge Evidence 3 Paste your screenshot and write your annotations on this slide for the Star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2013-12-18T15:35:01Z</dcterms:created>
  <dcterms:modified xsi:type="dcterms:W3CDTF">2022-11-17T12:50:49Z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