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1043" autoAdjust="0"/>
  </p:normalViewPr>
  <p:slideViewPr>
    <p:cSldViewPr snapToGrid="0">
      <p:cViewPr varScale="1">
        <p:scale>
          <a:sx n="83" d="100"/>
          <a:sy n="83" d="100"/>
        </p:scale>
        <p:origin x="3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278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82BF-0B36-439F-8F72-C02986CFBCB5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E4C3CB-CC4F-4338-A432-BC70E95FFDE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56931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4C3CB-CC4F-4338-A432-BC70E95FFDEB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5207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[[</a:t>
            </a:r>
            <a:r>
              <a:rPr lang="es-MX" dirty="0" err="1"/>
              <a:t>tag:about_eic_accelerator</a:t>
            </a:r>
            <a:r>
              <a:rPr lang="es-MX" dirty="0"/>
              <a:t>]]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4C3CB-CC4F-4338-A432-BC70E95FFDEB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940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4C3CB-CC4F-4338-A432-BC70E95FFDEB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8944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[[</a:t>
            </a:r>
            <a:r>
              <a:rPr lang="es-MX" dirty="0" err="1"/>
              <a:t>tag:step_scaleup_pricing</a:t>
            </a:r>
            <a:r>
              <a:rPr lang="es-MX" dirty="0"/>
              <a:t>]]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4C3CB-CC4F-4338-A432-BC70E95FFDEB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90993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[[</a:t>
            </a:r>
            <a:r>
              <a:rPr lang="es-MX" dirty="0" err="1"/>
              <a:t>tag:annex_a</a:t>
            </a:r>
            <a:r>
              <a:rPr lang="es-MX" dirty="0"/>
              <a:t>]]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E4C3CB-CC4F-4338-A432-BC70E95FFDEB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221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26EB3-1868-477E-B89A-E1A5ACF2F0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EBF64F-7189-473E-A4E5-0A79A96AC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F85469-CDEB-4D1E-8F97-5ED9F24F9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608A41-92DD-4CFC-A0E5-BB857A518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8CFECF-E6F0-402C-BBC9-3C5E087D5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41017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364AA6-7E37-43DA-A777-BBE726C9A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79A898-2663-4BE9-B20C-F234B82E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8B1963-99C6-4320-A1A7-EE0E9D6E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3092C-34E1-4204-AADB-66EF6CA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1383A43-BDFA-47AD-B297-2E4C7707C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7543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173895-5C3B-4B74-93B3-1FB1B196A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FFD2F95-1F26-45AE-B3D5-C8477E9E0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82DCF7-A24E-4EAD-8D75-518B5A4E5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00DF04-81F3-4237-B592-3C3C6555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DD4B3F-895F-4AE4-8812-97A256C5C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47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F19AC-C1FC-4923-A66E-62311818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4E5C4F-FB2C-43CD-B451-5AC47C2FD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F6864-70EF-4BD0-89CD-72BEECFC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2B6AD5-5077-4048-96A6-9A8BB122A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1C417D-264F-4549-8992-1DDA371C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98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9B2B08-8C13-4AF9-9E60-EF0779686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4E18FF-2211-4F38-BA7D-240E210D6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EBCE9E-6446-44BE-875F-0ACDC3A23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296154-9CDC-43E0-A61A-0A2BDF58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CC109C-B9DF-4019-A2E2-E07F2D4F2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481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B3944-7D6A-447A-9777-EC4B41FC5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EEF4FF-E993-431F-8218-1C9EE92C51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455DE48-909F-433B-9EA1-3A3568B3AD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117B8F-B288-43C3-A3F8-E08266A83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29109DB-0AF9-4295-A5FB-11B6A14B6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81A88CF-1A6E-4170-8561-8890B75EA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9917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E2D94D-C0B2-4F8F-B71D-5441B450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76D1C4-073F-4ACB-8567-4850FDCA4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CD6DD3-EE4E-4E50-A3FB-3A27D4E2B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B7DE7AD-860D-4C41-B41E-316B29DE7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9E07DBD-FFE6-498D-B031-51D59EEB4E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8FB0DB3-DDA1-4F72-886C-24C35CB2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2E814E2-7E92-46CC-874E-16FBB306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75CC2BE-FF26-4AA3-B232-E47D2098D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921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C6787-08EC-450A-83C1-CF0A24874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C47759F-62A0-4C04-9393-0FBEF9B1A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ED68A6F-4B04-46AF-8F2C-D934D17B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3F00A26-4DD3-4092-B3BB-258DA8D4B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211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15A3BC-A706-4BBC-894D-BF3BB906B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8E274C-97C5-4601-B90D-FA57CB77C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F16D7E-89CA-4222-A155-16EE38EF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715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EBB857-012A-4B60-8F86-F147AD352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813D46-AFEA-4840-BDAF-DA7EF0EE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25D491-83C4-41B7-9311-CE68C3D68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C876543-A2BB-48A9-AD60-3F40BC5C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469AEBD-79C6-4227-9DE6-071DC2C5B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79F43B-2752-41AD-ABC9-22889C1E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5505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C6968-5B6F-422B-8925-F27968DF2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3B24821-8EC1-4AE2-A185-530B88379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57B01F-8966-4FCE-A94F-0226D2D64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FBF636-3B18-4425-AC76-C59EE2601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984EAA-A542-4737-8163-F88D7818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8917686-2A55-4F43-B78E-9E5BCD1EE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6909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8E16AAD-45DF-4D56-85A4-4F763BCF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EC69439-6A6D-46EE-8A45-88EC0322A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4BCA45B-2799-46BE-9C61-DAC4688FF0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47BEB-ACC0-4BAE-B940-7483E79FD559}" type="datetimeFigureOut">
              <a:rPr lang="es-MX" smtClean="0"/>
              <a:t>30/09/2025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1E627C-3272-4321-89A0-A8EA95A259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FBFD85-AF1F-4CF3-AA06-B5BD30C2EF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A323CC-DEBE-4C44-B096-7C6CA4EF710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232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953C5C-7B07-4D4C-A456-8F839C388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426"/>
            <a:ext cx="9144000" cy="6486861"/>
          </a:xfrm>
        </p:spPr>
        <p:txBody>
          <a:bodyPr>
            <a:normAutofit fontScale="90000"/>
          </a:bodyPr>
          <a:lstStyle/>
          <a:p>
            <a:r>
              <a:rPr lang="es-MX" dirty="0"/>
              <a:t>Propuesta de Servicios</a:t>
            </a:r>
            <a:br>
              <a:rPr lang="es-MX" dirty="0"/>
            </a:br>
            <a:r>
              <a:rPr lang="es-MX" dirty="0"/>
              <a:t>para {COMPANY_NAME}</a:t>
            </a:r>
            <a:br>
              <a:rPr lang="es-MX" dirty="0"/>
            </a:br>
            <a:br>
              <a:rPr lang="es-MX" dirty="0"/>
            </a:br>
            <a:r>
              <a:rPr lang="es-MX" dirty="0"/>
              <a:t>Preparado por:</a:t>
            </a:r>
            <a:br>
              <a:rPr lang="es-MX" dirty="0"/>
            </a:br>
            <a:r>
              <a:rPr lang="es-MX" dirty="0"/>
              <a:t>Silicon Capital</a:t>
            </a:r>
            <a:br>
              <a:rPr lang="es-MX" dirty="0"/>
            </a:br>
            <a:br>
              <a:rPr lang="es-MX" dirty="0"/>
            </a:br>
            <a:r>
              <a:rPr lang="es-MX" dirty="0"/>
              <a:t>Fecha: {DATE}</a:t>
            </a:r>
            <a:br>
              <a:rPr lang="es-MX" dirty="0"/>
            </a:br>
            <a:r>
              <a:rPr lang="es-MX" dirty="0"/>
              <a:t>Programa: {PROGRAM}</a:t>
            </a:r>
          </a:p>
        </p:txBody>
      </p:sp>
    </p:spTree>
    <p:extLst>
      <p:ext uri="{BB962C8B-B14F-4D97-AF65-F5344CB8AC3E}">
        <p14:creationId xmlns:p14="http://schemas.microsoft.com/office/powerpoint/2010/main" val="555535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28CEF6-E482-4E0F-92DD-DE0226C5B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EIC Accelerator?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ACBCDD-2238-4E09-88CE-7E9102952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El EIC Accelerator es un programa de la UE que financia startups innovadoras con hasta €2.5M en subvención + </a:t>
            </a:r>
            <a:r>
              <a:rPr lang="es-MX" dirty="0" err="1"/>
              <a:t>inversión.Ideal</a:t>
            </a:r>
            <a:r>
              <a:rPr lang="es-MX" dirty="0"/>
              <a:t> para {COMPANY_NAME} por su enfoque en [tecnología disruptiva].</a:t>
            </a:r>
          </a:p>
        </p:txBody>
      </p:sp>
    </p:spTree>
    <p:extLst>
      <p:ext uri="{BB962C8B-B14F-4D97-AF65-F5344CB8AC3E}">
        <p14:creationId xmlns:p14="http://schemas.microsoft.com/office/powerpoint/2010/main" val="3342645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B8C3AF-FB35-4410-84F3-EBD74A47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Honorarios – {PROGRAM}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FBD6B7-7AE0-44D3-9E87-0FB518F291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dirty="0"/>
              <a:t>Set-up fee: {SETUP_FEE}</a:t>
            </a:r>
          </a:p>
          <a:p>
            <a:r>
              <a:rPr lang="es-MX" dirty="0"/>
              <a:t>Short </a:t>
            </a:r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Success</a:t>
            </a:r>
            <a:r>
              <a:rPr lang="es-MX" dirty="0"/>
              <a:t> Fee: {SHORT_FEE}</a:t>
            </a:r>
          </a:p>
          <a:p>
            <a:r>
              <a:rPr lang="es-MX" dirty="0"/>
              <a:t>Full </a:t>
            </a:r>
            <a:r>
              <a:rPr lang="es-MX" dirty="0" err="1"/>
              <a:t>Application</a:t>
            </a:r>
            <a:r>
              <a:rPr lang="es-MX" dirty="0"/>
              <a:t> </a:t>
            </a:r>
            <a:r>
              <a:rPr lang="es-MX" dirty="0" err="1"/>
              <a:t>Success</a:t>
            </a:r>
            <a:r>
              <a:rPr lang="es-MX" dirty="0"/>
              <a:t> Fee: {FULL_FEE}</a:t>
            </a:r>
          </a:p>
          <a:p>
            <a:r>
              <a:rPr lang="es-MX" dirty="0"/>
              <a:t>Grant </a:t>
            </a:r>
            <a:r>
              <a:rPr lang="es-MX" dirty="0" err="1"/>
              <a:t>Success</a:t>
            </a:r>
            <a:r>
              <a:rPr lang="es-MX" dirty="0"/>
              <a:t> Fee: {GRANT_FEE}</a:t>
            </a:r>
          </a:p>
          <a:p>
            <a:r>
              <a:rPr lang="es-MX" dirty="0" err="1"/>
              <a:t>Equity</a:t>
            </a:r>
            <a:r>
              <a:rPr lang="es-MX" dirty="0"/>
              <a:t> </a:t>
            </a:r>
            <a:r>
              <a:rPr lang="es-MX" dirty="0" err="1"/>
              <a:t>Success</a:t>
            </a:r>
            <a:r>
              <a:rPr lang="es-MX" dirty="0"/>
              <a:t> Fee: {EQUITY_FEE}</a:t>
            </a:r>
          </a:p>
          <a:p>
            <a:pPr marL="0" indent="0">
              <a:buNone/>
            </a:pPr>
            <a:endParaRPr lang="es-MX" dirty="0"/>
          </a:p>
          <a:p>
            <a:r>
              <a:rPr lang="es-MX" dirty="0"/>
              <a:t>Contacto: {CONTACT_NAME} – {CONTACT_EMAIL}</a:t>
            </a:r>
          </a:p>
        </p:txBody>
      </p:sp>
    </p:spTree>
    <p:extLst>
      <p:ext uri="{BB962C8B-B14F-4D97-AF65-F5344CB8AC3E}">
        <p14:creationId xmlns:p14="http://schemas.microsoft.com/office/powerpoint/2010/main" val="394816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6E739A-331E-4059-A7AB-23174E8A2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del STEP </a:t>
            </a:r>
            <a:r>
              <a:rPr lang="es-MX" dirty="0" err="1"/>
              <a:t>Scale</a:t>
            </a:r>
            <a:r>
              <a:rPr lang="es-MX" dirty="0"/>
              <a:t>-Up para {COMPANY_NAME}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2CA08D-9FE5-4A0C-A4CA-2AB447F2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Acceso a mentores técnicos</a:t>
            </a:r>
          </a:p>
          <a:p>
            <a:r>
              <a:rPr lang="es-MX" dirty="0"/>
              <a:t>Validación regulatoria acelerada</a:t>
            </a:r>
          </a:p>
          <a:p>
            <a:r>
              <a:rPr lang="es-MX" dirty="0"/>
              <a:t>Conexión con corporaciones europeas</a:t>
            </a:r>
          </a:p>
        </p:txBody>
      </p:sp>
    </p:spTree>
    <p:extLst>
      <p:ext uri="{BB962C8B-B14F-4D97-AF65-F5344CB8AC3E}">
        <p14:creationId xmlns:p14="http://schemas.microsoft.com/office/powerpoint/2010/main" val="521958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AE535-37DC-4807-A090-F29284053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Anexo A: Términos y Condiciones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C17CCD-DC14-4D60-BA4E-70A6E7B081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MX" dirty="0"/>
              <a:t>Los honorarios son debidos únicamente tras éxito en la concesión de la subvención o inversión.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Silicon Capital no garantiza la aprobación por parte de la UE.</a:t>
            </a:r>
          </a:p>
        </p:txBody>
      </p:sp>
    </p:spTree>
    <p:extLst>
      <p:ext uri="{BB962C8B-B14F-4D97-AF65-F5344CB8AC3E}">
        <p14:creationId xmlns:p14="http://schemas.microsoft.com/office/powerpoint/2010/main" val="21870933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226</Words>
  <Application>Microsoft Office PowerPoint</Application>
  <PresentationFormat>Panorámica</PresentationFormat>
  <Paragraphs>27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Propuesta de Servicios para {COMPANY_NAME}  Preparado por: Silicon Capital  Fecha: {DATE} Programa: {PROGRAM}</vt:lpstr>
      <vt:lpstr>¿Qué es el EIC Accelerator?</vt:lpstr>
      <vt:lpstr>Estructura de Honorarios – {PROGRAM}</vt:lpstr>
      <vt:lpstr>Ventajas del STEP Scale-Up para {COMPANY_NAME}</vt:lpstr>
      <vt:lpstr>Anexo A: Términos y Condiciones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</dc:creator>
  <cp:lastModifiedBy>Jorge</cp:lastModifiedBy>
  <cp:revision>3</cp:revision>
  <dcterms:created xsi:type="dcterms:W3CDTF">2025-09-30T09:48:22Z</dcterms:created>
  <dcterms:modified xsi:type="dcterms:W3CDTF">2025-09-30T09:59:25Z</dcterms:modified>
</cp:coreProperties>
</file>