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57" r:id="rId3"/>
    <p:sldId id="284" r:id="rId4"/>
    <p:sldId id="285" r:id="rId5"/>
    <p:sldId id="287" r:id="rId6"/>
    <p:sldId id="288" r:id="rId7"/>
    <p:sldId id="292" r:id="rId8"/>
    <p:sldId id="293" r:id="rId9"/>
    <p:sldId id="290" r:id="rId10"/>
    <p:sldId id="289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ément vinot" initials="cv" lastIdx="1" clrIdx="0">
    <p:extLst>
      <p:ext uri="{19B8F6BF-5375-455C-9EA6-DF929625EA0E}">
        <p15:presenceInfo xmlns:p15="http://schemas.microsoft.com/office/powerpoint/2012/main" userId="1386249af55cf6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35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92FE7-3C02-4F4D-8D25-9D9DA942EAE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11495-495C-46F7-80CA-9EEC9D6E7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 if the students have not finished, there are many questions.</a:t>
            </a:r>
          </a:p>
          <a:p>
            <a:endParaRPr lang="en-US" dirty="0"/>
          </a:p>
          <a:p>
            <a:r>
              <a:rPr lang="en-US" dirty="0"/>
              <a:t>Read the questions and explain the answer by looking at the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Explain</a:t>
            </a:r>
            <a:r>
              <a:rPr lang="fr-FR" dirty="0"/>
              <a:t> how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family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in the code.</a:t>
            </a:r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A </a:t>
            </a:r>
            <a:r>
              <a:rPr lang="fr-FR" dirty="0" err="1">
                <a:sym typeface="Wingdings" panose="05000000000000000000" pitchFamily="2" charset="2"/>
              </a:rPr>
              <a:t>well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structured</a:t>
            </a:r>
            <a:r>
              <a:rPr lang="fr-FR" dirty="0">
                <a:sym typeface="Wingdings" panose="05000000000000000000" pitchFamily="2" charset="2"/>
              </a:rPr>
              <a:t> code </a:t>
            </a:r>
            <a:r>
              <a:rPr lang="fr-FR" dirty="0" err="1">
                <a:sym typeface="Wingdings" panose="05000000000000000000" pitchFamily="2" charset="2"/>
              </a:rPr>
              <a:t>makes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very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easy</a:t>
            </a:r>
            <a:r>
              <a:rPr lang="fr-FR" dirty="0">
                <a:sym typeface="Wingdings" panose="05000000000000000000" pitchFamily="2" charset="2"/>
              </a:rPr>
              <a:t> ! (tabulations)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activity to discover properties to move along the tree branches.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activity edit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6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slide </a:t>
            </a:r>
            <a:r>
              <a:rPr lang="fr-FR" dirty="0" err="1"/>
              <a:t>below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See</a:t>
            </a:r>
            <a:r>
              <a:rPr lang="fr-FR" dirty="0"/>
              <a:t> first </a:t>
            </a:r>
            <a:r>
              <a:rPr lang="fr-FR" dirty="0" err="1"/>
              <a:t>example</a:t>
            </a:r>
            <a:r>
              <a:rPr lang="fr-FR" dirty="0"/>
              <a:t> : https://www.w3schools.com/js/js_htmldom_nodes.asp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6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B4D95-1E06-4982-8DDF-2EA68C0F3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FA71D6-8E12-43FC-9B1C-8AE8234B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F3D5CB-DC3C-4DFA-A5D7-6DA707C1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217966-F81D-4D30-BD53-1B7124B2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50DD0F-576F-4DBF-B7C6-C5DD2DE2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6EA48-B047-4870-993B-891C0854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760611-62DE-4142-A3E1-883CA24B8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A98D9D-8F5B-4F78-BC81-D40325A4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7F692-5A7C-4922-82F0-8A7F305F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99181D-817F-4858-A6D1-0BA151A3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474ED98-BF02-48F5-A147-420E7A0B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5C6C77-1F20-4A9C-9BBB-9D220D6F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C3F3D3-ADB1-457E-99B7-E6B1D0D2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A6AAAE-602F-412C-AF36-2A014132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7E728D-09E6-4F1D-BB24-4842BF9D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B9AC9-16E8-40C1-AA77-E6209E98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183F95-1691-4EFA-812F-BA84D4AD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3C8E8F-AD1A-46AC-8ABA-0CEC4CB1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665278-52A8-4E52-96CD-E713975A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0A046A-CA17-4CC4-9211-2FCA500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00C77-F2BB-44CF-9527-844E55D0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EAA92A-53AF-46DA-8ACF-D6B565A4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A75C03-56B9-443C-8E3F-03CA51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6AEBEC-EB21-43DB-9FD7-D3290B21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D5964-73F8-4650-A9DA-144C5E6C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FBA73-B6C2-4FD8-8A42-7566A257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834EB-3E3E-4019-AF02-62F43E7A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579188-7FDE-48B0-AEBE-6E4A163F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E07CF7-AA52-4C97-9D60-EDC9074F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F8E385-64FE-4428-BD63-3F01EBDD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85D802-E20F-4383-8CB9-31178876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04C02-5716-43DB-9A43-F6C099CB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23D1DF-1427-41CE-B9E0-75EA03787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83F90F-FD11-41FB-A987-9F8F355D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F770128-E01C-4110-BB9E-F74FC16EB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9453CF4-90FD-4869-91CB-45BBF2029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0D56575-5BC7-473C-876B-F887182B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0792860-A4C3-44E6-8496-CE983745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6867A54-7EE6-485C-B718-33525F1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85AC7C-D44E-4A4C-B55E-B706FBC3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B38BF3-7FDF-4CA7-A36D-30B79332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BDCCFE-AF3E-419E-8756-76964B96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9E2149-72D9-439B-B5D9-13AB13C8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EEA6268-8822-438A-8028-49B45D9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5544D24-C809-4C81-AF32-5D0DCBE4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6AAC7A-4BA7-433F-BE0B-6F9E2784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706EEC-BD0C-42D8-9160-E553B5A8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87995-2F17-4AD7-911B-34FFF713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E46E01-A458-4AE2-AC64-A4D16D2E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26E6E0-CCC4-488E-AA2E-6DFE0E84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0598D8-C7A6-489B-BD55-21AC6F09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1191B4-3C98-4C38-B3A6-18D8A303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2325E7-9534-4812-B9EE-7DB6396A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5345AF-1103-4B59-9A17-7687D3F93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8E5F6D0-E7C9-4AFE-97A7-B82845F8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DBB706-8BB1-4F81-9D6C-ECD220A8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D63BD2-CC9E-4469-BC3D-1E585E51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2FB697-96D2-44F9-BB83-0FC640D6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AC310E-11F2-477E-B3FF-E00011A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339932-77F0-4CEC-8209-0FDA5ABA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E4C600-3359-48B9-8A89-4518CE3CF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8173-D951-491B-903E-9C88A6DD84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27F48D-D418-4307-83BC-F5791F58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14FC0-5ABA-44D9-B484-8C81ED180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9C46-8043-486F-AD9C-B17F62F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5226" y="1965230"/>
            <a:ext cx="5889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DOM : ADVANCED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3942301" y="3400054"/>
            <a:ext cx="3793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ELEMENT HIERARCHY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35220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=""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=""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44" y="2583060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=""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7604336" y="2535754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30-40 MIN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ACTIVITY 4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Answer  to questions on word document</a:t>
            </a:r>
          </a:p>
        </p:txBody>
      </p:sp>
      <p:sp>
        <p:nvSpPr>
          <p:cNvPr id="7" name="Google Shape;213;p26">
            <a:extLst>
              <a:ext uri="{FF2B5EF4-FFF2-40B4-BE49-F238E27FC236}">
                <a16:creationId xmlns="" xmlns:a16="http://schemas.microsoft.com/office/drawing/2014/main" id="{300D1A43-B1DF-4E01-905E-B8A32380A457}"/>
              </a:ext>
            </a:extLst>
          </p:cNvPr>
          <p:cNvSpPr txBox="1">
            <a:spLocks/>
          </p:cNvSpPr>
          <p:nvPr/>
        </p:nvSpPr>
        <p:spPr>
          <a:xfrm>
            <a:off x="3035834" y="447417"/>
            <a:ext cx="633394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Practice !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5F85404A-177C-41E6-ADED-9A21D1BDD66E}"/>
              </a:ext>
            </a:extLst>
          </p:cNvPr>
          <p:cNvSpPr txBox="1"/>
          <p:nvPr/>
        </p:nvSpPr>
        <p:spPr>
          <a:xfrm rot="20156015">
            <a:off x="8808632" y="5564775"/>
            <a:ext cx="3083216" cy="477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USE THE CHEAT SHEET</a:t>
            </a:r>
          </a:p>
        </p:txBody>
      </p:sp>
    </p:spTree>
    <p:extLst>
      <p:ext uri="{BB962C8B-B14F-4D97-AF65-F5344CB8AC3E}">
        <p14:creationId xmlns:p14="http://schemas.microsoft.com/office/powerpoint/2010/main" val="107152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831" y="1304172"/>
            <a:ext cx="7591620" cy="484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The DOM tree </a:t>
            </a:r>
            <a:r>
              <a:rPr lang="en-US" b="1" dirty="0"/>
              <a:t>Hierarchy</a:t>
            </a:r>
          </a:p>
          <a:p>
            <a:r>
              <a:rPr lang="en-US" b="1" dirty="0"/>
              <a:t>	- </a:t>
            </a:r>
            <a:r>
              <a:rPr lang="en-US" dirty="0"/>
              <a:t>Childs</a:t>
            </a:r>
          </a:p>
          <a:p>
            <a:r>
              <a:rPr lang="en-US" b="1" dirty="0"/>
              <a:t>	-  </a:t>
            </a:r>
            <a:r>
              <a:rPr lang="en-US" dirty="0"/>
              <a:t>Parent</a:t>
            </a:r>
          </a:p>
          <a:p>
            <a:r>
              <a:rPr lang="en-US" b="1" dirty="0"/>
              <a:t>	- </a:t>
            </a:r>
            <a:r>
              <a:rPr lang="en-US" dirty="0"/>
              <a:t>Siblings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2- </a:t>
            </a:r>
            <a:r>
              <a:rPr lang="en-US" b="1" dirty="0"/>
              <a:t>Properties</a:t>
            </a:r>
            <a:r>
              <a:rPr lang="en-US" dirty="0"/>
              <a:t> of a Node to </a:t>
            </a:r>
            <a:r>
              <a:rPr lang="en-US" b="1" dirty="0"/>
              <a:t>navigate the DOM</a:t>
            </a:r>
          </a:p>
          <a:p>
            <a:r>
              <a:rPr lang="en-US" dirty="0">
                <a:latin typeface="Consolas" panose="020B0609020204030204" pitchFamily="49" charset="0"/>
              </a:rPr>
              <a:t>	- </a:t>
            </a:r>
            <a:r>
              <a:rPr lang="fr-FR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parentNode</a:t>
            </a:r>
            <a:endParaRPr lang="fr-FR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onsolas" panose="020B0609020204030204" pitchFamily="49" charset="0"/>
              </a:rPr>
              <a:t>	- </a:t>
            </a:r>
            <a:r>
              <a:rPr lang="fr-FR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childNodes</a:t>
            </a:r>
            <a:r>
              <a:rPr lang="fr-FR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i="1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nodenumber</a:t>
            </a:r>
            <a:r>
              <a:rPr lang="fr-FR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fr-FR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fr-FR" dirty="0">
                <a:latin typeface="Consolas" panose="020B0609020204030204" pitchFamily="49" charset="0"/>
              </a:rPr>
              <a:t>/</a:t>
            </a:r>
            <a:r>
              <a:rPr lang="fr-FR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lastChild</a:t>
            </a:r>
            <a:endParaRPr lang="fr-FR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	- </a:t>
            </a:r>
            <a:r>
              <a:rPr lang="fr-FR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nextSibling</a:t>
            </a:r>
            <a:r>
              <a:rPr lang="fr-FR" dirty="0">
                <a:latin typeface="Consolas" panose="020B0609020204030204" pitchFamily="49" charset="0"/>
              </a:rPr>
              <a:t>/</a:t>
            </a:r>
            <a:r>
              <a:rPr lang="fr-FR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previousSibling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3- </a:t>
            </a:r>
            <a:r>
              <a:rPr lang="en-US" b="1" dirty="0"/>
              <a:t>Functions</a:t>
            </a:r>
            <a:r>
              <a:rPr lang="en-US" dirty="0"/>
              <a:t> to </a:t>
            </a:r>
            <a:r>
              <a:rPr lang="en-US" b="1" dirty="0"/>
              <a:t>add elements</a:t>
            </a:r>
            <a:r>
              <a:rPr lang="en-US" dirty="0"/>
              <a:t> to a doc </a:t>
            </a:r>
          </a:p>
          <a:p>
            <a:r>
              <a:rPr lang="en-US" dirty="0"/>
              <a:t>	- </a:t>
            </a:r>
            <a:r>
              <a:rPr lang="fr-FR" sz="1800" i="0" kern="1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createElement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sz="1800" b="1" i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	-</a:t>
            </a:r>
            <a:r>
              <a:rPr lang="fr-FR" sz="1800" i="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appendChild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4- The </a:t>
            </a:r>
            <a:r>
              <a:rPr lang="en-US" b="1" dirty="0"/>
              <a:t>process to add new elements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1. Create the </a:t>
            </a:r>
            <a:r>
              <a:rPr lang="en-US" dirty="0" smtClean="0"/>
              <a:t>element</a:t>
            </a:r>
          </a:p>
          <a:p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/>
              <a:t>Append </a:t>
            </a:r>
            <a:r>
              <a:rPr lang="en-US" dirty="0" smtClean="0"/>
              <a:t>your element to the target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Now you should know this:</a:t>
            </a:r>
            <a:endParaRPr lang="fr-FR" sz="40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8497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=""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=""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44" y="2583060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=""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7773454" y="2535754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15 MIN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ACTIVITY 1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Answer  to questions on word document</a:t>
            </a:r>
          </a:p>
        </p:txBody>
      </p:sp>
      <p:sp>
        <p:nvSpPr>
          <p:cNvPr id="7" name="Google Shape;213;p26">
            <a:extLst>
              <a:ext uri="{FF2B5EF4-FFF2-40B4-BE49-F238E27FC236}">
                <a16:creationId xmlns="" xmlns:a16="http://schemas.microsoft.com/office/drawing/2014/main" id="{0CED6A1E-3C42-483C-9DD9-13D9492159AC}"/>
              </a:ext>
            </a:extLst>
          </p:cNvPr>
          <p:cNvSpPr txBox="1">
            <a:spLocks/>
          </p:cNvSpPr>
          <p:nvPr/>
        </p:nvSpPr>
        <p:spPr>
          <a:xfrm>
            <a:off x="2790124" y="369332"/>
            <a:ext cx="633394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DOM hierarchy </a:t>
            </a:r>
          </a:p>
        </p:txBody>
      </p:sp>
    </p:spTree>
    <p:extLst>
      <p:ext uri="{BB962C8B-B14F-4D97-AF65-F5344CB8AC3E}">
        <p14:creationId xmlns:p14="http://schemas.microsoft.com/office/powerpoint/2010/main" val="356941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7F2B620E-2E63-4BFA-AC47-14E44988D1A5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B38080CD-8B79-41FD-B827-26C61292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4423" y="1948453"/>
            <a:ext cx="4879853" cy="4909547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="" xmlns:a16="http://schemas.microsoft.com/office/drawing/2014/main" id="{BEBBE775-AF7A-41BE-B747-0FB35938C56D}"/>
              </a:ext>
            </a:extLst>
          </p:cNvPr>
          <p:cNvSpPr txBox="1"/>
          <p:nvPr/>
        </p:nvSpPr>
        <p:spPr>
          <a:xfrm>
            <a:off x="191741" y="781417"/>
            <a:ext cx="1126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Each </a:t>
            </a:r>
            <a:r>
              <a:rPr lang="en-US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node</a:t>
            </a:r>
            <a:r>
              <a:rPr lang="en-US" sz="3600" dirty="0"/>
              <a:t> has </a:t>
            </a:r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00B0F0"/>
                </a:solidFill>
              </a:rPr>
              <a:t>parent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92D050"/>
                </a:solidFill>
              </a:rPr>
              <a:t>siblings </a:t>
            </a:r>
            <a:r>
              <a:rPr lang="en-US" sz="3600" b="1" dirty="0" smtClean="0">
                <a:solidFill>
                  <a:srgbClr val="92D050"/>
                </a:solidFill>
              </a:rPr>
              <a:t>, </a:t>
            </a:r>
            <a:r>
              <a:rPr lang="en-US" sz="3600" b="1" dirty="0" smtClean="0">
                <a:solidFill>
                  <a:srgbClr val="FF3399"/>
                </a:solidFill>
              </a:rPr>
              <a:t>children</a:t>
            </a:r>
            <a:r>
              <a:rPr lang="en-US" sz="3600" dirty="0"/>
              <a:t>, </a:t>
            </a:r>
            <a:r>
              <a:rPr lang="en-US" sz="3600" dirty="0" smtClean="0"/>
              <a:t> </a:t>
            </a:r>
            <a:endParaRPr lang="fr-FR" sz="3600" b="1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E1E5E49-2AC6-4A59-BA5B-F18E29E2B579}"/>
              </a:ext>
            </a:extLst>
          </p:cNvPr>
          <p:cNvSpPr txBox="1"/>
          <p:nvPr/>
        </p:nvSpPr>
        <p:spPr>
          <a:xfrm>
            <a:off x="1473164" y="3220052"/>
            <a:ext cx="5376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00B0F0"/>
                </a:solidFill>
              </a:rPr>
              <a:t>Parent</a:t>
            </a:r>
            <a:r>
              <a:rPr lang="en-US" sz="3600" dirty="0" smtClean="0"/>
              <a:t> is </a:t>
            </a:r>
            <a:r>
              <a:rPr lang="en-US" sz="3600" b="1" dirty="0" smtClean="0"/>
              <a:t>above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92D050"/>
                </a:solidFill>
              </a:rPr>
              <a:t>Siblings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 smtClean="0"/>
              <a:t>at </a:t>
            </a:r>
            <a:r>
              <a:rPr lang="en-US" sz="3600" b="1" dirty="0"/>
              <a:t>same </a:t>
            </a:r>
            <a:r>
              <a:rPr lang="en-US" sz="3600" b="1" dirty="0" smtClean="0"/>
              <a:t>level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3399"/>
                </a:solidFill>
              </a:rPr>
              <a:t>Children</a:t>
            </a:r>
            <a:r>
              <a:rPr lang="en-US" sz="3600" dirty="0" smtClean="0"/>
              <a:t> </a:t>
            </a:r>
            <a:r>
              <a:rPr lang="en-US" sz="3600" dirty="0"/>
              <a:t>are </a:t>
            </a:r>
            <a:r>
              <a:rPr lang="en-US" sz="3600" b="1" dirty="0"/>
              <a:t>below</a:t>
            </a:r>
            <a:endParaRPr lang="fr-FR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8011236" y="4116623"/>
            <a:ext cx="232012" cy="573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11236" y="2996462"/>
            <a:ext cx="232012" cy="573206"/>
          </a:xfrm>
          <a:prstGeom prst="rect">
            <a:avLst/>
          </a:prstGeom>
          <a:solidFill>
            <a:srgbClr val="98D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65184" y="2418959"/>
            <a:ext cx="232012" cy="5732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88343" y="4689829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094101" y="5710500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822474" y="2705562"/>
            <a:ext cx="1315305" cy="73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75921" y="3359886"/>
            <a:ext cx="1315304" cy="65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273385" y="4709093"/>
            <a:ext cx="2257253" cy="87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1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4FA9DB2-68B6-4C46-9843-7C993E9EE84D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FB9B2A70-F4CB-4E25-8C94-BC795DD8DA0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978" r="13956" b="12052"/>
          <a:stretch/>
        </p:blipFill>
        <p:spPr bwMode="auto">
          <a:xfrm>
            <a:off x="2630252" y="723828"/>
            <a:ext cx="6931496" cy="57234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D7ADA3E4-C5DD-4157-BF4A-2A8C2C8C61B4}"/>
              </a:ext>
            </a:extLst>
          </p:cNvPr>
          <p:cNvSpPr txBox="1"/>
          <p:nvPr/>
        </p:nvSpPr>
        <p:spPr>
          <a:xfrm>
            <a:off x="-168734" y="2599121"/>
            <a:ext cx="291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Selected node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68B52B7C-2194-472D-9C40-066A6BD63C44}"/>
              </a:ext>
            </a:extLst>
          </p:cNvPr>
          <p:cNvSpPr/>
          <p:nvPr/>
        </p:nvSpPr>
        <p:spPr>
          <a:xfrm>
            <a:off x="3162047" y="2806249"/>
            <a:ext cx="2141034" cy="276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AE57E0ED-2057-4598-BD19-3591E6029E81}"/>
              </a:ext>
            </a:extLst>
          </p:cNvPr>
          <p:cNvSpPr txBox="1"/>
          <p:nvPr/>
        </p:nvSpPr>
        <p:spPr>
          <a:xfrm>
            <a:off x="3244216" y="1759809"/>
            <a:ext cx="162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B050"/>
                </a:solidFill>
              </a:rPr>
              <a:t>Parent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2517B52E-3E12-409A-B311-E69424C4535C}"/>
              </a:ext>
            </a:extLst>
          </p:cNvPr>
          <p:cNvSpPr txBox="1"/>
          <p:nvPr/>
        </p:nvSpPr>
        <p:spPr>
          <a:xfrm>
            <a:off x="2246184" y="3323952"/>
            <a:ext cx="181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4"/>
                </a:solidFill>
              </a:rPr>
              <a:t>Children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1F062F2F-BF64-4C16-BEFB-515B404D5510}"/>
              </a:ext>
            </a:extLst>
          </p:cNvPr>
          <p:cNvSpPr txBox="1"/>
          <p:nvPr/>
        </p:nvSpPr>
        <p:spPr>
          <a:xfrm>
            <a:off x="7670034" y="2257122"/>
            <a:ext cx="189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</a:rPr>
              <a:t>Siblings</a:t>
            </a:r>
            <a:endParaRPr lang="fr-FR" sz="2800" b="1" dirty="0">
              <a:solidFill>
                <a:schemeClr val="accent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268B78A0-3A46-43E3-AB48-E23925E31C61}"/>
              </a:ext>
            </a:extLst>
          </p:cNvPr>
          <p:cNvSpPr/>
          <p:nvPr/>
        </p:nvSpPr>
        <p:spPr>
          <a:xfrm>
            <a:off x="2946400" y="2107965"/>
            <a:ext cx="887795" cy="29831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DF6566E-E627-4DE6-853A-AABF18747FF1}"/>
              </a:ext>
            </a:extLst>
          </p:cNvPr>
          <p:cNvSpPr/>
          <p:nvPr/>
        </p:nvSpPr>
        <p:spPr>
          <a:xfrm>
            <a:off x="3601506" y="3010829"/>
            <a:ext cx="631058" cy="27605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5">
            <a:extLst>
              <a:ext uri="{FF2B5EF4-FFF2-40B4-BE49-F238E27FC236}">
                <a16:creationId xmlns="" xmlns:a16="http://schemas.microsoft.com/office/drawing/2014/main" id="{78A0C55B-2C51-490B-B42B-C7414AC78F32}"/>
              </a:ext>
            </a:extLst>
          </p:cNvPr>
          <p:cNvSpPr txBox="1"/>
          <p:nvPr/>
        </p:nvSpPr>
        <p:spPr>
          <a:xfrm>
            <a:off x="465267" y="77497"/>
            <a:ext cx="1126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DOM is easy to read thanks to </a:t>
            </a:r>
            <a:r>
              <a:rPr lang="en-US" sz="3600" b="1" dirty="0"/>
              <a:t>tabulations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3487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=""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=""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44" y="2583060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=""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 MIN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ACTIVITY 2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Answer  to questions on word document</a:t>
            </a:r>
          </a:p>
        </p:txBody>
      </p:sp>
      <p:sp>
        <p:nvSpPr>
          <p:cNvPr id="7" name="Google Shape;213;p26">
            <a:extLst>
              <a:ext uri="{FF2B5EF4-FFF2-40B4-BE49-F238E27FC236}">
                <a16:creationId xmlns="" xmlns:a16="http://schemas.microsoft.com/office/drawing/2014/main" id="{E8A44F25-C4D3-4FC0-BFA1-FDA36F823765}"/>
              </a:ext>
            </a:extLst>
          </p:cNvPr>
          <p:cNvSpPr txBox="1">
            <a:spLocks/>
          </p:cNvSpPr>
          <p:nvPr/>
        </p:nvSpPr>
        <p:spPr>
          <a:xfrm>
            <a:off x="3035834" y="369332"/>
            <a:ext cx="633394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Navigate the DOM </a:t>
            </a:r>
          </a:p>
        </p:txBody>
      </p:sp>
    </p:spTree>
    <p:extLst>
      <p:ext uri="{BB962C8B-B14F-4D97-AF65-F5344CB8AC3E}">
        <p14:creationId xmlns:p14="http://schemas.microsoft.com/office/powerpoint/2010/main" val="345087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156015">
            <a:off x="8735763" y="741286"/>
            <a:ext cx="3076548" cy="477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DEMO WITH CHROME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17037"/>
              </p:ext>
            </p:extLst>
          </p:nvPr>
        </p:nvGraphicFramePr>
        <p:xfrm>
          <a:off x="190500" y="2145024"/>
          <a:ext cx="12001500" cy="42456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1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91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parentNode</a:t>
                      </a:r>
                      <a:endParaRPr lang="fr-FR" sz="2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</a:rPr>
                        <a:t>Get the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parent node </a:t>
                      </a:r>
                      <a:r>
                        <a:rPr lang="en-US" sz="2200" dirty="0">
                          <a:effectLst/>
                        </a:rPr>
                        <a:t>of current node</a:t>
                      </a: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childNodes</a:t>
                      </a:r>
                      <a:r>
                        <a:rPr lang="fr-FR" sz="2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2800" i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nodenumber</a:t>
                      </a:r>
                      <a:r>
                        <a:rPr lang="fr-FR" sz="2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firstChild</a:t>
                      </a:r>
                      <a:endParaRPr lang="fr-FR" sz="2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lastChild</a:t>
                      </a:r>
                      <a:endParaRPr lang="fr-FR" sz="2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</a:rPr>
                        <a:t>Different methods to get the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child nodes</a:t>
                      </a:r>
                      <a:r>
                        <a:rPr lang="en-US" sz="2200" dirty="0">
                          <a:effectLst/>
                        </a:rPr>
                        <a:t> of current node (HTML collection of all child; first child; last child)</a:t>
                      </a: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80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nextSibling</a:t>
                      </a:r>
                      <a:endParaRPr lang="fr-FR" sz="28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previousSibling</a:t>
                      </a:r>
                      <a:endParaRPr lang="en-US" sz="4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effectLst/>
                        </a:rPr>
                        <a:t>Respectively </a:t>
                      </a:r>
                      <a:r>
                        <a:rPr lang="en-US" sz="2200" dirty="0">
                          <a:effectLst/>
                        </a:rPr>
                        <a:t>get the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next</a:t>
                      </a:r>
                      <a:r>
                        <a:rPr lang="en-US" sz="2200" dirty="0">
                          <a:effectLst/>
                        </a:rPr>
                        <a:t> and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previous</a:t>
                      </a:r>
                      <a:r>
                        <a:rPr lang="en-US" sz="2200" dirty="0">
                          <a:effectLst/>
                        </a:rPr>
                        <a:t> sibling in the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sibling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collection</a:t>
                      </a:r>
                      <a:r>
                        <a:rPr lang="en-US" sz="2200" dirty="0">
                          <a:effectLst/>
                        </a:rPr>
                        <a:t> of the current node.</a:t>
                      </a: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Properties to navigate the DOM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="" xmlns:a16="http://schemas.microsoft.com/office/drawing/2014/main" id="{AA78A295-D140-481F-8B8C-1E677FAA2CC4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155811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=""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=""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44" y="2583060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=""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 MIN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ACTIVITY 3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Answer  to questions on word document</a:t>
            </a:r>
          </a:p>
        </p:txBody>
      </p:sp>
      <p:sp>
        <p:nvSpPr>
          <p:cNvPr id="7" name="Google Shape;213;p26">
            <a:extLst>
              <a:ext uri="{FF2B5EF4-FFF2-40B4-BE49-F238E27FC236}">
                <a16:creationId xmlns="" xmlns:a16="http://schemas.microsoft.com/office/drawing/2014/main" id="{E8A44F25-C4D3-4FC0-BFA1-FDA36F823765}"/>
              </a:ext>
            </a:extLst>
          </p:cNvPr>
          <p:cNvSpPr txBox="1">
            <a:spLocks/>
          </p:cNvSpPr>
          <p:nvPr/>
        </p:nvSpPr>
        <p:spPr>
          <a:xfrm>
            <a:off x="3035834" y="369332"/>
            <a:ext cx="633394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Edit the DOM </a:t>
            </a:r>
          </a:p>
        </p:txBody>
      </p:sp>
    </p:spTree>
    <p:extLst>
      <p:ext uri="{BB962C8B-B14F-4D97-AF65-F5344CB8AC3E}">
        <p14:creationId xmlns:p14="http://schemas.microsoft.com/office/powerpoint/2010/main" val="125990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156015">
            <a:off x="8811963" y="5564775"/>
            <a:ext cx="3076548" cy="477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/>
              <a:t>DEMO WITH CHROME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41663"/>
              </p:ext>
            </p:extLst>
          </p:nvPr>
        </p:nvGraphicFramePr>
        <p:xfrm>
          <a:off x="190501" y="1752599"/>
          <a:ext cx="12001500" cy="20605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1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91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0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fr-FR" sz="2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createElement</a:t>
                      </a:r>
                      <a:r>
                        <a:rPr lang="fr-FR" sz="2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2400" b="0" i="0" kern="1200" dirty="0" err="1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2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fr-FR" sz="24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</a:rPr>
                        <a:t>Create an </a:t>
                      </a:r>
                      <a:r>
                        <a:rPr lang="en-US" sz="2200" b="1" dirty="0">
                          <a:effectLst/>
                        </a:rPr>
                        <a:t>HTML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b="1" dirty="0">
                          <a:effectLst/>
                        </a:rPr>
                        <a:t>element</a:t>
                      </a:r>
                      <a:r>
                        <a:rPr lang="en-US" sz="2200" dirty="0">
                          <a:effectLst/>
                        </a:rPr>
                        <a:t> of the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name</a:t>
                      </a:r>
                      <a:r>
                        <a:rPr lang="en-US" sz="2200" dirty="0">
                          <a:effectLst/>
                        </a:rPr>
                        <a:t> type (</a:t>
                      </a:r>
                      <a:r>
                        <a:rPr lang="en-US" sz="2200" b="0" i="1" u="none" dirty="0">
                          <a:effectLst/>
                        </a:rPr>
                        <a:t>example</a:t>
                      </a:r>
                      <a:r>
                        <a:rPr lang="en-US" sz="2200" dirty="0">
                          <a:effectLst/>
                        </a:rPr>
                        <a:t> : p, div…) and returns it</a:t>
                      </a: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0" i="0" kern="1200" dirty="0" err="1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</a:t>
                      </a:r>
                      <a:r>
                        <a:rPr lang="fr-FR" sz="2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2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appendChild</a:t>
                      </a:r>
                      <a:r>
                        <a:rPr lang="fr-FR" sz="2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2400" b="0" i="0" kern="1200" dirty="0" err="1">
                          <a:solidFill>
                            <a:schemeClr val="accent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</a:t>
                      </a:r>
                      <a:r>
                        <a:rPr lang="fr-FR" sz="2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</a:rPr>
                        <a:t>Add </a:t>
                      </a:r>
                      <a:r>
                        <a:rPr lang="en-US" sz="2200" dirty="0">
                          <a:solidFill>
                            <a:schemeClr val="accent6"/>
                          </a:solidFill>
                          <a:effectLst/>
                        </a:rPr>
                        <a:t>child</a:t>
                      </a:r>
                      <a:r>
                        <a:rPr lang="en-US" sz="2200" dirty="0">
                          <a:effectLst/>
                        </a:rPr>
                        <a:t> as a </a:t>
                      </a:r>
                      <a:r>
                        <a:rPr lang="en-US" sz="2200" b="1" dirty="0">
                          <a:effectLst/>
                        </a:rPr>
                        <a:t>child node</a:t>
                      </a:r>
                      <a:r>
                        <a:rPr lang="en-US" sz="2200" dirty="0">
                          <a:effectLst/>
                        </a:rPr>
                        <a:t> of the </a:t>
                      </a:r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element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endParaRPr lang="en-US" sz="2200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Properties to edit the DOM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="" xmlns:a16="http://schemas.microsoft.com/office/drawing/2014/main" id="{AA78A295-D140-481F-8B8C-1E677FAA2CC4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140397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499" y="1405880"/>
            <a:ext cx="8677765" cy="5082006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C3B0EDED-7941-4DC5-A7EA-2ED6EC66D7FF}"/>
              </a:ext>
            </a:extLst>
          </p:cNvPr>
          <p:cNvSpPr txBox="1"/>
          <p:nvPr/>
        </p:nvSpPr>
        <p:spPr>
          <a:xfrm>
            <a:off x="4178759" y="184666"/>
            <a:ext cx="447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Add a new element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4BF2CF05-8FD5-4560-8686-C0F296E6ABC9}"/>
              </a:ext>
            </a:extLst>
          </p:cNvPr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710321" y="3240761"/>
            <a:ext cx="1468438" cy="69668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1E565CB-8EAF-4567-BB2D-88767977A8D0}"/>
              </a:ext>
            </a:extLst>
          </p:cNvPr>
          <p:cNvSpPr txBox="1"/>
          <p:nvPr/>
        </p:nvSpPr>
        <p:spPr>
          <a:xfrm>
            <a:off x="68600" y="2371517"/>
            <a:ext cx="222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1-Create a 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element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710321" y="4515980"/>
            <a:ext cx="1468438" cy="69668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1E565CB-8EAF-4567-BB2D-88767977A8D0}"/>
              </a:ext>
            </a:extLst>
          </p:cNvPr>
          <p:cNvSpPr txBox="1"/>
          <p:nvPr/>
        </p:nvSpPr>
        <p:spPr>
          <a:xfrm>
            <a:off x="68600" y="4373702"/>
            <a:ext cx="252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2- Add this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element</a:t>
            </a:r>
            <a:endParaRPr lang="fr-FR" sz="36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1E565CB-8EAF-4567-BB2D-88767977A8D0}"/>
              </a:ext>
            </a:extLst>
          </p:cNvPr>
          <p:cNvSpPr txBox="1"/>
          <p:nvPr/>
        </p:nvSpPr>
        <p:spPr>
          <a:xfrm>
            <a:off x="68600" y="5534986"/>
            <a:ext cx="252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3399"/>
                </a:solidFill>
              </a:rPr>
              <a:t>To an existing parent</a:t>
            </a:r>
            <a:endParaRPr lang="fr-FR" sz="2000" b="1" dirty="0">
              <a:solidFill>
                <a:srgbClr val="FF339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1E565CB-8EAF-4567-BB2D-88767977A8D0}"/>
              </a:ext>
            </a:extLst>
          </p:cNvPr>
          <p:cNvSpPr txBox="1"/>
          <p:nvPr/>
        </p:nvSpPr>
        <p:spPr>
          <a:xfrm>
            <a:off x="186196" y="3422411"/>
            <a:ext cx="252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3399"/>
                </a:solidFill>
              </a:rPr>
              <a:t>From the document</a:t>
            </a:r>
            <a:endParaRPr lang="fr-FR" sz="20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2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332</Words>
  <Application>Microsoft Office PowerPoint</Application>
  <PresentationFormat>Widescreen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RONAN</cp:lastModifiedBy>
  <cp:revision>122</cp:revision>
  <dcterms:created xsi:type="dcterms:W3CDTF">2021-02-09T07:01:05Z</dcterms:created>
  <dcterms:modified xsi:type="dcterms:W3CDTF">2021-03-21T17:58:15Z</dcterms:modified>
</cp:coreProperties>
</file>