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60" r:id="rId2"/>
    <p:sldId id="470" r:id="rId3"/>
    <p:sldId id="463" r:id="rId4"/>
    <p:sldId id="464" r:id="rId5"/>
    <p:sldId id="461" r:id="rId6"/>
    <p:sldId id="462" r:id="rId7"/>
    <p:sldId id="459" r:id="rId8"/>
    <p:sldId id="256" r:id="rId9"/>
    <p:sldId id="257" r:id="rId10"/>
    <p:sldId id="258" r:id="rId11"/>
    <p:sldId id="454" r:id="rId12"/>
    <p:sldId id="455" r:id="rId13"/>
    <p:sldId id="261" r:id="rId14"/>
    <p:sldId id="457" r:id="rId15"/>
    <p:sldId id="280" r:id="rId16"/>
    <p:sldId id="465" r:id="rId17"/>
    <p:sldId id="283" r:id="rId18"/>
    <p:sldId id="288" r:id="rId19"/>
    <p:sldId id="451" r:id="rId20"/>
    <p:sldId id="4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3969" autoAdjust="0"/>
  </p:normalViewPr>
  <p:slideViewPr>
    <p:cSldViewPr snapToGrid="0">
      <p:cViewPr varScale="1">
        <p:scale>
          <a:sx n="73" d="100"/>
          <a:sy n="73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F970A-5C6F-4E7A-BC5B-FBF10D73E6B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64563-EC9D-41CA-9D19-84F7D5DB4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0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computer is an electronic device that takes input from the user and processes these data under the control of a set of instructions (called program) and gives the result (output) and saves future use.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computer is an electronic machine that performs processes, calculations, and operations based on instructions provided by a software.</a:t>
            </a:r>
          </a:p>
          <a:p>
            <a:r>
              <a:rPr lang="en-US" dirty="0"/>
              <a:t>Explain is simple way</a:t>
            </a:r>
            <a:r>
              <a:rPr lang="en-US" baseline="0" dirty="0"/>
              <a:t>. Comparing computer to smartphone.</a:t>
            </a:r>
          </a:p>
          <a:p>
            <a:pPr marL="158750" indent="0">
              <a:buNone/>
            </a:pPr>
            <a:endParaRPr lang="en-US" baseline="0" dirty="0"/>
          </a:p>
          <a:p>
            <a:r>
              <a:rPr lang="en-US" baseline="0" dirty="0"/>
              <a:t>There are two basic component of computer </a:t>
            </a:r>
          </a:p>
          <a:p>
            <a:pPr lvl="1"/>
            <a:r>
              <a:rPr lang="en-US" baseline="0" dirty="0"/>
              <a:t>Hardware </a:t>
            </a:r>
          </a:p>
          <a:p>
            <a:pPr lvl="1"/>
            <a:r>
              <a:rPr lang="en-US" baseline="0" dirty="0"/>
              <a:t>Software</a:t>
            </a:r>
          </a:p>
          <a:p>
            <a:pPr marL="615950" lvl="1" indent="0">
              <a:buNone/>
            </a:pPr>
            <a:endParaRPr lang="en-US" baseline="0" dirty="0"/>
          </a:p>
          <a:p>
            <a:r>
              <a:rPr lang="en-US" baseline="0" dirty="0"/>
              <a:t>Give example of some task that computer can do:</a:t>
            </a:r>
          </a:p>
          <a:p>
            <a:pPr lvl="1"/>
            <a:r>
              <a:rPr lang="en-US" baseline="0" dirty="0"/>
              <a:t>Learning</a:t>
            </a:r>
          </a:p>
          <a:p>
            <a:pPr lvl="1"/>
            <a:r>
              <a:rPr lang="en-US" baseline="0" dirty="0"/>
              <a:t>Send mail</a:t>
            </a:r>
          </a:p>
          <a:p>
            <a:pPr lvl="1"/>
            <a:r>
              <a:rPr lang="en-US" baseline="0" dirty="0"/>
              <a:t>Play game</a:t>
            </a:r>
          </a:p>
          <a:p>
            <a:pPr lvl="1"/>
            <a:r>
              <a:rPr lang="en-US" baseline="0" dirty="0"/>
              <a:t>…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" name="Google Shape;2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baseline="0" dirty="0"/>
              <a:t>Computer hardware:</a:t>
            </a:r>
          </a:p>
          <a:p>
            <a:pPr marL="628650" lvl="1" indent="-171450">
              <a:buFontTx/>
              <a:buChar char="-"/>
            </a:pPr>
            <a:r>
              <a:rPr lang="en-US" b="1" baseline="0" dirty="0"/>
              <a:t>External Hardware: </a:t>
            </a:r>
            <a:r>
              <a:rPr lang="en-US" baseline="0" dirty="0"/>
              <a:t>Mouse, Keyboard, Monitor, and etc.</a:t>
            </a:r>
          </a:p>
          <a:p>
            <a:pPr marL="628650" lvl="1" indent="-171450">
              <a:buFontTx/>
              <a:buChar char="-"/>
            </a:pPr>
            <a:r>
              <a:rPr lang="en-US" b="1" baseline="0" dirty="0"/>
              <a:t>Internal Hardware </a:t>
            </a:r>
            <a:r>
              <a:rPr lang="en-US" baseline="0" dirty="0"/>
              <a:t>(</a:t>
            </a:r>
            <a:r>
              <a:rPr lang="en-US" b="1" baseline="0" dirty="0"/>
              <a:t>inside the computer / case</a:t>
            </a:r>
            <a:r>
              <a:rPr lang="en-US" baseline="0" dirty="0"/>
              <a:t>): RAM, CPU, Mainboard, Hard disk, etc.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9090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We</a:t>
            </a:r>
            <a:r>
              <a:rPr lang="en-US" baseline="0" dirty="0"/>
              <a:t> can use many options for login, but one general use is username and password.</a:t>
            </a:r>
          </a:p>
          <a:p>
            <a:pPr lvl="1"/>
            <a:r>
              <a:rPr lang="en-US" baseline="0" dirty="0"/>
              <a:t>PIN</a:t>
            </a:r>
          </a:p>
          <a:p>
            <a:pPr lvl="1"/>
            <a:r>
              <a:rPr lang="en-US" baseline="0" dirty="0"/>
              <a:t>Fingerprint</a:t>
            </a:r>
          </a:p>
          <a:p>
            <a:pPr lvl="1"/>
            <a:r>
              <a:rPr lang="en-US" baseline="0" dirty="0"/>
              <a:t>Face recognize </a:t>
            </a:r>
          </a:p>
          <a:p>
            <a:pPr lvl="1"/>
            <a:r>
              <a:rPr lang="en-US" baseline="0" dirty="0"/>
              <a:t>Password</a:t>
            </a:r>
          </a:p>
          <a:p>
            <a:pPr lvl="1"/>
            <a:r>
              <a:rPr lang="en-US" baseline="0" dirty="0" err="1"/>
              <a:t>Etc</a:t>
            </a:r>
            <a:r>
              <a:rPr lang="en-US" baseline="0" dirty="0"/>
              <a:t>…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7" name="Google Shape;3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0778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396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1212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417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6297-0B17-B64C-03D4-278A7EBCE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913FD-2835-DB90-B249-2F0972B72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3AF2B-BCE4-0239-A212-FAD27F9A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CAE7-2DB5-41A2-A1D6-24DE600E7D5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B1F99-9F63-85D0-05D3-F1D33CE5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9FB73-02DE-5729-9392-737EAB28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7544-2B7C-4AAB-8DA3-DE9CDBC1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6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4696-C717-3FF0-03C6-C1A0BCE6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907E8-FF18-544A-2045-69FE3ED62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13428-3ED2-DAE5-57F4-22E89382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CAE7-2DB5-41A2-A1D6-24DE600E7D5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2D28-FF3E-38F9-9E46-32F66DE1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C3228-874A-4C50-9998-59D3DC74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7544-2B7C-4AAB-8DA3-DE9CDBC1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894CD-D9AA-C871-31BB-722110968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239A7-B18B-BED7-7AB4-61FBB8387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6E7A8-7BF7-9E8E-89D8-0244C01C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CAE7-2DB5-41A2-A1D6-24DE600E7D5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1FCF0-4E2B-EF82-A909-AC5C6978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7F1D6-88AF-26B0-6D30-AACC8EC8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7544-2B7C-4AAB-8DA3-DE9CDBC1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" userDrawn="1">
  <p:cSld name="Text + pictur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427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61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661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9EC1-5137-067E-6B1C-A394B0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65705-3223-788F-30BB-3567345DC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4A514-6523-16B4-9333-B6625E36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CAE7-2DB5-41A2-A1D6-24DE600E7D5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FB65C-95F0-976B-CAE7-3F16F4F5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A3417-ACCE-060E-C62D-9D66ABA3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7544-2B7C-4AAB-8DA3-DE9CDBC1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7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B956-9907-B78F-6344-C095C7EB6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1FC5B-68E0-20EB-0F4F-F468854D5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25824-356A-A0D5-CFBD-51A21750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CAE7-2DB5-41A2-A1D6-24DE600E7D5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FB80D-15C0-2E89-9E5B-97E942F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457B-7F9A-6F5B-847A-5BACA7A7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7544-2B7C-4AAB-8DA3-DE9CDBC1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6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0C7C-3431-8FB4-EDED-03A4D024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1A55-5F21-6E73-BD03-68FAECCBD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F5D43-85D0-DAF4-30AC-3FCCAF234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55A77-2508-3065-2DAC-5B21A88B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CAE7-2DB5-41A2-A1D6-24DE600E7D5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F0B11-ABA0-31A7-0AE9-67DEF19E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92EE1-5F4B-3A98-6ACF-3371DDD8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7544-2B7C-4AAB-8DA3-DE9CDBC1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5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0CF6-A25D-3E3C-B070-D7693A77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624DE-1BB5-37E6-5621-607C06D68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F1F4E-A60F-1F60-5C08-901DE2918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001D3-C431-3563-F062-9F30666EF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6D156-6402-D30B-3F2D-B8547FE52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3144C-7781-73C7-731B-40A04EDC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CAE7-2DB5-41A2-A1D6-24DE600E7D5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CB9559-A56A-37F4-4A7C-99E098FA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BA9B3-C019-F37F-DC01-DF5F1AB6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7544-2B7C-4AAB-8DA3-DE9CDBC1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3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225E-5D34-A479-5BA0-798DC6C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E3187-889C-D2C0-D12D-CEBDA50F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CAE7-2DB5-41A2-A1D6-24DE600E7D5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C16F3-76C3-93F7-7604-E309ED6E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39463-5195-80E3-24CF-B755DD5D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7544-2B7C-4AAB-8DA3-DE9CDBC1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0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43621-E65E-6FC9-86C0-BC42574A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CAE7-2DB5-41A2-A1D6-24DE600E7D5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FAED2F-00B1-CADE-5C74-ABF7A072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C8A51-17A8-FABA-A00B-334C132D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7544-2B7C-4AAB-8DA3-DE9CDBC1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5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3148-DCB3-1FF1-80CC-86023FD0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F8CF0-6497-F8F2-D168-402E37DD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A2C9B-04AE-CA1D-6E59-1C2DB4CA2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190A5-78E0-92A2-73BD-DB989FB1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CAE7-2DB5-41A2-A1D6-24DE600E7D5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E101E-0446-BBE6-6792-5FE1ABDC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849DD-DC3D-295F-92CA-2FD74249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7544-2B7C-4AAB-8DA3-DE9CDBC1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0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08B5-240C-8B21-67D6-0D1B53C2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85B1D-B129-19A8-C130-A9F1B6CCF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EBAA8-401A-9F6F-2375-AC161244B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53AE6-81FD-4151-7027-16B99A36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CAE7-2DB5-41A2-A1D6-24DE600E7D5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94EE8-2A92-151B-327E-C81CC9F4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FB9EA-F0BF-3B94-23F5-40CCA6B1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7544-2B7C-4AAB-8DA3-DE9CDBC1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6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448743-78D4-DBAF-988D-82D0A8AA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742B-1930-BA71-8FDD-B313B4B51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FA4F7-0089-7E30-CBD0-D40FD2CFC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0CAE7-2DB5-41A2-A1D6-24DE600E7D5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32B4D-79CC-A8A1-8BEC-72E439A78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1514B-8ABE-B5C9-6562-2F4ED2D08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F7544-2B7C-4AAB-8DA3-DE9CDBC1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er Basics: What is a Computer?">
            <a:extLst>
              <a:ext uri="{FF2B5EF4-FFF2-40B4-BE49-F238E27FC236}">
                <a16:creationId xmlns:a16="http://schemas.microsoft.com/office/drawing/2014/main" id="{87B889CD-6A3B-1F49-1A81-1FEF5B26D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513"/>
            <a:ext cx="12333356" cy="693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06558E-8AED-5CFC-361B-F808F2DD6A5D}"/>
              </a:ext>
            </a:extLst>
          </p:cNvPr>
          <p:cNvSpPr txBox="1"/>
          <p:nvPr/>
        </p:nvSpPr>
        <p:spPr>
          <a:xfrm>
            <a:off x="1816179" y="474555"/>
            <a:ext cx="8223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BASIC </a:t>
            </a:r>
            <a:r>
              <a:rPr lang="en-US" sz="6000" b="1" dirty="0"/>
              <a:t>COMPUTER USAGE</a:t>
            </a:r>
          </a:p>
        </p:txBody>
      </p:sp>
    </p:spTree>
    <p:extLst>
      <p:ext uri="{BB962C8B-B14F-4D97-AF65-F5344CB8AC3E}">
        <p14:creationId xmlns:p14="http://schemas.microsoft.com/office/powerpoint/2010/main" val="2640868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" descr="Image result for arduino logo"/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"/>
          <p:cNvSpPr txBox="1"/>
          <p:nvPr/>
        </p:nvSpPr>
        <p:spPr>
          <a:xfrm>
            <a:off x="3618637" y="610839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r>
              <a:rPr lang="en-GB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879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2620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5"/>
          <p:cNvSpPr txBox="1"/>
          <p:nvPr/>
        </p:nvSpPr>
        <p:spPr>
          <a:xfrm>
            <a:off x="1085150" y="2259476"/>
            <a:ext cx="9678800" cy="23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514350" indent="-514350"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GB" sz="3600" dirty="0">
                <a:ea typeface="Arial"/>
                <a:cs typeface="Arial" panose="020B0604020202020204" pitchFamily="34" charset="0"/>
                <a:sym typeface="Arial"/>
              </a:rPr>
              <a:t>What is a </a:t>
            </a:r>
            <a:r>
              <a:rPr lang="en-GB" sz="3600" b="1" dirty="0">
                <a:ea typeface="Arial"/>
                <a:cs typeface="Arial" panose="020B0604020202020204" pitchFamily="34" charset="0"/>
                <a:sym typeface="Arial"/>
              </a:rPr>
              <a:t>computer, </a:t>
            </a:r>
            <a:r>
              <a:rPr lang="en-GB" sz="3600" dirty="0">
                <a:ea typeface="Arial"/>
                <a:cs typeface="Arial" panose="020B0604020202020204" pitchFamily="34" charset="0"/>
                <a:sym typeface="Arial"/>
              </a:rPr>
              <a:t>what is a</a:t>
            </a:r>
            <a:r>
              <a:rPr lang="en-GB" sz="3600" b="1" dirty="0">
                <a:ea typeface="Arial"/>
                <a:cs typeface="Arial" panose="020B0604020202020204" pitchFamily="34" charset="0"/>
                <a:sym typeface="Arial"/>
              </a:rPr>
              <a:t> hardware</a:t>
            </a:r>
          </a:p>
          <a:p>
            <a:pPr marL="514350" indent="-514350"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3600" dirty="0">
                <a:cs typeface="Arial" panose="020B0604020202020204" pitchFamily="34" charset="0"/>
                <a:sym typeface="Arial"/>
              </a:rPr>
              <a:t>How to login and logout on Windows</a:t>
            </a:r>
          </a:p>
          <a:p>
            <a:pPr marL="514350" indent="-514350"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3600" dirty="0">
                <a:cs typeface="Arial" panose="020B0604020202020204" pitchFamily="34" charset="0"/>
                <a:sym typeface="Arial"/>
              </a:rPr>
              <a:t>How to c</a:t>
            </a:r>
            <a:r>
              <a:rPr lang="en-US" sz="3600" b="1" dirty="0">
                <a:ea typeface="Arial"/>
                <a:cs typeface="Arial" panose="020B0604020202020204" pitchFamily="34" charset="0"/>
                <a:sym typeface="Arial"/>
              </a:rPr>
              <a:t>hange a password</a:t>
            </a:r>
          </a:p>
          <a:p>
            <a:pPr marL="514350" indent="-514350"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3600" dirty="0">
                <a:ea typeface="Arial"/>
                <a:cs typeface="Arial" panose="020B0604020202020204" pitchFamily="34" charset="0"/>
                <a:sym typeface="Arial"/>
              </a:rPr>
              <a:t>What are the </a:t>
            </a:r>
            <a:r>
              <a:rPr lang="en-US" sz="3600" b="1" dirty="0">
                <a:ea typeface="Arial"/>
                <a:cs typeface="Arial" panose="020B0604020202020204" pitchFamily="34" charset="0"/>
                <a:sym typeface="Arial"/>
              </a:rPr>
              <a:t>5 mouse actions</a:t>
            </a:r>
            <a:endParaRPr lang="en-US" sz="2800" b="1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9;p6">
            <a:extLst>
              <a:ext uri="{FF2B5EF4-FFF2-40B4-BE49-F238E27FC236}">
                <a16:creationId xmlns:a16="http://schemas.microsoft.com/office/drawing/2014/main" id="{EAD2BCF7-62B3-8E0A-B0C4-A35875EC26EA}"/>
              </a:ext>
            </a:extLst>
          </p:cNvPr>
          <p:cNvSpPr txBox="1"/>
          <p:nvPr/>
        </p:nvSpPr>
        <p:spPr>
          <a:xfrm>
            <a:off x="2255018" y="1766955"/>
            <a:ext cx="8608135" cy="123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7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GB" sz="72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computer</a:t>
            </a:r>
            <a:r>
              <a:rPr lang="en-GB" sz="7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667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BBAD1F-927E-69C3-B7BA-F86C42452B0C}"/>
              </a:ext>
            </a:extLst>
          </p:cNvPr>
          <p:cNvSpPr txBox="1"/>
          <p:nvPr/>
        </p:nvSpPr>
        <p:spPr>
          <a:xfrm>
            <a:off x="-1" y="0"/>
            <a:ext cx="1996225" cy="33855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DISCUSS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310BD0-739F-E7AF-1A52-89D0AAF250A5}"/>
              </a:ext>
            </a:extLst>
          </p:cNvPr>
          <p:cNvSpPr/>
          <p:nvPr/>
        </p:nvSpPr>
        <p:spPr>
          <a:xfrm>
            <a:off x="4437798" y="6093765"/>
            <a:ext cx="376793" cy="369332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DC84B1-0DB1-DD6F-A3CF-4E0EAB8FBD77}"/>
              </a:ext>
            </a:extLst>
          </p:cNvPr>
          <p:cNvSpPr/>
          <p:nvPr/>
        </p:nvSpPr>
        <p:spPr>
          <a:xfrm>
            <a:off x="6933566" y="6093765"/>
            <a:ext cx="376793" cy="369332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804FB-B530-F8E1-18E9-AC61BE6A5BF0}"/>
              </a:ext>
            </a:extLst>
          </p:cNvPr>
          <p:cNvSpPr txBox="1"/>
          <p:nvPr/>
        </p:nvSpPr>
        <p:spPr>
          <a:xfrm>
            <a:off x="7471760" y="6114280"/>
            <a:ext cx="241260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 TO THE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413334-B4E9-FB74-0A80-AA826B74B5AE}"/>
              </a:ext>
            </a:extLst>
          </p:cNvPr>
          <p:cNvSpPr txBox="1"/>
          <p:nvPr/>
        </p:nvSpPr>
        <p:spPr>
          <a:xfrm>
            <a:off x="4814591" y="6123839"/>
            <a:ext cx="1410707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DISCUSS IN TEAM</a:t>
            </a:r>
            <a:endParaRPr lang="en-US" sz="1333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9F412C-A1DA-CF3C-1C63-97FFD1438753}"/>
              </a:ext>
            </a:extLst>
          </p:cNvPr>
          <p:cNvSpPr txBox="1"/>
          <p:nvPr/>
        </p:nvSpPr>
        <p:spPr>
          <a:xfrm>
            <a:off x="1467093" y="6114282"/>
            <a:ext cx="22729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COMPLETE THIS ACTIVITY :</a:t>
            </a:r>
          </a:p>
        </p:txBody>
      </p:sp>
      <p:sp>
        <p:nvSpPr>
          <p:cNvPr id="15" name="Google Shape;289;p6">
            <a:extLst>
              <a:ext uri="{FF2B5EF4-FFF2-40B4-BE49-F238E27FC236}">
                <a16:creationId xmlns:a16="http://schemas.microsoft.com/office/drawing/2014/main" id="{3638A138-C4D2-DF7A-D85C-5E84C0CE7926}"/>
              </a:ext>
            </a:extLst>
          </p:cNvPr>
          <p:cNvSpPr txBox="1"/>
          <p:nvPr/>
        </p:nvSpPr>
        <p:spPr>
          <a:xfrm>
            <a:off x="2732993" y="3077554"/>
            <a:ext cx="7077660" cy="1025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5867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what does it </a:t>
            </a:r>
            <a:r>
              <a:rPr lang="en-GB" sz="5867" b="1" i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GB" sz="5867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sz="2133" i="1" dirty="0"/>
          </a:p>
        </p:txBody>
      </p:sp>
      <p:pic>
        <p:nvPicPr>
          <p:cNvPr id="18" name="Picture 37">
            <a:extLst>
              <a:ext uri="{FF2B5EF4-FFF2-40B4-BE49-F238E27FC236}">
                <a16:creationId xmlns:a16="http://schemas.microsoft.com/office/drawing/2014/main" id="{37B5ED2E-56A8-8959-30B0-12D2B9F1C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73" y="480043"/>
            <a:ext cx="465139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38">
            <a:extLst>
              <a:ext uri="{FF2B5EF4-FFF2-40B4-BE49-F238E27FC236}">
                <a16:creationId xmlns:a16="http://schemas.microsoft.com/office/drawing/2014/main" id="{734B3311-8E2B-9843-37FF-FD0044A89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42" y="994054"/>
            <a:ext cx="64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 dirty="0"/>
              <a:t>05 MIN</a:t>
            </a:r>
            <a:endParaRPr lang="en-US" altLang="fr-FR" sz="1200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F86AC41-F08F-8FEA-D07B-72C4F7B64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791" y="550653"/>
            <a:ext cx="174301" cy="4075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8517AD-9BF9-D2A3-172C-C5EA3CF56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63" y="550654"/>
            <a:ext cx="174301" cy="4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5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" descr="Image result for arduino logo"/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6"/>
          <p:cNvSpPr txBox="1"/>
          <p:nvPr/>
        </p:nvSpPr>
        <p:spPr>
          <a:xfrm>
            <a:off x="3008133" y="893894"/>
            <a:ext cx="6468404" cy="94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5333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a computer?</a:t>
            </a:r>
            <a:endParaRPr sz="2400" dirty="0"/>
          </a:p>
        </p:txBody>
      </p:sp>
      <p:pic>
        <p:nvPicPr>
          <p:cNvPr id="290" name="Google Shape;290;p6" descr="Lenovo 100e Chromebook (2nd Gen, MTK) | 11-inch device for students |  Lenovo U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100" y="4834767"/>
            <a:ext cx="2321643" cy="1649167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6"/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solidFill>
            <a:srgbClr val="70AD47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A75BE-9127-96BB-4D2B-0D38E08C1494}"/>
              </a:ext>
            </a:extLst>
          </p:cNvPr>
          <p:cNvSpPr txBox="1"/>
          <p:nvPr/>
        </p:nvSpPr>
        <p:spPr>
          <a:xfrm>
            <a:off x="360893" y="2413001"/>
            <a:ext cx="3417359" cy="18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733" dirty="0">
                <a:latin typeface="Calibri"/>
                <a:ea typeface="Calibri"/>
                <a:cs typeface="Calibri"/>
                <a:sym typeface="Calibri"/>
              </a:rPr>
              <a:t>A c</a:t>
            </a:r>
            <a:r>
              <a:rPr lang="en-GB" sz="3733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omputer is an </a:t>
            </a:r>
            <a:r>
              <a:rPr lang="en-GB" sz="3733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electronic machine</a:t>
            </a:r>
            <a:r>
              <a:rPr lang="en-GB" sz="3733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 </a:t>
            </a:r>
            <a:endParaRPr lang="en-US" sz="3733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79D04E-D26E-5AE7-426D-664FDE076AC7}"/>
              </a:ext>
            </a:extLst>
          </p:cNvPr>
          <p:cNvSpPr txBox="1"/>
          <p:nvPr/>
        </p:nvSpPr>
        <p:spPr>
          <a:xfrm>
            <a:off x="4227671" y="2400959"/>
            <a:ext cx="3417359" cy="18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733" dirty="0">
                <a:latin typeface="Calibri"/>
                <a:ea typeface="Calibri"/>
                <a:cs typeface="Calibri"/>
                <a:sym typeface="Calibri"/>
              </a:rPr>
              <a:t>…that</a:t>
            </a:r>
          </a:p>
          <a:p>
            <a:pPr algn="ctr"/>
            <a:r>
              <a:rPr lang="en-GB" sz="3733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performs </a:t>
            </a:r>
            <a:r>
              <a:rPr lang="en-GB" sz="3733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operations</a:t>
            </a:r>
            <a:endParaRPr lang="en-US" sz="3733" b="1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87374-A6E7-305D-5FAB-464CC8438FD7}"/>
              </a:ext>
            </a:extLst>
          </p:cNvPr>
          <p:cNvSpPr txBox="1"/>
          <p:nvPr/>
        </p:nvSpPr>
        <p:spPr>
          <a:xfrm>
            <a:off x="8225057" y="2397385"/>
            <a:ext cx="3417359" cy="18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733" dirty="0">
                <a:latin typeface="Calibri"/>
                <a:cs typeface="Calibri"/>
                <a:sym typeface="Calibri"/>
              </a:rPr>
              <a:t>… A set of </a:t>
            </a:r>
            <a:r>
              <a:rPr lang="en-GB" sz="3733" b="1" dirty="0">
                <a:solidFill>
                  <a:schemeClr val="accent2"/>
                </a:solidFill>
                <a:latin typeface="Calibri"/>
                <a:cs typeface="Calibri"/>
                <a:sym typeface="Calibri"/>
              </a:rPr>
              <a:t>operations</a:t>
            </a:r>
            <a:r>
              <a:rPr lang="en-GB" sz="3733" dirty="0">
                <a:latin typeface="Calibri"/>
                <a:cs typeface="Calibri"/>
                <a:sym typeface="Calibri"/>
              </a:rPr>
              <a:t> is a</a:t>
            </a:r>
          </a:p>
          <a:p>
            <a:pPr algn="ctr"/>
            <a:r>
              <a:rPr lang="en-GB" sz="3733" b="1" dirty="0">
                <a:solidFill>
                  <a:schemeClr val="accent6"/>
                </a:solidFill>
                <a:latin typeface="Calibri"/>
                <a:cs typeface="Calibri"/>
                <a:sym typeface="Calibri"/>
              </a:rPr>
              <a:t>program</a:t>
            </a:r>
            <a:endParaRPr lang="en-US" sz="3733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717E67-C7D2-B98A-3161-9360C098CD2A}"/>
              </a:ext>
            </a:extLst>
          </p:cNvPr>
          <p:cNvCxnSpPr/>
          <p:nvPr/>
        </p:nvCxnSpPr>
        <p:spPr>
          <a:xfrm>
            <a:off x="4064000" y="2413001"/>
            <a:ext cx="0" cy="3766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1B1622-A853-7DC3-06E9-3E8C1F80A5CF}"/>
              </a:ext>
            </a:extLst>
          </p:cNvPr>
          <p:cNvCxnSpPr/>
          <p:nvPr/>
        </p:nvCxnSpPr>
        <p:spPr>
          <a:xfrm>
            <a:off x="7951629" y="2413001"/>
            <a:ext cx="0" cy="3766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D43AD1-95C4-433F-BA8C-2974A8DD2B03}"/>
              </a:ext>
            </a:extLst>
          </p:cNvPr>
          <p:cNvSpPr txBox="1"/>
          <p:nvPr/>
        </p:nvSpPr>
        <p:spPr>
          <a:xfrm rot="20836664">
            <a:off x="4945897" y="4636071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3625EA-29EA-BFFE-A16E-7851A6C8813C}"/>
              </a:ext>
            </a:extLst>
          </p:cNvPr>
          <p:cNvSpPr txBox="1"/>
          <p:nvPr/>
        </p:nvSpPr>
        <p:spPr>
          <a:xfrm rot="20836664">
            <a:off x="6192028" y="4771317"/>
            <a:ext cx="6703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1F7B84-A402-A6AB-2BFF-0BC4F04441D1}"/>
              </a:ext>
            </a:extLst>
          </p:cNvPr>
          <p:cNvSpPr txBox="1"/>
          <p:nvPr/>
        </p:nvSpPr>
        <p:spPr>
          <a:xfrm rot="20836664">
            <a:off x="5529633" y="5402979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*</a:t>
            </a:r>
          </a:p>
        </p:txBody>
      </p:sp>
      <p:pic>
        <p:nvPicPr>
          <p:cNvPr id="12" name="Google Shape;329;p8">
            <a:extLst>
              <a:ext uri="{FF2B5EF4-FFF2-40B4-BE49-F238E27FC236}">
                <a16:creationId xmlns:a16="http://schemas.microsoft.com/office/drawing/2014/main" id="{4941F9E6-C8DF-1C91-BFCF-BE366C6D1C8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877" y="577901"/>
            <a:ext cx="359480" cy="37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30;p8">
            <a:extLst>
              <a:ext uri="{FF2B5EF4-FFF2-40B4-BE49-F238E27FC236}">
                <a16:creationId xmlns:a16="http://schemas.microsoft.com/office/drawing/2014/main" id="{454E1AEA-05D6-4CD0-936C-A207AF555AB4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331;p8">
            <a:extLst>
              <a:ext uri="{FF2B5EF4-FFF2-40B4-BE49-F238E27FC236}">
                <a16:creationId xmlns:a16="http://schemas.microsoft.com/office/drawing/2014/main" id="{8478D5C5-EB82-E1A7-89EE-1A11F687792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31360" y="459369"/>
            <a:ext cx="469901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332;p8">
            <a:extLst>
              <a:ext uri="{FF2B5EF4-FFF2-40B4-BE49-F238E27FC236}">
                <a16:creationId xmlns:a16="http://schemas.microsoft.com/office/drawing/2014/main" id="{60C5E95F-E284-081D-8CC0-842AA4C18BB4}"/>
              </a:ext>
            </a:extLst>
          </p:cNvPr>
          <p:cNvSpPr txBox="1"/>
          <p:nvPr/>
        </p:nvSpPr>
        <p:spPr>
          <a:xfrm>
            <a:off x="1042606" y="1014722"/>
            <a:ext cx="749300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0F5C09-B3AE-DDB1-B245-6633DCDF31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637396">
            <a:off x="8657386" y="5161054"/>
            <a:ext cx="2552700" cy="96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9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5943" y="3499768"/>
            <a:ext cx="3613311" cy="209861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9"/>
          <p:cNvSpPr txBox="1"/>
          <p:nvPr/>
        </p:nvSpPr>
        <p:spPr>
          <a:xfrm>
            <a:off x="2807988" y="2355117"/>
            <a:ext cx="1496015" cy="533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2667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?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354" name="Google Shape;354;p9"/>
          <p:cNvSpPr/>
          <p:nvPr/>
        </p:nvSpPr>
        <p:spPr>
          <a:xfrm>
            <a:off x="722028" y="3200837"/>
            <a:ext cx="854491" cy="371168"/>
          </a:xfrm>
          <a:prstGeom prst="wedgeRectCallout">
            <a:avLst>
              <a:gd name="adj1" fmla="val 46213"/>
              <a:gd name="adj2" fmla="val 91410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867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 ?</a:t>
            </a:r>
            <a:endParaRPr sz="2400" dirty="0"/>
          </a:p>
        </p:txBody>
      </p:sp>
      <p:sp>
        <p:nvSpPr>
          <p:cNvPr id="355" name="Google Shape;355;p9"/>
          <p:cNvSpPr/>
          <p:nvPr/>
        </p:nvSpPr>
        <p:spPr>
          <a:xfrm>
            <a:off x="3771176" y="3012948"/>
            <a:ext cx="1179952" cy="371168"/>
          </a:xfrm>
          <a:prstGeom prst="wedgeRectCallout">
            <a:avLst>
              <a:gd name="adj1" fmla="val 1441"/>
              <a:gd name="adj2" fmla="val 150106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867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?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356" name="Google Shape;356;p9"/>
          <p:cNvSpPr/>
          <p:nvPr/>
        </p:nvSpPr>
        <p:spPr>
          <a:xfrm>
            <a:off x="960833" y="5678973"/>
            <a:ext cx="1324100" cy="371168"/>
          </a:xfrm>
          <a:prstGeom prst="wedgeRectCallout">
            <a:avLst>
              <a:gd name="adj1" fmla="val 96956"/>
              <a:gd name="adj2" fmla="val -89024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867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?</a:t>
            </a:r>
            <a:endParaRPr sz="2400" dirty="0"/>
          </a:p>
        </p:txBody>
      </p:sp>
      <p:sp>
        <p:nvSpPr>
          <p:cNvPr id="357" name="Google Shape;357;p9"/>
          <p:cNvSpPr/>
          <p:nvPr/>
        </p:nvSpPr>
        <p:spPr>
          <a:xfrm>
            <a:off x="4771720" y="5733060"/>
            <a:ext cx="992209" cy="371168"/>
          </a:xfrm>
          <a:prstGeom prst="wedgeRectCallout">
            <a:avLst>
              <a:gd name="adj1" fmla="val -35001"/>
              <a:gd name="adj2" fmla="val -119460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867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 ?</a:t>
            </a:r>
            <a:endParaRPr sz="2400" dirty="0">
              <a:solidFill>
                <a:srgbClr val="FF0000"/>
              </a:solidFill>
            </a:endParaRPr>
          </a:p>
        </p:txBody>
      </p:sp>
      <p:pic>
        <p:nvPicPr>
          <p:cNvPr id="360" name="Google Shape;360;p9" descr="Image result for laptop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81548" y="3819952"/>
            <a:ext cx="3371161" cy="2320971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9"/>
          <p:cNvSpPr/>
          <p:nvPr/>
        </p:nvSpPr>
        <p:spPr>
          <a:xfrm>
            <a:off x="9688609" y="3413721"/>
            <a:ext cx="1070616" cy="371168"/>
          </a:xfrm>
          <a:prstGeom prst="wedgeRectCallout">
            <a:avLst>
              <a:gd name="adj1" fmla="val 6629"/>
              <a:gd name="adj2" fmla="val 182714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867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 ?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363" name="Google Shape;363;p9"/>
          <p:cNvSpPr/>
          <p:nvPr/>
        </p:nvSpPr>
        <p:spPr>
          <a:xfrm>
            <a:off x="10604144" y="4787947"/>
            <a:ext cx="1306480" cy="371168"/>
          </a:xfrm>
          <a:prstGeom prst="wedgeRectCallout">
            <a:avLst>
              <a:gd name="adj1" fmla="val -81844"/>
              <a:gd name="adj2" fmla="val 171846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867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 ?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364" name="Google Shape;364;p9"/>
          <p:cNvSpPr/>
          <p:nvPr/>
        </p:nvSpPr>
        <p:spPr>
          <a:xfrm>
            <a:off x="6342946" y="5239803"/>
            <a:ext cx="1490628" cy="371168"/>
          </a:xfrm>
          <a:prstGeom prst="wedgeRectCallout">
            <a:avLst>
              <a:gd name="adj1" fmla="val 116402"/>
              <a:gd name="adj2" fmla="val 102280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867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 ?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696700-D8B6-C63C-7778-3236CBE870B1}"/>
              </a:ext>
            </a:extLst>
          </p:cNvPr>
          <p:cNvSpPr/>
          <p:nvPr/>
        </p:nvSpPr>
        <p:spPr>
          <a:xfrm>
            <a:off x="128304" y="2171700"/>
            <a:ext cx="5967697" cy="4251191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Google Shape;353;p9">
            <a:extLst>
              <a:ext uri="{FF2B5EF4-FFF2-40B4-BE49-F238E27FC236}">
                <a16:creationId xmlns:a16="http://schemas.microsoft.com/office/drawing/2014/main" id="{52358459-6187-E0F4-9A5E-9E1B268C0505}"/>
              </a:ext>
            </a:extLst>
          </p:cNvPr>
          <p:cNvSpPr txBox="1"/>
          <p:nvPr/>
        </p:nvSpPr>
        <p:spPr>
          <a:xfrm>
            <a:off x="8666044" y="2355117"/>
            <a:ext cx="1496015" cy="533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2667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 ?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469710-3062-B174-8E59-F1EF1795B32A}"/>
              </a:ext>
            </a:extLst>
          </p:cNvPr>
          <p:cNvSpPr/>
          <p:nvPr/>
        </p:nvSpPr>
        <p:spPr>
          <a:xfrm>
            <a:off x="6342946" y="2171700"/>
            <a:ext cx="5611111" cy="4251191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FA575-9169-8B96-0961-4663388900AC}"/>
              </a:ext>
            </a:extLst>
          </p:cNvPr>
          <p:cNvSpPr txBox="1"/>
          <p:nvPr/>
        </p:nvSpPr>
        <p:spPr>
          <a:xfrm>
            <a:off x="4524979" y="1611900"/>
            <a:ext cx="3635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Find the missing name 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E5F242-D389-1CE1-D1FA-9D5F36742E1E}"/>
              </a:ext>
            </a:extLst>
          </p:cNvPr>
          <p:cNvSpPr txBox="1"/>
          <p:nvPr/>
        </p:nvSpPr>
        <p:spPr>
          <a:xfrm>
            <a:off x="-1" y="0"/>
            <a:ext cx="1996225" cy="33855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DISCUSS</a:t>
            </a:r>
          </a:p>
        </p:txBody>
      </p:sp>
      <p:sp>
        <p:nvSpPr>
          <p:cNvPr id="18" name="Google Shape;341;p9">
            <a:extLst>
              <a:ext uri="{FF2B5EF4-FFF2-40B4-BE49-F238E27FC236}">
                <a16:creationId xmlns:a16="http://schemas.microsoft.com/office/drawing/2014/main" id="{D9BA878D-8443-6E67-524A-D30BBE226812}"/>
              </a:ext>
            </a:extLst>
          </p:cNvPr>
          <p:cNvSpPr txBox="1"/>
          <p:nvPr/>
        </p:nvSpPr>
        <p:spPr>
          <a:xfrm>
            <a:off x="1560162" y="914391"/>
            <a:ext cx="9565567" cy="69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3733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An hardware is a </a:t>
            </a:r>
            <a:r>
              <a:rPr lang="en-GB" sz="3733" b="1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physical part </a:t>
            </a:r>
            <a:r>
              <a:rPr lang="en-GB" sz="3733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of  a computer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9"/>
          <p:cNvSpPr txBox="1"/>
          <p:nvPr/>
        </p:nvSpPr>
        <p:spPr>
          <a:xfrm>
            <a:off x="2364319" y="2242436"/>
            <a:ext cx="2250835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2667" b="1" dirty="0">
                <a:latin typeface="Arial"/>
                <a:ea typeface="Arial"/>
                <a:cs typeface="Arial"/>
                <a:sym typeface="Arial"/>
              </a:rPr>
              <a:t>Desktop</a:t>
            </a:r>
            <a:endParaRPr sz="2400" b="1" dirty="0"/>
          </a:p>
        </p:txBody>
      </p:sp>
      <p:sp>
        <p:nvSpPr>
          <p:cNvPr id="4" name="Google Shape;353;p9">
            <a:extLst>
              <a:ext uri="{FF2B5EF4-FFF2-40B4-BE49-F238E27FC236}">
                <a16:creationId xmlns:a16="http://schemas.microsoft.com/office/drawing/2014/main" id="{52358459-6187-E0F4-9A5E-9E1B268C0505}"/>
              </a:ext>
            </a:extLst>
          </p:cNvPr>
          <p:cNvSpPr txBox="1"/>
          <p:nvPr/>
        </p:nvSpPr>
        <p:spPr>
          <a:xfrm>
            <a:off x="8222376" y="2242436"/>
            <a:ext cx="1605306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2667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Laptop</a:t>
            </a:r>
            <a:endParaRPr sz="2400" b="1" dirty="0">
              <a:solidFill>
                <a:srgbClr val="FF0000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86B17EA-8EAE-4F5E-FB07-045CCD63B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59" y="2919487"/>
            <a:ext cx="10803467" cy="3696917"/>
          </a:xfrm>
          <a:prstGeom prst="rect">
            <a:avLst/>
          </a:prstGeom>
        </p:spPr>
      </p:pic>
      <p:sp>
        <p:nvSpPr>
          <p:cNvPr id="2" name="Google Shape;341;p9">
            <a:extLst>
              <a:ext uri="{FF2B5EF4-FFF2-40B4-BE49-F238E27FC236}">
                <a16:creationId xmlns:a16="http://schemas.microsoft.com/office/drawing/2014/main" id="{06E714CB-A770-B84A-7360-77542C532E0B}"/>
              </a:ext>
            </a:extLst>
          </p:cNvPr>
          <p:cNvSpPr txBox="1"/>
          <p:nvPr/>
        </p:nvSpPr>
        <p:spPr>
          <a:xfrm>
            <a:off x="1560162" y="914391"/>
            <a:ext cx="9565567" cy="69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3733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An hardware is a </a:t>
            </a:r>
            <a:r>
              <a:rPr lang="en-GB" sz="3733" b="1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physical part </a:t>
            </a:r>
            <a:r>
              <a:rPr lang="en-GB" sz="3733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of  a computer</a:t>
            </a:r>
            <a:endParaRPr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A9C255-2C22-19B5-D94A-DDA5902FE909}"/>
              </a:ext>
            </a:extLst>
          </p:cNvPr>
          <p:cNvSpPr/>
          <p:nvPr/>
        </p:nvSpPr>
        <p:spPr>
          <a:xfrm>
            <a:off x="128304" y="2171700"/>
            <a:ext cx="5967697" cy="4251191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8B336A-9640-6703-BBFC-D7D2C165446C}"/>
              </a:ext>
            </a:extLst>
          </p:cNvPr>
          <p:cNvSpPr/>
          <p:nvPr/>
        </p:nvSpPr>
        <p:spPr>
          <a:xfrm>
            <a:off x="6342946" y="2171700"/>
            <a:ext cx="5611111" cy="4251191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Google Shape;288;p6" descr="Image result for arduino logo">
            <a:extLst>
              <a:ext uri="{FF2B5EF4-FFF2-40B4-BE49-F238E27FC236}">
                <a16:creationId xmlns:a16="http://schemas.microsoft.com/office/drawing/2014/main" id="{05231D72-1BFC-D522-F2AD-EBD5E151CA0B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92;p6">
            <a:extLst>
              <a:ext uri="{FF2B5EF4-FFF2-40B4-BE49-F238E27FC236}">
                <a16:creationId xmlns:a16="http://schemas.microsoft.com/office/drawing/2014/main" id="{DC4F2AA1-FC06-0D80-1D88-99596CD47098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solidFill>
            <a:srgbClr val="70AD47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683DBE-4A6D-B66C-4187-AB81DD2D9665}"/>
              </a:ext>
            </a:extLst>
          </p:cNvPr>
          <p:cNvSpPr/>
          <p:nvPr/>
        </p:nvSpPr>
        <p:spPr>
          <a:xfrm>
            <a:off x="5661502" y="5216607"/>
            <a:ext cx="1362887" cy="235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Touch Pad</a:t>
            </a:r>
          </a:p>
        </p:txBody>
      </p:sp>
    </p:spTree>
    <p:extLst>
      <p:ext uri="{BB962C8B-B14F-4D97-AF65-F5344CB8AC3E}">
        <p14:creationId xmlns:p14="http://schemas.microsoft.com/office/powerpoint/2010/main" val="56994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0"/>
          <p:cNvSpPr txBox="1"/>
          <p:nvPr/>
        </p:nvSpPr>
        <p:spPr>
          <a:xfrm>
            <a:off x="383295" y="1850630"/>
            <a:ext cx="3381156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1 - Power button</a:t>
            </a:r>
          </a:p>
        </p:txBody>
      </p:sp>
      <p:pic>
        <p:nvPicPr>
          <p:cNvPr id="5" name="Google Shape;461;p19">
            <a:extLst>
              <a:ext uri="{FF2B5EF4-FFF2-40B4-BE49-F238E27FC236}">
                <a16:creationId xmlns:a16="http://schemas.microsoft.com/office/drawing/2014/main" id="{5923C084-E1E1-CD7B-3906-2A9BE1CB0BE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6921" y="2790590"/>
            <a:ext cx="3467256" cy="2610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76;p38" descr="Hide User Name and Email Address on Windows 10 Login Screen | Password  Recovery">
            <a:extLst>
              <a:ext uri="{FF2B5EF4-FFF2-40B4-BE49-F238E27FC236}">
                <a16:creationId xmlns:a16="http://schemas.microsoft.com/office/drawing/2014/main" id="{9999B93D-2BC3-3583-F8D6-D830E9A88E0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4105" y="2761422"/>
            <a:ext cx="3594935" cy="2664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391;p11" descr="Related image">
            <a:extLst>
              <a:ext uri="{FF2B5EF4-FFF2-40B4-BE49-F238E27FC236}">
                <a16:creationId xmlns:a16="http://schemas.microsoft.com/office/drawing/2014/main" id="{167333AB-B21B-D3A3-EB30-7FBF9A1C331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7825" y="2761422"/>
            <a:ext cx="3909168" cy="2606111"/>
          </a:xfrm>
          <a:prstGeom prst="rect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Google Shape;370;p10">
            <a:extLst>
              <a:ext uri="{FF2B5EF4-FFF2-40B4-BE49-F238E27FC236}">
                <a16:creationId xmlns:a16="http://schemas.microsoft.com/office/drawing/2014/main" id="{4138061F-DBA6-CDAB-94FE-EBD1DF020D20}"/>
              </a:ext>
            </a:extLst>
          </p:cNvPr>
          <p:cNvSpPr txBox="1"/>
          <p:nvPr/>
        </p:nvSpPr>
        <p:spPr>
          <a:xfrm>
            <a:off x="4276993" y="1850629"/>
            <a:ext cx="3381156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– Lock screen</a:t>
            </a:r>
          </a:p>
        </p:txBody>
      </p:sp>
      <p:sp>
        <p:nvSpPr>
          <p:cNvPr id="7" name="Google Shape;370;p10">
            <a:extLst>
              <a:ext uri="{FF2B5EF4-FFF2-40B4-BE49-F238E27FC236}">
                <a16:creationId xmlns:a16="http://schemas.microsoft.com/office/drawing/2014/main" id="{96E06972-6A71-A281-9991-71B15802D69A}"/>
              </a:ext>
            </a:extLst>
          </p:cNvPr>
          <p:cNvSpPr txBox="1"/>
          <p:nvPr/>
        </p:nvSpPr>
        <p:spPr>
          <a:xfrm>
            <a:off x="8170691" y="1850628"/>
            <a:ext cx="3381156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– Login screen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82B57-36E3-067F-6E45-488AF711939C}"/>
              </a:ext>
            </a:extLst>
          </p:cNvPr>
          <p:cNvSpPr txBox="1"/>
          <p:nvPr/>
        </p:nvSpPr>
        <p:spPr>
          <a:xfrm>
            <a:off x="4139120" y="440918"/>
            <a:ext cx="3577390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67" dirty="0">
                <a:latin typeface="Calibri" panose="020F0502020204030204" pitchFamily="34" charset="0"/>
                <a:cs typeface="Calibri" panose="020F0502020204030204" pitchFamily="34" charset="0"/>
              </a:rPr>
              <a:t>Let s start !</a:t>
            </a:r>
          </a:p>
        </p:txBody>
      </p:sp>
      <p:sp>
        <p:nvSpPr>
          <p:cNvPr id="10" name="Google Shape;371;p10">
            <a:extLst>
              <a:ext uri="{FF2B5EF4-FFF2-40B4-BE49-F238E27FC236}">
                <a16:creationId xmlns:a16="http://schemas.microsoft.com/office/drawing/2014/main" id="{E112D315-1072-DC36-CCF2-C220677E051A}"/>
              </a:ext>
            </a:extLst>
          </p:cNvPr>
          <p:cNvSpPr txBox="1"/>
          <p:nvPr/>
        </p:nvSpPr>
        <p:spPr>
          <a:xfrm>
            <a:off x="0" y="-9052"/>
            <a:ext cx="2110317" cy="369277"/>
          </a:xfrm>
          <a:prstGeom prst="rect">
            <a:avLst/>
          </a:prstGeom>
          <a:solidFill>
            <a:schemeClr val="accent4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ACTIVITY </a:t>
            </a:r>
            <a:endParaRPr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E717EC-0C30-E28B-A62F-FCBC53706137}"/>
              </a:ext>
            </a:extLst>
          </p:cNvPr>
          <p:cNvSpPr txBox="1"/>
          <p:nvPr/>
        </p:nvSpPr>
        <p:spPr>
          <a:xfrm>
            <a:off x="8775690" y="6028146"/>
            <a:ext cx="2993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Your teacher will provide your</a:t>
            </a:r>
          </a:p>
          <a:p>
            <a:pPr algn="ctr"/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PNC default login/password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D02020-998A-0E70-3B8A-BE953F4CED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1028" y="5805764"/>
            <a:ext cx="906153" cy="86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0"/>
          <p:cNvSpPr txBox="1"/>
          <p:nvPr/>
        </p:nvSpPr>
        <p:spPr>
          <a:xfrm>
            <a:off x="-123184" y="1640310"/>
            <a:ext cx="4467001" cy="9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 the magic keys </a:t>
            </a:r>
          </a:p>
          <a:p>
            <a:pPr algn="ctr"/>
            <a:r>
              <a:rPr lang="en-GB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CTRL  + ALT + DEL</a:t>
            </a:r>
          </a:p>
        </p:txBody>
      </p:sp>
      <p:sp>
        <p:nvSpPr>
          <p:cNvPr id="7" name="Google Shape;370;p10">
            <a:extLst>
              <a:ext uri="{FF2B5EF4-FFF2-40B4-BE49-F238E27FC236}">
                <a16:creationId xmlns:a16="http://schemas.microsoft.com/office/drawing/2014/main" id="{96E06972-6A71-A281-9991-71B15802D69A}"/>
              </a:ext>
            </a:extLst>
          </p:cNvPr>
          <p:cNvSpPr txBox="1"/>
          <p:nvPr/>
        </p:nvSpPr>
        <p:spPr>
          <a:xfrm>
            <a:off x="4436553" y="1585624"/>
            <a:ext cx="3411632" cy="9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</a:p>
          <a:p>
            <a:pPr algn="ctr"/>
            <a:r>
              <a:rPr lang="en-GB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Change a password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82B57-36E3-067F-6E45-488AF711939C}"/>
              </a:ext>
            </a:extLst>
          </p:cNvPr>
          <p:cNvSpPr txBox="1"/>
          <p:nvPr/>
        </p:nvSpPr>
        <p:spPr>
          <a:xfrm>
            <a:off x="3217850" y="319706"/>
            <a:ext cx="5849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Change your password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1D1D11-3A79-F90D-098A-94F492D91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490" y="2872796"/>
            <a:ext cx="1943100" cy="2466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2AE28E-D8B4-CB3C-9872-449B3A258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00" y="3102882"/>
            <a:ext cx="3827318" cy="1981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3486F2-E8CC-6B6B-046B-377A84DDF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41334">
            <a:off x="217622" y="3294030"/>
            <a:ext cx="5124416" cy="1593413"/>
          </a:xfrm>
          <a:prstGeom prst="rect">
            <a:avLst/>
          </a:prstGeom>
        </p:spPr>
      </p:pic>
      <p:sp>
        <p:nvSpPr>
          <p:cNvPr id="15" name="Google Shape;370;p10">
            <a:extLst>
              <a:ext uri="{FF2B5EF4-FFF2-40B4-BE49-F238E27FC236}">
                <a16:creationId xmlns:a16="http://schemas.microsoft.com/office/drawing/2014/main" id="{5C97543C-22FE-791B-CBBF-CAAE77542AC6}"/>
              </a:ext>
            </a:extLst>
          </p:cNvPr>
          <p:cNvSpPr txBox="1"/>
          <p:nvPr/>
        </p:nvSpPr>
        <p:spPr>
          <a:xfrm>
            <a:off x="7848185" y="1585624"/>
            <a:ext cx="3411632" cy="9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Change</a:t>
            </a:r>
          </a:p>
          <a:p>
            <a:pPr algn="ctr"/>
            <a:r>
              <a:rPr lang="en-GB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</a:p>
        </p:txBody>
      </p:sp>
      <p:sp>
        <p:nvSpPr>
          <p:cNvPr id="17" name="Google Shape;371;p10">
            <a:extLst>
              <a:ext uri="{FF2B5EF4-FFF2-40B4-BE49-F238E27FC236}">
                <a16:creationId xmlns:a16="http://schemas.microsoft.com/office/drawing/2014/main" id="{D2633CD9-8D3C-C3C0-D546-5D9E3760D820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ACTIVITY </a:t>
            </a:r>
            <a:endParaRPr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83B049-D4F8-9A81-E36A-9A6C2E204063}"/>
              </a:ext>
            </a:extLst>
          </p:cNvPr>
          <p:cNvSpPr txBox="1"/>
          <p:nvPr/>
        </p:nvSpPr>
        <p:spPr>
          <a:xfrm>
            <a:off x="8638828" y="5410926"/>
            <a:ext cx="3142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 good password shall contain:</a:t>
            </a:r>
          </a:p>
          <a:p>
            <a:pPr marL="285750" indent="-285750">
              <a:buFontTx/>
              <a:buChar char="-"/>
            </a:pPr>
            <a:r>
              <a:rPr lang="en-US" dirty="0"/>
              <a:t>An upper case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A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At least 6 characters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7956D9C-1A37-F5C2-3485-1C130265C4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6023" y="5616510"/>
            <a:ext cx="906153" cy="86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2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A2AA51-078D-67AB-B477-96A83B80B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2737655"/>
            <a:ext cx="4344081" cy="3102915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2CE02B4-1451-63ED-3D97-409667DED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25848"/>
              </p:ext>
            </p:extLst>
          </p:nvPr>
        </p:nvGraphicFramePr>
        <p:xfrm>
          <a:off x="5157028" y="2679544"/>
          <a:ext cx="6634922" cy="3219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6372">
                  <a:extLst>
                    <a:ext uri="{9D8B030D-6E8A-4147-A177-3AD203B41FA5}">
                      <a16:colId xmlns:a16="http://schemas.microsoft.com/office/drawing/2014/main" val="1409576947"/>
                    </a:ext>
                  </a:extLst>
                </a:gridCol>
                <a:gridCol w="3638550">
                  <a:extLst>
                    <a:ext uri="{9D8B030D-6E8A-4147-A177-3AD203B41FA5}">
                      <a16:colId xmlns:a16="http://schemas.microsoft.com/office/drawing/2014/main" val="3115242490"/>
                    </a:ext>
                  </a:extLst>
                </a:gridCol>
              </a:tblGrid>
              <a:tr h="536523">
                <a:tc>
                  <a:txBody>
                    <a:bodyPr/>
                    <a:lstStyle/>
                    <a:p>
                      <a:r>
                        <a:rPr lang="en-US" sz="2400" dirty="0"/>
                        <a:t>ACTION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USAGE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369386"/>
                  </a:ext>
                </a:extLst>
              </a:tr>
              <a:tr h="536523">
                <a:tc>
                  <a:txBody>
                    <a:bodyPr/>
                    <a:lstStyle/>
                    <a:p>
                      <a:r>
                        <a:rPr lang="en-US" sz="2400" b="1" dirty="0"/>
                        <a:t>Left 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Select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5332"/>
                  </a:ext>
                </a:extLst>
              </a:tr>
              <a:tr h="536523">
                <a:tc>
                  <a:txBody>
                    <a:bodyPr/>
                    <a:lstStyle/>
                    <a:p>
                      <a:r>
                        <a:rPr lang="en-US" sz="2400" b="1" dirty="0"/>
                        <a:t>Right 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open pop-up menus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380320"/>
                  </a:ext>
                </a:extLst>
              </a:tr>
              <a:tr h="536523">
                <a:tc>
                  <a:txBody>
                    <a:bodyPr/>
                    <a:lstStyle/>
                    <a:p>
                      <a:r>
                        <a:rPr lang="en-US" sz="2400" b="1" dirty="0"/>
                        <a:t>Double (left) click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open file,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807980"/>
                  </a:ext>
                </a:extLst>
              </a:tr>
              <a:tr h="536523">
                <a:tc>
                  <a:txBody>
                    <a:bodyPr/>
                    <a:lstStyle/>
                    <a:p>
                      <a:r>
                        <a:rPr lang="en-US" sz="2400" b="1" dirty="0"/>
                        <a:t>Drag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move the selected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355589"/>
                  </a:ext>
                </a:extLst>
              </a:tr>
              <a:tr h="536523">
                <a:tc>
                  <a:txBody>
                    <a:bodyPr/>
                    <a:lstStyle/>
                    <a:p>
                      <a:r>
                        <a:rPr lang="en-US" sz="2400" b="1" dirty="0"/>
                        <a:t>Scroll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Scroll on a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6864"/>
                  </a:ext>
                </a:extLst>
              </a:tr>
            </a:tbl>
          </a:graphicData>
        </a:graphic>
      </p:graphicFrame>
      <p:sp>
        <p:nvSpPr>
          <p:cNvPr id="12" name="Google Shape;288;p6" descr="Image result for arduino logo">
            <a:extLst>
              <a:ext uri="{FF2B5EF4-FFF2-40B4-BE49-F238E27FC236}">
                <a16:creationId xmlns:a16="http://schemas.microsoft.com/office/drawing/2014/main" id="{CD722847-8D00-12CC-A2A9-7BB38D1B6B1C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92;p6">
            <a:extLst>
              <a:ext uri="{FF2B5EF4-FFF2-40B4-BE49-F238E27FC236}">
                <a16:creationId xmlns:a16="http://schemas.microsoft.com/office/drawing/2014/main" id="{010157A7-DB63-272C-9A03-159F6F98237F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solidFill>
            <a:srgbClr val="70AD47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dirty="0"/>
          </a:p>
        </p:txBody>
      </p:sp>
      <p:pic>
        <p:nvPicPr>
          <p:cNvPr id="14" name="Google Shape;329;p8">
            <a:extLst>
              <a:ext uri="{FF2B5EF4-FFF2-40B4-BE49-F238E27FC236}">
                <a16:creationId xmlns:a16="http://schemas.microsoft.com/office/drawing/2014/main" id="{BDE78229-FFF6-208D-D4F1-A2C155F3004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877" y="577901"/>
            <a:ext cx="359480" cy="37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330;p8">
            <a:extLst>
              <a:ext uri="{FF2B5EF4-FFF2-40B4-BE49-F238E27FC236}">
                <a16:creationId xmlns:a16="http://schemas.microsoft.com/office/drawing/2014/main" id="{538147C1-E273-3AEB-9814-17F306D80872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331;p8">
            <a:extLst>
              <a:ext uri="{FF2B5EF4-FFF2-40B4-BE49-F238E27FC236}">
                <a16:creationId xmlns:a16="http://schemas.microsoft.com/office/drawing/2014/main" id="{D08F912F-92E2-EF58-71FF-3D5DE8467F3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31360" y="459369"/>
            <a:ext cx="469901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32;p8">
            <a:extLst>
              <a:ext uri="{FF2B5EF4-FFF2-40B4-BE49-F238E27FC236}">
                <a16:creationId xmlns:a16="http://schemas.microsoft.com/office/drawing/2014/main" id="{911947D0-EECA-977A-57D8-F655564DCCBD}"/>
              </a:ext>
            </a:extLst>
          </p:cNvPr>
          <p:cNvSpPr txBox="1"/>
          <p:nvPr/>
        </p:nvSpPr>
        <p:spPr>
          <a:xfrm>
            <a:off x="1042606" y="1014722"/>
            <a:ext cx="749300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03E237-BB50-CE65-C200-EF5455802EA0}"/>
              </a:ext>
            </a:extLst>
          </p:cNvPr>
          <p:cNvSpPr txBox="1"/>
          <p:nvPr/>
        </p:nvSpPr>
        <p:spPr>
          <a:xfrm>
            <a:off x="2870200" y="459369"/>
            <a:ext cx="741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 mouse can perform 5 actions</a:t>
            </a:r>
          </a:p>
        </p:txBody>
      </p:sp>
    </p:spTree>
    <p:extLst>
      <p:ext uri="{BB962C8B-B14F-4D97-AF65-F5344CB8AC3E}">
        <p14:creationId xmlns:p14="http://schemas.microsoft.com/office/powerpoint/2010/main" val="11784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57C35D-640A-9EAD-7AF6-04C0BF96BB99}"/>
              </a:ext>
            </a:extLst>
          </p:cNvPr>
          <p:cNvSpPr txBox="1"/>
          <p:nvPr/>
        </p:nvSpPr>
        <p:spPr>
          <a:xfrm>
            <a:off x="1460500" y="2624683"/>
            <a:ext cx="937455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/>
              <a:t>Click</a:t>
            </a:r>
            <a:r>
              <a:rPr lang="en-US" sz="2800" dirty="0"/>
              <a:t> on Chrome icon on desktop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/>
              <a:t>Drag</a:t>
            </a:r>
            <a:r>
              <a:rPr lang="en-US" sz="2800" dirty="0"/>
              <a:t> Chrome icon to another position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/>
              <a:t>Double click </a:t>
            </a:r>
            <a:r>
              <a:rPr lang="en-US" sz="2800" dirty="0"/>
              <a:t>on chrome icon to open the application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/>
              <a:t>Right click </a:t>
            </a:r>
            <a:r>
              <a:rPr lang="en-US" sz="2800" dirty="0"/>
              <a:t>to open the contextual menu : </a:t>
            </a:r>
            <a:r>
              <a:rPr lang="en-US" sz="2800" i="1" dirty="0"/>
              <a:t>what do you see </a:t>
            </a:r>
            <a:r>
              <a:rPr lang="en-US" sz="2800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C80435-A1E6-7F2A-6FB9-ECBAB0574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980" y="667948"/>
            <a:ext cx="1676400" cy="17049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75E360-D0E2-006F-1A96-19C293F70F92}"/>
              </a:ext>
            </a:extLst>
          </p:cNvPr>
          <p:cNvCxnSpPr/>
          <p:nvPr/>
        </p:nvCxnSpPr>
        <p:spPr>
          <a:xfrm flipH="1" flipV="1">
            <a:off x="10160558" y="1278689"/>
            <a:ext cx="628650" cy="5524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CCD45B-CF66-1020-2965-AEF96A552335}"/>
              </a:ext>
            </a:extLst>
          </p:cNvPr>
          <p:cNvSpPr txBox="1"/>
          <p:nvPr/>
        </p:nvSpPr>
        <p:spPr>
          <a:xfrm rot="20704953">
            <a:off x="10356405" y="1833057"/>
            <a:ext cx="137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Chrome icon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E08DA3-5F52-7E7E-C2D6-E035F28AB7C7}"/>
              </a:ext>
            </a:extLst>
          </p:cNvPr>
          <p:cNvSpPr txBox="1"/>
          <p:nvPr/>
        </p:nvSpPr>
        <p:spPr>
          <a:xfrm>
            <a:off x="4204284" y="1479423"/>
            <a:ext cx="339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Let s try !</a:t>
            </a:r>
          </a:p>
        </p:txBody>
      </p:sp>
      <p:sp>
        <p:nvSpPr>
          <p:cNvPr id="11" name="Google Shape;369;p10" descr="Image result for arduino logo">
            <a:extLst>
              <a:ext uri="{FF2B5EF4-FFF2-40B4-BE49-F238E27FC236}">
                <a16:creationId xmlns:a16="http://schemas.microsoft.com/office/drawing/2014/main" id="{787E91CD-CFFD-BFA9-8B37-3AEC1E67B893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371;p10">
            <a:extLst>
              <a:ext uri="{FF2B5EF4-FFF2-40B4-BE49-F238E27FC236}">
                <a16:creationId xmlns:a16="http://schemas.microsoft.com/office/drawing/2014/main" id="{2134BF13-ABA3-8C1E-1998-AF7A754D76E0}"/>
              </a:ext>
            </a:extLst>
          </p:cNvPr>
          <p:cNvSpPr txBox="1"/>
          <p:nvPr/>
        </p:nvSpPr>
        <p:spPr>
          <a:xfrm>
            <a:off x="0" y="0"/>
            <a:ext cx="2110317" cy="492388"/>
          </a:xfrm>
          <a:prstGeom prst="rect">
            <a:avLst/>
          </a:prstGeom>
          <a:solidFill>
            <a:schemeClr val="accent4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24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ACTIVITY </a:t>
            </a:r>
            <a:endParaRPr sz="2400" dirty="0"/>
          </a:p>
        </p:txBody>
      </p:sp>
      <p:pic>
        <p:nvPicPr>
          <p:cNvPr id="13" name="Google Shape;372;p10">
            <a:extLst>
              <a:ext uri="{FF2B5EF4-FFF2-40B4-BE49-F238E27FC236}">
                <a16:creationId xmlns:a16="http://schemas.microsoft.com/office/drawing/2014/main" id="{E51865DE-BDCB-C0C6-0840-5A6FA4C3EA1A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409575" y="667948"/>
            <a:ext cx="479426" cy="4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73;p10">
            <a:extLst>
              <a:ext uri="{FF2B5EF4-FFF2-40B4-BE49-F238E27FC236}">
                <a16:creationId xmlns:a16="http://schemas.microsoft.com/office/drawing/2014/main" id="{6AA6CA1F-E8A9-D448-B995-00F812BE7BD1}"/>
              </a:ext>
            </a:extLst>
          </p:cNvPr>
          <p:cNvSpPr txBox="1"/>
          <p:nvPr/>
        </p:nvSpPr>
        <p:spPr>
          <a:xfrm>
            <a:off x="218400" y="1156294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28F81B-288B-3AE2-8875-797AF7786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588" y="667948"/>
            <a:ext cx="248912" cy="49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066677" y="232709"/>
            <a:ext cx="3658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For next time 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5" name="Google Shape;281;p5">
            <a:extLst>
              <a:ext uri="{FF2B5EF4-FFF2-40B4-BE49-F238E27FC236}">
                <a16:creationId xmlns:a16="http://schemas.microsoft.com/office/drawing/2014/main" id="{5248E0A3-CDFC-CDA9-2696-F13935E03813}"/>
              </a:ext>
            </a:extLst>
          </p:cNvPr>
          <p:cNvSpPr txBox="1"/>
          <p:nvPr/>
        </p:nvSpPr>
        <p:spPr>
          <a:xfrm>
            <a:off x="2513200" y="1380899"/>
            <a:ext cx="9678800" cy="184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742950" indent="-742950">
              <a:buClr>
                <a:srgbClr val="000000"/>
              </a:buClr>
              <a:buSzPts val="2400"/>
              <a:buFont typeface="+mj-lt"/>
              <a:buAutoNum type="arabicPeriod"/>
            </a:pPr>
            <a:r>
              <a:rPr lang="en-US" sz="2800" dirty="0">
                <a:ea typeface="Arial"/>
                <a:cs typeface="Arial" panose="020B0604020202020204" pitchFamily="34" charset="0"/>
                <a:sym typeface="Arial"/>
              </a:rPr>
              <a:t>Review the </a:t>
            </a:r>
            <a:r>
              <a:rPr lang="en-US" sz="2800" b="1" dirty="0">
                <a:ea typeface="Arial"/>
                <a:cs typeface="Arial" panose="020B0604020202020204" pitchFamily="34" charset="0"/>
                <a:sym typeface="Arial"/>
              </a:rPr>
              <a:t>slides</a:t>
            </a:r>
            <a:r>
              <a:rPr lang="en-US" sz="2800" dirty="0">
                <a:ea typeface="Arial"/>
                <a:cs typeface="Arial" panose="020B0604020202020204" pitchFamily="34" charset="0"/>
                <a:sym typeface="Arial"/>
              </a:rPr>
              <a:t> send by the teacher</a:t>
            </a:r>
          </a:p>
          <a:p>
            <a:pPr marL="742950" indent="-742950">
              <a:buClr>
                <a:srgbClr val="000000"/>
              </a:buClr>
              <a:buSzPts val="2400"/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  <a:sym typeface="Arial"/>
              </a:rPr>
              <a:t>Review your </a:t>
            </a:r>
            <a:r>
              <a:rPr lang="en-US" sz="2800" b="1" dirty="0">
                <a:cs typeface="Arial" panose="020B0604020202020204" pitchFamily="34" charset="0"/>
                <a:sym typeface="Arial"/>
              </a:rPr>
              <a:t>draft notes</a:t>
            </a:r>
          </a:p>
          <a:p>
            <a:pPr marL="742950" indent="-742950">
              <a:buClr>
                <a:srgbClr val="000000"/>
              </a:buClr>
              <a:buSzPts val="2400"/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  <a:sym typeface="Arial"/>
              </a:rPr>
              <a:t>Write </a:t>
            </a:r>
            <a:r>
              <a:rPr lang="en-US" sz="2800" b="1" dirty="0">
                <a:cs typeface="Arial" panose="020B0604020202020204" pitchFamily="34" charset="0"/>
                <a:sym typeface="Arial"/>
              </a:rPr>
              <a:t>clean notes </a:t>
            </a:r>
            <a:r>
              <a:rPr lang="en-US" sz="2800" dirty="0">
                <a:cs typeface="Arial" panose="020B0604020202020204" pitchFamily="34" charset="0"/>
                <a:sym typeface="Arial"/>
              </a:rPr>
              <a:t>on your </a:t>
            </a:r>
            <a:r>
              <a:rPr lang="en-US" sz="2800" b="1">
                <a:solidFill>
                  <a:schemeClr val="accent6"/>
                </a:solidFill>
                <a:cs typeface="Arial" panose="020B0604020202020204" pitchFamily="34" charset="0"/>
                <a:sym typeface="Arial"/>
              </a:rPr>
              <a:t>BCU workbook</a:t>
            </a:r>
            <a:endParaRPr lang="en-US" sz="2800" dirty="0">
              <a:cs typeface="Arial" panose="020B0604020202020204" pitchFamily="34" charset="0"/>
              <a:sym typeface="Arial"/>
            </a:endParaRPr>
          </a:p>
          <a:p>
            <a:pPr marL="742950" indent="-742950">
              <a:buClr>
                <a:srgbClr val="000000"/>
              </a:buClr>
              <a:buSzPts val="2400"/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  <a:sym typeface="Arial"/>
              </a:rPr>
              <a:t>Can you answer to the objective question ?</a:t>
            </a:r>
            <a:endParaRPr lang="en-US" sz="2000" dirty="0">
              <a:cs typeface="Arial" panose="020B0604020202020204" pitchFamily="34" charset="0"/>
            </a:endParaRPr>
          </a:p>
        </p:txBody>
      </p:sp>
      <p:pic>
        <p:nvPicPr>
          <p:cNvPr id="6" name="Picture 27">
            <a:extLst>
              <a:ext uri="{FF2B5EF4-FFF2-40B4-BE49-F238E27FC236}">
                <a16:creationId xmlns:a16="http://schemas.microsoft.com/office/drawing/2014/main" id="{60767898-16DD-578B-16B2-F625102B7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82" y="595367"/>
            <a:ext cx="5715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2">
            <a:extLst>
              <a:ext uri="{FF2B5EF4-FFF2-40B4-BE49-F238E27FC236}">
                <a16:creationId xmlns:a16="http://schemas.microsoft.com/office/drawing/2014/main" id="{0211CE49-DFFA-53A8-AAFD-17B975146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22" y="595367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27FC09-EC58-E193-BE8B-85BD4C29A2C0}"/>
              </a:ext>
            </a:extLst>
          </p:cNvPr>
          <p:cNvSpPr txBox="1"/>
          <p:nvPr/>
        </p:nvSpPr>
        <p:spPr>
          <a:xfrm>
            <a:off x="-2540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HOMEWORK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1CDD9D-BDBE-DCBD-F9C3-A41CEFF4C4B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9772" y="4085638"/>
            <a:ext cx="1310918" cy="1426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F00EE0-3C1C-4CC6-4B51-3CE7001F00E6}"/>
              </a:ext>
            </a:extLst>
          </p:cNvPr>
          <p:cNvSpPr txBox="1"/>
          <p:nvPr/>
        </p:nvSpPr>
        <p:spPr>
          <a:xfrm>
            <a:off x="1329227" y="5512438"/>
            <a:ext cx="147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DRAFT NOTES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EA06564-9432-B370-867B-EB84546F4215}"/>
              </a:ext>
            </a:extLst>
          </p:cNvPr>
          <p:cNvSpPr/>
          <p:nvPr/>
        </p:nvSpPr>
        <p:spPr>
          <a:xfrm>
            <a:off x="2884777" y="4703177"/>
            <a:ext cx="918118" cy="46166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9309691-F2BF-5016-1555-6176B15E2E8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80591" y="4050301"/>
            <a:ext cx="1310918" cy="1426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04AD76E-D3F1-1E2E-0E87-B578284E9D13}"/>
              </a:ext>
            </a:extLst>
          </p:cNvPr>
          <p:cNvSpPr txBox="1"/>
          <p:nvPr/>
        </p:nvSpPr>
        <p:spPr>
          <a:xfrm>
            <a:off x="3896252" y="5512438"/>
            <a:ext cx="170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BCU NOTEBOOK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BB7D875-54F6-AC06-284B-BE75B1900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518653">
            <a:off x="7183798" y="3813018"/>
            <a:ext cx="3525457" cy="1780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8A3635-1292-81C9-03C6-C9606FA0A15D}"/>
              </a:ext>
            </a:extLst>
          </p:cNvPr>
          <p:cNvCxnSpPr/>
          <p:nvPr/>
        </p:nvCxnSpPr>
        <p:spPr>
          <a:xfrm>
            <a:off x="6000656" y="3614607"/>
            <a:ext cx="0" cy="2875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1CEB109-EB2E-DB2B-DCFD-DBCE9B09FB8D}"/>
              </a:ext>
            </a:extLst>
          </p:cNvPr>
          <p:cNvSpPr txBox="1"/>
          <p:nvPr/>
        </p:nvSpPr>
        <p:spPr>
          <a:xfrm>
            <a:off x="6525835" y="6305094"/>
            <a:ext cx="497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Always make sure you can answer to the objectives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EC4704-7967-19D9-C896-937F1C23C351}"/>
              </a:ext>
            </a:extLst>
          </p:cNvPr>
          <p:cNvSpPr txBox="1"/>
          <p:nvPr/>
        </p:nvSpPr>
        <p:spPr>
          <a:xfrm>
            <a:off x="726866" y="6292519"/>
            <a:ext cx="493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Take time to transfer your draft note to clean notes</a:t>
            </a:r>
          </a:p>
        </p:txBody>
      </p:sp>
    </p:spTree>
    <p:extLst>
      <p:ext uri="{BB962C8B-B14F-4D97-AF65-F5344CB8AC3E}">
        <p14:creationId xmlns:p14="http://schemas.microsoft.com/office/powerpoint/2010/main" val="4579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B54ADF-7F87-B505-8E0A-AE7B844FBC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 rot="20788574">
            <a:off x="3184175" y="3933530"/>
            <a:ext cx="1758357" cy="1913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8D1FE2-231A-96A2-BA27-06B1BB346B80}"/>
              </a:ext>
            </a:extLst>
          </p:cNvPr>
          <p:cNvSpPr txBox="1"/>
          <p:nvPr/>
        </p:nvSpPr>
        <p:spPr>
          <a:xfrm>
            <a:off x="2673431" y="6083753"/>
            <a:ext cx="2862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QUICK NOTES</a:t>
            </a:r>
          </a:p>
          <a:p>
            <a:pPr algn="ctr"/>
            <a:r>
              <a:rPr lang="en-US" dirty="0"/>
              <a:t>ON YOUR DRAFT NOTEBOOK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96A196-5754-8827-135D-27E06029BB8C}"/>
              </a:ext>
            </a:extLst>
          </p:cNvPr>
          <p:cNvCxnSpPr>
            <a:cxnSpLocks/>
          </p:cNvCxnSpPr>
          <p:nvPr/>
        </p:nvCxnSpPr>
        <p:spPr>
          <a:xfrm>
            <a:off x="6341434" y="2841923"/>
            <a:ext cx="0" cy="376393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06DB1B-EFE5-A917-7395-FE7575C24284}"/>
              </a:ext>
            </a:extLst>
          </p:cNvPr>
          <p:cNvSpPr txBox="1"/>
          <p:nvPr/>
        </p:nvSpPr>
        <p:spPr>
          <a:xfrm>
            <a:off x="4219674" y="560731"/>
            <a:ext cx="4488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rPr>
              <a:t>NOTE TAKING</a:t>
            </a:r>
            <a:endParaRPr lang="en-US" sz="4800" dirty="0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6D486D-022C-A013-61FB-82D87731A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431" y="456617"/>
            <a:ext cx="1229246" cy="11081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6E7903-F472-2754-D0DA-A542F5252F28}"/>
              </a:ext>
            </a:extLst>
          </p:cNvPr>
          <p:cNvSpPr txBox="1"/>
          <p:nvPr/>
        </p:nvSpPr>
        <p:spPr>
          <a:xfrm>
            <a:off x="2743742" y="2841923"/>
            <a:ext cx="299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DURING THE CLASS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0AB283-5010-0A65-149F-E62196047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595" y="3859624"/>
            <a:ext cx="977200" cy="9568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E23601-F05D-EDAF-03ED-57229F86C61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 rot="21149265">
            <a:off x="7133935" y="3859623"/>
            <a:ext cx="1758357" cy="19137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2B35E7-7F7B-16A3-5408-A351B61ACBB7}"/>
              </a:ext>
            </a:extLst>
          </p:cNvPr>
          <p:cNvSpPr txBox="1"/>
          <p:nvPr/>
        </p:nvSpPr>
        <p:spPr>
          <a:xfrm>
            <a:off x="6909627" y="6083753"/>
            <a:ext cx="2639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CLEAN NOTES</a:t>
            </a:r>
          </a:p>
          <a:p>
            <a:pPr algn="ctr"/>
            <a:r>
              <a:rPr lang="en-US" dirty="0"/>
              <a:t>ON YOUR BCU NOTEBOOK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4F3278-4AD9-6CDC-E81C-E6ADB17ED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946" y="352110"/>
            <a:ext cx="1229246" cy="11081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4082B7-2DEF-1587-6421-89FBDAC4ACD9}"/>
              </a:ext>
            </a:extLst>
          </p:cNvPr>
          <p:cNvSpPr txBox="1"/>
          <p:nvPr/>
        </p:nvSpPr>
        <p:spPr>
          <a:xfrm>
            <a:off x="6941189" y="2783666"/>
            <a:ext cx="272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AFTER THE CLASS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AA9C56-9F85-7A67-E69B-4D0C4146FA7D}"/>
              </a:ext>
            </a:extLst>
          </p:cNvPr>
          <p:cNvSpPr/>
          <p:nvPr/>
        </p:nvSpPr>
        <p:spPr>
          <a:xfrm>
            <a:off x="5882375" y="4706611"/>
            <a:ext cx="918118" cy="46166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26" y="640429"/>
            <a:ext cx="8046720" cy="589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9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CFE02A6-E065-0735-561F-207006CC73E5}"/>
              </a:ext>
            </a:extLst>
          </p:cNvPr>
          <p:cNvSpPr/>
          <p:nvPr/>
        </p:nvSpPr>
        <p:spPr>
          <a:xfrm>
            <a:off x="5470117" y="5606753"/>
            <a:ext cx="1556786" cy="907609"/>
          </a:xfrm>
          <a:prstGeom prst="ellipse">
            <a:avLst/>
          </a:prstGeom>
          <a:solidFill>
            <a:srgbClr val="196AA2"/>
          </a:solidFill>
          <a:ln>
            <a:solidFill>
              <a:srgbClr val="196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 Windows</a:t>
            </a:r>
          </a:p>
        </p:txBody>
      </p:sp>
      <p:sp>
        <p:nvSpPr>
          <p:cNvPr id="21" name="Google Shape;289;p6">
            <a:extLst>
              <a:ext uri="{FF2B5EF4-FFF2-40B4-BE49-F238E27FC236}">
                <a16:creationId xmlns:a16="http://schemas.microsoft.com/office/drawing/2014/main" id="{4AA78762-3243-835D-8361-F8181190E336}"/>
              </a:ext>
            </a:extLst>
          </p:cNvPr>
          <p:cNvSpPr txBox="1"/>
          <p:nvPr/>
        </p:nvSpPr>
        <p:spPr>
          <a:xfrm>
            <a:off x="3276921" y="292070"/>
            <a:ext cx="6389593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4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course</a:t>
            </a:r>
            <a:r>
              <a:rPr lang="en-GB" sz="4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step by step !</a:t>
            </a: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46D3B5-B0C9-1B77-9931-220B908685FF}"/>
              </a:ext>
            </a:extLst>
          </p:cNvPr>
          <p:cNvSpPr txBox="1"/>
          <p:nvPr/>
        </p:nvSpPr>
        <p:spPr>
          <a:xfrm>
            <a:off x="590959" y="5683365"/>
            <a:ext cx="2945486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r">
              <a:buClr>
                <a:srgbClr val="00B050"/>
              </a:buClr>
            </a:pPr>
            <a:r>
              <a:rPr lang="en-US" sz="1600" dirty="0"/>
              <a:t>What is Windows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What is an application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What a computer is composed of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3E8CC0-A31B-554C-68EE-98EDC07E12CC}"/>
              </a:ext>
            </a:extLst>
          </p:cNvPr>
          <p:cNvCxnSpPr>
            <a:stCxn id="4" idx="2"/>
          </p:cNvCxnSpPr>
          <p:nvPr/>
        </p:nvCxnSpPr>
        <p:spPr>
          <a:xfrm flipH="1" flipV="1">
            <a:off x="3737113" y="6060557"/>
            <a:ext cx="17330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6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8D44193-BEC9-9396-EDA8-C2ECEC5FC9AA}"/>
              </a:ext>
            </a:extLst>
          </p:cNvPr>
          <p:cNvSpPr/>
          <p:nvPr/>
        </p:nvSpPr>
        <p:spPr>
          <a:xfrm>
            <a:off x="5116187" y="4566383"/>
            <a:ext cx="2224794" cy="2080739"/>
          </a:xfrm>
          <a:prstGeom prst="ellipse">
            <a:avLst/>
          </a:prstGeom>
          <a:solidFill>
            <a:srgbClr val="5BC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FE02A6-E065-0735-561F-207006CC73E5}"/>
              </a:ext>
            </a:extLst>
          </p:cNvPr>
          <p:cNvSpPr/>
          <p:nvPr/>
        </p:nvSpPr>
        <p:spPr>
          <a:xfrm>
            <a:off x="5470117" y="5606753"/>
            <a:ext cx="1556786" cy="907609"/>
          </a:xfrm>
          <a:prstGeom prst="ellipse">
            <a:avLst/>
          </a:prstGeom>
          <a:solidFill>
            <a:srgbClr val="196AA2"/>
          </a:solidFill>
          <a:ln>
            <a:solidFill>
              <a:srgbClr val="196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 Windows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26870-98C0-54C4-D8AE-00C5BC7C4F7D}"/>
              </a:ext>
            </a:extLst>
          </p:cNvPr>
          <p:cNvSpPr txBox="1"/>
          <p:nvPr/>
        </p:nvSpPr>
        <p:spPr>
          <a:xfrm>
            <a:off x="5489358" y="5020156"/>
            <a:ext cx="155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Files &amp; folder</a:t>
            </a:r>
          </a:p>
        </p:txBody>
      </p:sp>
      <p:sp>
        <p:nvSpPr>
          <p:cNvPr id="21" name="Google Shape;289;p6">
            <a:extLst>
              <a:ext uri="{FF2B5EF4-FFF2-40B4-BE49-F238E27FC236}">
                <a16:creationId xmlns:a16="http://schemas.microsoft.com/office/drawing/2014/main" id="{4AA78762-3243-835D-8361-F8181190E336}"/>
              </a:ext>
            </a:extLst>
          </p:cNvPr>
          <p:cNvSpPr txBox="1"/>
          <p:nvPr/>
        </p:nvSpPr>
        <p:spPr>
          <a:xfrm>
            <a:off x="3276921" y="292070"/>
            <a:ext cx="6389593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4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course</a:t>
            </a:r>
            <a:r>
              <a:rPr lang="en-GB" sz="4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step by step !</a:t>
            </a: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46D3B5-B0C9-1B77-9931-220B908685FF}"/>
              </a:ext>
            </a:extLst>
          </p:cNvPr>
          <p:cNvSpPr txBox="1"/>
          <p:nvPr/>
        </p:nvSpPr>
        <p:spPr>
          <a:xfrm>
            <a:off x="590959" y="5683365"/>
            <a:ext cx="2945486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r">
              <a:buClr>
                <a:srgbClr val="00B050"/>
              </a:buClr>
            </a:pPr>
            <a:r>
              <a:rPr lang="en-US" sz="1600" dirty="0"/>
              <a:t>What is Windows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What is an application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What a computer is composed of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23E3B4-0B3F-2E02-6E46-7F27C7951A58}"/>
              </a:ext>
            </a:extLst>
          </p:cNvPr>
          <p:cNvSpPr txBox="1"/>
          <p:nvPr/>
        </p:nvSpPr>
        <p:spPr>
          <a:xfrm>
            <a:off x="9246850" y="4909773"/>
            <a:ext cx="2803051" cy="5847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Clr>
                <a:srgbClr val="00B050"/>
              </a:buClr>
            </a:pPr>
            <a:r>
              <a:rPr lang="en-US" sz="1600" dirty="0"/>
              <a:t>What is a file, a folder</a:t>
            </a:r>
          </a:p>
          <a:p>
            <a:pPr>
              <a:buClr>
                <a:srgbClr val="00B050"/>
              </a:buClr>
            </a:pPr>
            <a:r>
              <a:rPr lang="en-US" sz="1600" dirty="0"/>
              <a:t>How to  work  with files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3E8CC0-A31B-554C-68EE-98EDC07E12CC}"/>
              </a:ext>
            </a:extLst>
          </p:cNvPr>
          <p:cNvCxnSpPr>
            <a:stCxn id="4" idx="2"/>
          </p:cNvCxnSpPr>
          <p:nvPr/>
        </p:nvCxnSpPr>
        <p:spPr>
          <a:xfrm flipH="1" flipV="1">
            <a:off x="3737113" y="6060557"/>
            <a:ext cx="17330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BF39F6-0A93-4694-1687-22AA7F496550}"/>
              </a:ext>
            </a:extLst>
          </p:cNvPr>
          <p:cNvCxnSpPr/>
          <p:nvPr/>
        </p:nvCxnSpPr>
        <p:spPr>
          <a:xfrm flipH="1" flipV="1">
            <a:off x="7279995" y="5202161"/>
            <a:ext cx="17330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F3BF2D-E1ED-5FFB-48F5-A88CF91D489B}"/>
              </a:ext>
            </a:extLst>
          </p:cNvPr>
          <p:cNvSpPr/>
          <p:nvPr/>
        </p:nvSpPr>
        <p:spPr>
          <a:xfrm>
            <a:off x="4613716" y="3717267"/>
            <a:ext cx="3034841" cy="2969793"/>
          </a:xfrm>
          <a:prstGeom prst="ellipse">
            <a:avLst/>
          </a:prstGeom>
          <a:solidFill>
            <a:srgbClr val="8F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D44193-BEC9-9396-EDA8-C2ECEC5FC9AA}"/>
              </a:ext>
            </a:extLst>
          </p:cNvPr>
          <p:cNvSpPr/>
          <p:nvPr/>
        </p:nvSpPr>
        <p:spPr>
          <a:xfrm>
            <a:off x="5116187" y="4566383"/>
            <a:ext cx="2224794" cy="2080739"/>
          </a:xfrm>
          <a:prstGeom prst="ellipse">
            <a:avLst/>
          </a:prstGeom>
          <a:solidFill>
            <a:srgbClr val="5BC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FE02A6-E065-0735-561F-207006CC73E5}"/>
              </a:ext>
            </a:extLst>
          </p:cNvPr>
          <p:cNvSpPr/>
          <p:nvPr/>
        </p:nvSpPr>
        <p:spPr>
          <a:xfrm>
            <a:off x="5470117" y="5606753"/>
            <a:ext cx="1556786" cy="907609"/>
          </a:xfrm>
          <a:prstGeom prst="ellipse">
            <a:avLst/>
          </a:prstGeom>
          <a:solidFill>
            <a:srgbClr val="196AA2"/>
          </a:solidFill>
          <a:ln>
            <a:solidFill>
              <a:srgbClr val="196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 Windows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26870-98C0-54C4-D8AE-00C5BC7C4F7D}"/>
              </a:ext>
            </a:extLst>
          </p:cNvPr>
          <p:cNvSpPr txBox="1"/>
          <p:nvPr/>
        </p:nvSpPr>
        <p:spPr>
          <a:xfrm>
            <a:off x="5489358" y="5020156"/>
            <a:ext cx="155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Files &amp; folder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FA2946-602F-88D6-C283-DA9EC95434F0}"/>
              </a:ext>
            </a:extLst>
          </p:cNvPr>
          <p:cNvSpPr txBox="1"/>
          <p:nvPr/>
        </p:nvSpPr>
        <p:spPr>
          <a:xfrm>
            <a:off x="5651829" y="3880114"/>
            <a:ext cx="115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What is internet?</a:t>
            </a:r>
          </a:p>
        </p:txBody>
      </p:sp>
      <p:sp>
        <p:nvSpPr>
          <p:cNvPr id="21" name="Google Shape;289;p6">
            <a:extLst>
              <a:ext uri="{FF2B5EF4-FFF2-40B4-BE49-F238E27FC236}">
                <a16:creationId xmlns:a16="http://schemas.microsoft.com/office/drawing/2014/main" id="{4AA78762-3243-835D-8361-F8181190E336}"/>
              </a:ext>
            </a:extLst>
          </p:cNvPr>
          <p:cNvSpPr txBox="1"/>
          <p:nvPr/>
        </p:nvSpPr>
        <p:spPr>
          <a:xfrm>
            <a:off x="3276921" y="292070"/>
            <a:ext cx="6389593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4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course</a:t>
            </a:r>
            <a:r>
              <a:rPr lang="en-GB" sz="4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step by step !</a:t>
            </a: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46D3B5-B0C9-1B77-9931-220B908685FF}"/>
              </a:ext>
            </a:extLst>
          </p:cNvPr>
          <p:cNvSpPr txBox="1"/>
          <p:nvPr/>
        </p:nvSpPr>
        <p:spPr>
          <a:xfrm>
            <a:off x="590959" y="5683365"/>
            <a:ext cx="2945486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r">
              <a:buClr>
                <a:srgbClr val="00B050"/>
              </a:buClr>
            </a:pPr>
            <a:r>
              <a:rPr lang="en-US" sz="1600" dirty="0"/>
              <a:t>What is Windows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What is an application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What a computer is composed of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8DCB02-2504-D4B9-50F3-7EBDEFE49C8D}"/>
              </a:ext>
            </a:extLst>
          </p:cNvPr>
          <p:cNvSpPr txBox="1"/>
          <p:nvPr/>
        </p:nvSpPr>
        <p:spPr>
          <a:xfrm>
            <a:off x="-35367" y="3880114"/>
            <a:ext cx="2945486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r">
              <a:buClr>
                <a:srgbClr val="00B050"/>
              </a:buClr>
            </a:pPr>
            <a:r>
              <a:rPr lang="en-US" sz="1600" dirty="0"/>
              <a:t>What is internet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How to search on internet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How  to use Google applications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23E3B4-0B3F-2E02-6E46-7F27C7951A58}"/>
              </a:ext>
            </a:extLst>
          </p:cNvPr>
          <p:cNvSpPr txBox="1"/>
          <p:nvPr/>
        </p:nvSpPr>
        <p:spPr>
          <a:xfrm>
            <a:off x="9246850" y="4909773"/>
            <a:ext cx="2803051" cy="5847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Clr>
                <a:srgbClr val="00B050"/>
              </a:buClr>
            </a:pPr>
            <a:r>
              <a:rPr lang="en-US" sz="1600" dirty="0"/>
              <a:t>What is a file, a folder</a:t>
            </a:r>
          </a:p>
          <a:p>
            <a:pPr>
              <a:buClr>
                <a:srgbClr val="00B050"/>
              </a:buClr>
            </a:pPr>
            <a:r>
              <a:rPr lang="en-US" sz="1600" dirty="0"/>
              <a:t>How to  work  with files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3E8CC0-A31B-554C-68EE-98EDC07E12CC}"/>
              </a:ext>
            </a:extLst>
          </p:cNvPr>
          <p:cNvCxnSpPr>
            <a:stCxn id="4" idx="2"/>
          </p:cNvCxnSpPr>
          <p:nvPr/>
        </p:nvCxnSpPr>
        <p:spPr>
          <a:xfrm flipH="1" flipV="1">
            <a:off x="3737113" y="6060557"/>
            <a:ext cx="17330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BF39F6-0A93-4694-1687-22AA7F496550}"/>
              </a:ext>
            </a:extLst>
          </p:cNvPr>
          <p:cNvCxnSpPr/>
          <p:nvPr/>
        </p:nvCxnSpPr>
        <p:spPr>
          <a:xfrm flipH="1" flipV="1">
            <a:off x="7279995" y="5202161"/>
            <a:ext cx="17330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138918-08F4-EC0E-3515-5C3E37EEBC7D}"/>
              </a:ext>
            </a:extLst>
          </p:cNvPr>
          <p:cNvCxnSpPr/>
          <p:nvPr/>
        </p:nvCxnSpPr>
        <p:spPr>
          <a:xfrm flipH="1" flipV="1">
            <a:off x="2919981" y="4313082"/>
            <a:ext cx="17330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4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D0C4774-713D-ECBC-7AE6-2CCA70BF2152}"/>
              </a:ext>
            </a:extLst>
          </p:cNvPr>
          <p:cNvSpPr/>
          <p:nvPr/>
        </p:nvSpPr>
        <p:spPr>
          <a:xfrm>
            <a:off x="4115776" y="2854224"/>
            <a:ext cx="3960448" cy="389551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F3BF2D-E1ED-5FFB-48F5-A88CF91D489B}"/>
              </a:ext>
            </a:extLst>
          </p:cNvPr>
          <p:cNvSpPr/>
          <p:nvPr/>
        </p:nvSpPr>
        <p:spPr>
          <a:xfrm>
            <a:off x="4613716" y="3717267"/>
            <a:ext cx="3034841" cy="2969793"/>
          </a:xfrm>
          <a:prstGeom prst="ellipse">
            <a:avLst/>
          </a:prstGeom>
          <a:solidFill>
            <a:srgbClr val="8F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D44193-BEC9-9396-EDA8-C2ECEC5FC9AA}"/>
              </a:ext>
            </a:extLst>
          </p:cNvPr>
          <p:cNvSpPr/>
          <p:nvPr/>
        </p:nvSpPr>
        <p:spPr>
          <a:xfrm>
            <a:off x="5116187" y="4566383"/>
            <a:ext cx="2224794" cy="2080739"/>
          </a:xfrm>
          <a:prstGeom prst="ellipse">
            <a:avLst/>
          </a:prstGeom>
          <a:solidFill>
            <a:srgbClr val="5BC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FE02A6-E065-0735-561F-207006CC73E5}"/>
              </a:ext>
            </a:extLst>
          </p:cNvPr>
          <p:cNvSpPr/>
          <p:nvPr/>
        </p:nvSpPr>
        <p:spPr>
          <a:xfrm>
            <a:off x="5470117" y="5606753"/>
            <a:ext cx="1556786" cy="907609"/>
          </a:xfrm>
          <a:prstGeom prst="ellipse">
            <a:avLst/>
          </a:prstGeom>
          <a:solidFill>
            <a:srgbClr val="196AA2"/>
          </a:solidFill>
          <a:ln>
            <a:solidFill>
              <a:srgbClr val="196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 Windows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26870-98C0-54C4-D8AE-00C5BC7C4F7D}"/>
              </a:ext>
            </a:extLst>
          </p:cNvPr>
          <p:cNvSpPr txBox="1"/>
          <p:nvPr/>
        </p:nvSpPr>
        <p:spPr>
          <a:xfrm>
            <a:off x="5489358" y="5020156"/>
            <a:ext cx="155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Files &amp; folder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FA2946-602F-88D6-C283-DA9EC95434F0}"/>
              </a:ext>
            </a:extLst>
          </p:cNvPr>
          <p:cNvSpPr txBox="1"/>
          <p:nvPr/>
        </p:nvSpPr>
        <p:spPr>
          <a:xfrm>
            <a:off x="5651829" y="3880114"/>
            <a:ext cx="115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What is internet?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8DA991-F33B-0436-44CE-2A10798F46C6}"/>
              </a:ext>
            </a:extLst>
          </p:cNvPr>
          <p:cNvSpPr txBox="1"/>
          <p:nvPr/>
        </p:nvSpPr>
        <p:spPr>
          <a:xfrm>
            <a:off x="5539729" y="3028792"/>
            <a:ext cx="115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Computer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60EBAA-D8C8-7E68-CB53-E6CDD03B8642}"/>
              </a:ext>
            </a:extLst>
          </p:cNvPr>
          <p:cNvSpPr txBox="1"/>
          <p:nvPr/>
        </p:nvSpPr>
        <p:spPr>
          <a:xfrm>
            <a:off x="9228056" y="2975723"/>
            <a:ext cx="3062505" cy="5847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>
              <a:buClr>
                <a:srgbClr val="00B050"/>
              </a:buClr>
            </a:pPr>
            <a:r>
              <a:rPr lang="en-US" sz="1600" dirty="0"/>
              <a:t>How computer hardware works ?</a:t>
            </a:r>
          </a:p>
          <a:p>
            <a:pPr>
              <a:buClr>
                <a:srgbClr val="00B050"/>
              </a:buClr>
            </a:pPr>
            <a:r>
              <a:rPr lang="en-US" sz="1600" dirty="0"/>
              <a:t>What makes a computer run  fast ?</a:t>
            </a:r>
          </a:p>
        </p:txBody>
      </p:sp>
      <p:sp>
        <p:nvSpPr>
          <p:cNvPr id="21" name="Google Shape;289;p6">
            <a:extLst>
              <a:ext uri="{FF2B5EF4-FFF2-40B4-BE49-F238E27FC236}">
                <a16:creationId xmlns:a16="http://schemas.microsoft.com/office/drawing/2014/main" id="{4AA78762-3243-835D-8361-F8181190E336}"/>
              </a:ext>
            </a:extLst>
          </p:cNvPr>
          <p:cNvSpPr txBox="1"/>
          <p:nvPr/>
        </p:nvSpPr>
        <p:spPr>
          <a:xfrm>
            <a:off x="3276921" y="292070"/>
            <a:ext cx="6389593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4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course</a:t>
            </a:r>
            <a:r>
              <a:rPr lang="en-GB" sz="4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step by step !</a:t>
            </a: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46D3B5-B0C9-1B77-9931-220B908685FF}"/>
              </a:ext>
            </a:extLst>
          </p:cNvPr>
          <p:cNvSpPr txBox="1"/>
          <p:nvPr/>
        </p:nvSpPr>
        <p:spPr>
          <a:xfrm>
            <a:off x="590959" y="5683365"/>
            <a:ext cx="2945486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r">
              <a:buClr>
                <a:srgbClr val="00B050"/>
              </a:buClr>
            </a:pPr>
            <a:r>
              <a:rPr lang="en-US" sz="1600" dirty="0"/>
              <a:t>What is Windows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What is an application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What a computer is composed of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8DCB02-2504-D4B9-50F3-7EBDEFE49C8D}"/>
              </a:ext>
            </a:extLst>
          </p:cNvPr>
          <p:cNvSpPr txBox="1"/>
          <p:nvPr/>
        </p:nvSpPr>
        <p:spPr>
          <a:xfrm>
            <a:off x="-35367" y="3880114"/>
            <a:ext cx="2945486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r">
              <a:buClr>
                <a:srgbClr val="00B050"/>
              </a:buClr>
            </a:pPr>
            <a:r>
              <a:rPr lang="en-US" sz="1600" dirty="0"/>
              <a:t>What is internet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How to search on internet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How  to use Google applications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23E3B4-0B3F-2E02-6E46-7F27C7951A58}"/>
              </a:ext>
            </a:extLst>
          </p:cNvPr>
          <p:cNvSpPr txBox="1"/>
          <p:nvPr/>
        </p:nvSpPr>
        <p:spPr>
          <a:xfrm>
            <a:off x="9246850" y="4909773"/>
            <a:ext cx="2803051" cy="5847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Clr>
                <a:srgbClr val="00B050"/>
              </a:buClr>
            </a:pPr>
            <a:r>
              <a:rPr lang="en-US" sz="1600" dirty="0"/>
              <a:t>What is a file, a folder</a:t>
            </a:r>
          </a:p>
          <a:p>
            <a:pPr>
              <a:buClr>
                <a:srgbClr val="00B050"/>
              </a:buClr>
            </a:pPr>
            <a:r>
              <a:rPr lang="en-US" sz="1600" dirty="0"/>
              <a:t>How to  work  with files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3E8CC0-A31B-554C-68EE-98EDC07E12CC}"/>
              </a:ext>
            </a:extLst>
          </p:cNvPr>
          <p:cNvCxnSpPr>
            <a:stCxn id="4" idx="2"/>
          </p:cNvCxnSpPr>
          <p:nvPr/>
        </p:nvCxnSpPr>
        <p:spPr>
          <a:xfrm flipH="1" flipV="1">
            <a:off x="3737113" y="6060557"/>
            <a:ext cx="17330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BF39F6-0A93-4694-1687-22AA7F496550}"/>
              </a:ext>
            </a:extLst>
          </p:cNvPr>
          <p:cNvCxnSpPr/>
          <p:nvPr/>
        </p:nvCxnSpPr>
        <p:spPr>
          <a:xfrm flipH="1" flipV="1">
            <a:off x="7279995" y="5202161"/>
            <a:ext cx="17330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138918-08F4-EC0E-3515-5C3E37EEBC7D}"/>
              </a:ext>
            </a:extLst>
          </p:cNvPr>
          <p:cNvCxnSpPr/>
          <p:nvPr/>
        </p:nvCxnSpPr>
        <p:spPr>
          <a:xfrm flipH="1" flipV="1">
            <a:off x="2919981" y="4313082"/>
            <a:ext cx="17330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3812C1-57A4-A26B-0FF9-D27E015E12E8}"/>
              </a:ext>
            </a:extLst>
          </p:cNvPr>
          <p:cNvCxnSpPr>
            <a:cxnSpLocks/>
          </p:cNvCxnSpPr>
          <p:nvPr/>
        </p:nvCxnSpPr>
        <p:spPr>
          <a:xfrm flipH="1" flipV="1">
            <a:off x="7268986" y="3268111"/>
            <a:ext cx="1959070" cy="31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9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44A65C0F-3306-EA22-71A0-4AD1E84FEBAE}"/>
              </a:ext>
            </a:extLst>
          </p:cNvPr>
          <p:cNvSpPr/>
          <p:nvPr/>
        </p:nvSpPr>
        <p:spPr>
          <a:xfrm>
            <a:off x="3586408" y="1795268"/>
            <a:ext cx="5262985" cy="48917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0C4774-713D-ECBC-7AE6-2CCA70BF2152}"/>
              </a:ext>
            </a:extLst>
          </p:cNvPr>
          <p:cNvSpPr/>
          <p:nvPr/>
        </p:nvSpPr>
        <p:spPr>
          <a:xfrm>
            <a:off x="4115776" y="2854224"/>
            <a:ext cx="3960448" cy="389551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F3BF2D-E1ED-5FFB-48F5-A88CF91D489B}"/>
              </a:ext>
            </a:extLst>
          </p:cNvPr>
          <p:cNvSpPr/>
          <p:nvPr/>
        </p:nvSpPr>
        <p:spPr>
          <a:xfrm>
            <a:off x="4613716" y="3717267"/>
            <a:ext cx="3034841" cy="2969793"/>
          </a:xfrm>
          <a:prstGeom prst="ellipse">
            <a:avLst/>
          </a:prstGeom>
          <a:solidFill>
            <a:srgbClr val="8F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D44193-BEC9-9396-EDA8-C2ECEC5FC9AA}"/>
              </a:ext>
            </a:extLst>
          </p:cNvPr>
          <p:cNvSpPr/>
          <p:nvPr/>
        </p:nvSpPr>
        <p:spPr>
          <a:xfrm>
            <a:off x="5116187" y="4566383"/>
            <a:ext cx="2224794" cy="2080739"/>
          </a:xfrm>
          <a:prstGeom prst="ellipse">
            <a:avLst/>
          </a:prstGeom>
          <a:solidFill>
            <a:srgbClr val="5BC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FE02A6-E065-0735-561F-207006CC73E5}"/>
              </a:ext>
            </a:extLst>
          </p:cNvPr>
          <p:cNvSpPr/>
          <p:nvPr/>
        </p:nvSpPr>
        <p:spPr>
          <a:xfrm>
            <a:off x="5470117" y="5606753"/>
            <a:ext cx="1556786" cy="907609"/>
          </a:xfrm>
          <a:prstGeom prst="ellipse">
            <a:avLst/>
          </a:prstGeom>
          <a:solidFill>
            <a:srgbClr val="196AA2"/>
          </a:solidFill>
          <a:ln>
            <a:solidFill>
              <a:srgbClr val="196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 Windows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26870-98C0-54C4-D8AE-00C5BC7C4F7D}"/>
              </a:ext>
            </a:extLst>
          </p:cNvPr>
          <p:cNvSpPr txBox="1"/>
          <p:nvPr/>
        </p:nvSpPr>
        <p:spPr>
          <a:xfrm>
            <a:off x="5489358" y="5020156"/>
            <a:ext cx="155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Files &amp; folder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FA2946-602F-88D6-C283-DA9EC95434F0}"/>
              </a:ext>
            </a:extLst>
          </p:cNvPr>
          <p:cNvSpPr txBox="1"/>
          <p:nvPr/>
        </p:nvSpPr>
        <p:spPr>
          <a:xfrm>
            <a:off x="5651829" y="3880114"/>
            <a:ext cx="115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What is internet?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8DA991-F33B-0436-44CE-2A10798F46C6}"/>
              </a:ext>
            </a:extLst>
          </p:cNvPr>
          <p:cNvSpPr txBox="1"/>
          <p:nvPr/>
        </p:nvSpPr>
        <p:spPr>
          <a:xfrm>
            <a:off x="5539729" y="3028792"/>
            <a:ext cx="115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Computer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BD2968-B968-52C7-742F-68800AA93EA3}"/>
              </a:ext>
            </a:extLst>
          </p:cNvPr>
          <p:cNvSpPr txBox="1"/>
          <p:nvPr/>
        </p:nvSpPr>
        <p:spPr>
          <a:xfrm>
            <a:off x="5216127" y="2091897"/>
            <a:ext cx="183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Windows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Administration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60EBAA-D8C8-7E68-CB53-E6CDD03B8642}"/>
              </a:ext>
            </a:extLst>
          </p:cNvPr>
          <p:cNvSpPr txBox="1"/>
          <p:nvPr/>
        </p:nvSpPr>
        <p:spPr>
          <a:xfrm>
            <a:off x="9228056" y="2975723"/>
            <a:ext cx="3062505" cy="5847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>
              <a:buClr>
                <a:srgbClr val="00B050"/>
              </a:buClr>
            </a:pPr>
            <a:r>
              <a:rPr lang="en-US" sz="1600" dirty="0"/>
              <a:t>How computer hardware works ?</a:t>
            </a:r>
          </a:p>
          <a:p>
            <a:pPr>
              <a:buClr>
                <a:srgbClr val="00B050"/>
              </a:buClr>
            </a:pPr>
            <a:r>
              <a:rPr lang="en-US" sz="1600" dirty="0"/>
              <a:t>What makes a computer run  fast 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1AB1F5-25E3-343F-9E1E-96D27B3CC551}"/>
              </a:ext>
            </a:extLst>
          </p:cNvPr>
          <p:cNvSpPr txBox="1"/>
          <p:nvPr/>
        </p:nvSpPr>
        <p:spPr>
          <a:xfrm>
            <a:off x="69446" y="1413903"/>
            <a:ext cx="3712106" cy="1077218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r">
              <a:buClr>
                <a:srgbClr val="00B050"/>
              </a:buClr>
            </a:pPr>
            <a:r>
              <a:rPr lang="en-US" sz="1600" dirty="0"/>
              <a:t>How to install Windows from a USB boot ?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What is the disk portioning?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How to install a driver?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What to install, uninstall applications ?</a:t>
            </a:r>
          </a:p>
        </p:txBody>
      </p:sp>
      <p:sp>
        <p:nvSpPr>
          <p:cNvPr id="21" name="Google Shape;289;p6">
            <a:extLst>
              <a:ext uri="{FF2B5EF4-FFF2-40B4-BE49-F238E27FC236}">
                <a16:creationId xmlns:a16="http://schemas.microsoft.com/office/drawing/2014/main" id="{4AA78762-3243-835D-8361-F8181190E336}"/>
              </a:ext>
            </a:extLst>
          </p:cNvPr>
          <p:cNvSpPr txBox="1"/>
          <p:nvPr/>
        </p:nvSpPr>
        <p:spPr>
          <a:xfrm>
            <a:off x="3276921" y="292070"/>
            <a:ext cx="6389593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4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course</a:t>
            </a:r>
            <a:r>
              <a:rPr lang="en-GB" sz="4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step by step !</a:t>
            </a: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46D3B5-B0C9-1B77-9931-220B908685FF}"/>
              </a:ext>
            </a:extLst>
          </p:cNvPr>
          <p:cNvSpPr txBox="1"/>
          <p:nvPr/>
        </p:nvSpPr>
        <p:spPr>
          <a:xfrm>
            <a:off x="590959" y="5683365"/>
            <a:ext cx="2945486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r">
              <a:buClr>
                <a:srgbClr val="00B050"/>
              </a:buClr>
            </a:pPr>
            <a:r>
              <a:rPr lang="en-US" sz="1600" dirty="0"/>
              <a:t>What is Windows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What is an application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What a computer is composed of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8DCB02-2504-D4B9-50F3-7EBDEFE49C8D}"/>
              </a:ext>
            </a:extLst>
          </p:cNvPr>
          <p:cNvSpPr txBox="1"/>
          <p:nvPr/>
        </p:nvSpPr>
        <p:spPr>
          <a:xfrm>
            <a:off x="-35367" y="3880114"/>
            <a:ext cx="2945486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r">
              <a:buClr>
                <a:srgbClr val="00B050"/>
              </a:buClr>
            </a:pPr>
            <a:r>
              <a:rPr lang="en-US" sz="1600" dirty="0"/>
              <a:t>What is internet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How to search on internet</a:t>
            </a:r>
          </a:p>
          <a:p>
            <a:pPr algn="r">
              <a:buClr>
                <a:srgbClr val="00B050"/>
              </a:buClr>
            </a:pPr>
            <a:r>
              <a:rPr lang="en-US" sz="1600" dirty="0"/>
              <a:t>How  to use Google applications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23E3B4-0B3F-2E02-6E46-7F27C7951A58}"/>
              </a:ext>
            </a:extLst>
          </p:cNvPr>
          <p:cNvSpPr txBox="1"/>
          <p:nvPr/>
        </p:nvSpPr>
        <p:spPr>
          <a:xfrm>
            <a:off x="9246850" y="4909773"/>
            <a:ext cx="2803051" cy="5847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Clr>
                <a:srgbClr val="00B050"/>
              </a:buClr>
            </a:pPr>
            <a:r>
              <a:rPr lang="en-US" sz="1600" dirty="0"/>
              <a:t>What is a file, a folder</a:t>
            </a:r>
          </a:p>
          <a:p>
            <a:pPr>
              <a:buClr>
                <a:srgbClr val="00B050"/>
              </a:buClr>
            </a:pPr>
            <a:r>
              <a:rPr lang="en-US" sz="1600" dirty="0"/>
              <a:t>How to  work  with files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3E8CC0-A31B-554C-68EE-98EDC07E12CC}"/>
              </a:ext>
            </a:extLst>
          </p:cNvPr>
          <p:cNvCxnSpPr>
            <a:stCxn id="4" idx="2"/>
          </p:cNvCxnSpPr>
          <p:nvPr/>
        </p:nvCxnSpPr>
        <p:spPr>
          <a:xfrm flipH="1" flipV="1">
            <a:off x="3737113" y="6060557"/>
            <a:ext cx="17330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BF39F6-0A93-4694-1687-22AA7F496550}"/>
              </a:ext>
            </a:extLst>
          </p:cNvPr>
          <p:cNvCxnSpPr/>
          <p:nvPr/>
        </p:nvCxnSpPr>
        <p:spPr>
          <a:xfrm flipH="1" flipV="1">
            <a:off x="7279995" y="5202161"/>
            <a:ext cx="17330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138918-08F4-EC0E-3515-5C3E37EEBC7D}"/>
              </a:ext>
            </a:extLst>
          </p:cNvPr>
          <p:cNvCxnSpPr/>
          <p:nvPr/>
        </p:nvCxnSpPr>
        <p:spPr>
          <a:xfrm flipH="1" flipV="1">
            <a:off x="2919981" y="4313082"/>
            <a:ext cx="17330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3812C1-57A4-A26B-0FF9-D27E015E12E8}"/>
              </a:ext>
            </a:extLst>
          </p:cNvPr>
          <p:cNvCxnSpPr>
            <a:cxnSpLocks/>
          </p:cNvCxnSpPr>
          <p:nvPr/>
        </p:nvCxnSpPr>
        <p:spPr>
          <a:xfrm flipH="1" flipV="1">
            <a:off x="7268986" y="3268111"/>
            <a:ext cx="1959070" cy="31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28BB5B-4A2A-D7A8-C85D-24786E5D6E82}"/>
              </a:ext>
            </a:extLst>
          </p:cNvPr>
          <p:cNvCxnSpPr>
            <a:cxnSpLocks/>
          </p:cNvCxnSpPr>
          <p:nvPr/>
        </p:nvCxnSpPr>
        <p:spPr>
          <a:xfrm flipH="1">
            <a:off x="3975652" y="1933573"/>
            <a:ext cx="1406220" cy="27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69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1484F8E-1330-3048-AC18-D7F068F74D17}"/>
              </a:ext>
            </a:extLst>
          </p:cNvPr>
          <p:cNvSpPr txBox="1"/>
          <p:nvPr/>
        </p:nvSpPr>
        <p:spPr>
          <a:xfrm>
            <a:off x="2550671" y="4136495"/>
            <a:ext cx="7505715" cy="2195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Midterm		</a:t>
            </a: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30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%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Final			</a:t>
            </a: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40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%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Quiz			</a:t>
            </a: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%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Participation 		</a:t>
            </a: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%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Homework     		</a:t>
            </a: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%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Note taking		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%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2" name="Google Shape;289;p6">
            <a:extLst>
              <a:ext uri="{FF2B5EF4-FFF2-40B4-BE49-F238E27FC236}">
                <a16:creationId xmlns:a16="http://schemas.microsoft.com/office/drawing/2014/main" id="{C6E601E5-F318-D7D2-C47A-23972A138628}"/>
              </a:ext>
            </a:extLst>
          </p:cNvPr>
          <p:cNvSpPr txBox="1"/>
          <p:nvPr/>
        </p:nvSpPr>
        <p:spPr>
          <a:xfrm>
            <a:off x="225964" y="625943"/>
            <a:ext cx="4467916" cy="6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Course Duration</a:t>
            </a:r>
            <a:endParaRPr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694B77-B02C-84FA-FBC8-1401F5FE7949}"/>
              </a:ext>
            </a:extLst>
          </p:cNvPr>
          <p:cNvCxnSpPr/>
          <p:nvPr/>
        </p:nvCxnSpPr>
        <p:spPr>
          <a:xfrm>
            <a:off x="2790474" y="2399155"/>
            <a:ext cx="7265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F6FE16-81BD-2CA5-BF72-22AC961BDEC8}"/>
              </a:ext>
            </a:extLst>
          </p:cNvPr>
          <p:cNvSpPr txBox="1"/>
          <p:nvPr/>
        </p:nvSpPr>
        <p:spPr>
          <a:xfrm>
            <a:off x="3748045" y="1677735"/>
            <a:ext cx="54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DB76B6-E909-9C15-49C3-3C864564C295}"/>
              </a:ext>
            </a:extLst>
          </p:cNvPr>
          <p:cNvCxnSpPr/>
          <p:nvPr/>
        </p:nvCxnSpPr>
        <p:spPr>
          <a:xfrm>
            <a:off x="2956330" y="2056379"/>
            <a:ext cx="0" cy="465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06BF5E-1273-C72F-9B5E-8E4C3AC49026}"/>
              </a:ext>
            </a:extLst>
          </p:cNvPr>
          <p:cNvSpPr txBox="1"/>
          <p:nvPr/>
        </p:nvSpPr>
        <p:spPr>
          <a:xfrm>
            <a:off x="5895721" y="162389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FEB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33584A-5E75-6741-4293-F2908A6AB881}"/>
              </a:ext>
            </a:extLst>
          </p:cNvPr>
          <p:cNvCxnSpPr/>
          <p:nvPr/>
        </p:nvCxnSpPr>
        <p:spPr>
          <a:xfrm>
            <a:off x="5173884" y="2033143"/>
            <a:ext cx="0" cy="465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E399D3-4751-C5E2-7BE9-B4252F346620}"/>
              </a:ext>
            </a:extLst>
          </p:cNvPr>
          <p:cNvSpPr txBox="1"/>
          <p:nvPr/>
        </p:nvSpPr>
        <p:spPr>
          <a:xfrm>
            <a:off x="8186592" y="166289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DA99FC-1018-5899-EDEB-EFF00D23AC87}"/>
              </a:ext>
            </a:extLst>
          </p:cNvPr>
          <p:cNvCxnSpPr/>
          <p:nvPr/>
        </p:nvCxnSpPr>
        <p:spPr>
          <a:xfrm>
            <a:off x="7391438" y="2056379"/>
            <a:ext cx="0" cy="465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68B273-F880-3545-0091-C4E561CC445B}"/>
              </a:ext>
            </a:extLst>
          </p:cNvPr>
          <p:cNvCxnSpPr/>
          <p:nvPr/>
        </p:nvCxnSpPr>
        <p:spPr>
          <a:xfrm>
            <a:off x="9608992" y="2143464"/>
            <a:ext cx="0" cy="465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6DC8B31-D6B9-94BA-A6E2-B9FA947D828D}"/>
              </a:ext>
            </a:extLst>
          </p:cNvPr>
          <p:cNvSpPr/>
          <p:nvPr/>
        </p:nvSpPr>
        <p:spPr>
          <a:xfrm>
            <a:off x="2956330" y="2287916"/>
            <a:ext cx="6652658" cy="111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Google Shape;289;p6">
            <a:extLst>
              <a:ext uri="{FF2B5EF4-FFF2-40B4-BE49-F238E27FC236}">
                <a16:creationId xmlns:a16="http://schemas.microsoft.com/office/drawing/2014/main" id="{6A7C64FE-F094-D880-2ECB-A5BBD6F720F6}"/>
              </a:ext>
            </a:extLst>
          </p:cNvPr>
          <p:cNvSpPr txBox="1"/>
          <p:nvPr/>
        </p:nvSpPr>
        <p:spPr>
          <a:xfrm>
            <a:off x="225964" y="3366881"/>
            <a:ext cx="4467916" cy="6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Course evaluation</a:t>
            </a:r>
            <a:endParaRPr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40B51-5D93-BFDE-B494-88E602A801B3}"/>
              </a:ext>
            </a:extLst>
          </p:cNvPr>
          <p:cNvSpPr txBox="1"/>
          <p:nvPr/>
        </p:nvSpPr>
        <p:spPr>
          <a:xfrm>
            <a:off x="5658058" y="2566842"/>
            <a:ext cx="100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50 hours</a:t>
            </a:r>
          </a:p>
        </p:txBody>
      </p:sp>
    </p:spTree>
    <p:extLst>
      <p:ext uri="{BB962C8B-B14F-4D97-AF65-F5344CB8AC3E}">
        <p14:creationId xmlns:p14="http://schemas.microsoft.com/office/powerpoint/2010/main" val="13325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"/>
          <p:cNvSpPr txBox="1">
            <a:spLocks noGrp="1"/>
          </p:cNvSpPr>
          <p:nvPr>
            <p:ph type="sldNum" idx="4294967295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SzPts val="1000"/>
            </a:pPr>
            <a:fld id="{00000000-1234-1234-1234-123412341234}" type="slidenum">
              <a:rPr lang="en-GB"/>
              <a:pPr>
                <a:buSzPts val="1000"/>
              </a:pPr>
              <a:t>9</a:t>
            </a:fld>
            <a:endParaRPr/>
          </a:p>
        </p:txBody>
      </p:sp>
      <p:sp>
        <p:nvSpPr>
          <p:cNvPr id="269" name="Google Shape;269;p3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2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BASIC COMPUTER USAGE</a:t>
            </a:r>
            <a:endParaRPr lang="en-GB" sz="1000" dirty="0"/>
          </a:p>
          <a:p>
            <a:pPr algn="ctr"/>
            <a:endParaRPr sz="18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"/>
          <p:cNvSpPr/>
          <p:nvPr/>
        </p:nvSpPr>
        <p:spPr>
          <a:xfrm>
            <a:off x="2542363" y="1455478"/>
            <a:ext cx="6502400" cy="4186865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"/>
          <p:cNvSpPr txBox="1"/>
          <p:nvPr/>
        </p:nvSpPr>
        <p:spPr>
          <a:xfrm>
            <a:off x="2854251" y="2523460"/>
            <a:ext cx="5689600" cy="1635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GB" sz="5333" b="1" dirty="0">
                <a:solidFill>
                  <a:schemeClr val="lt1"/>
                </a:solidFill>
                <a:ea typeface="Arial"/>
                <a:cs typeface="Arial" panose="020B0604020202020204" pitchFamily="34" charset="0"/>
                <a:sym typeface="Arial"/>
              </a:rPr>
              <a:t>WHAT IS A COMPUTER ?</a:t>
            </a:r>
            <a:endParaRPr sz="2400" dirty="0">
              <a:cs typeface="Arial" panose="020B0604020202020204" pitchFamily="34" charset="0"/>
            </a:endParaRPr>
          </a:p>
        </p:txBody>
      </p:sp>
      <p:pic>
        <p:nvPicPr>
          <p:cNvPr id="272" name="Google Shape;272;p3" descr="Computer Basics: Understanding Applicati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1300" y="2211096"/>
            <a:ext cx="8261171" cy="46469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877A13-C86E-9E7E-4C6B-6B209E4A9D4B}"/>
              </a:ext>
            </a:extLst>
          </p:cNvPr>
          <p:cNvSpPr txBox="1"/>
          <p:nvPr/>
        </p:nvSpPr>
        <p:spPr>
          <a:xfrm>
            <a:off x="3944404" y="935755"/>
            <a:ext cx="3509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BASIC COMPUTER USAGE</a:t>
            </a:r>
            <a:endParaRPr lang="en-GB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BB910-8F5A-F672-A24A-32A162663828}"/>
              </a:ext>
            </a:extLst>
          </p:cNvPr>
          <p:cNvSpPr txBox="1"/>
          <p:nvPr/>
        </p:nvSpPr>
        <p:spPr>
          <a:xfrm>
            <a:off x="4588811" y="1971870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 lang="en-GB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842</Words>
  <Application>Microsoft Office PowerPoint</Application>
  <PresentationFormat>Widescreen</PresentationFormat>
  <Paragraphs>209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SENGHAK.CHHUN</cp:lastModifiedBy>
  <cp:revision>16</cp:revision>
  <dcterms:created xsi:type="dcterms:W3CDTF">2023-01-05T06:40:37Z</dcterms:created>
  <dcterms:modified xsi:type="dcterms:W3CDTF">2023-01-10T06:32:23Z</dcterms:modified>
</cp:coreProperties>
</file>