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472" r:id="rId3"/>
    <p:sldId id="460" r:id="rId4"/>
    <p:sldId id="258" r:id="rId5"/>
    <p:sldId id="259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4" r:id="rId14"/>
    <p:sldId id="275" r:id="rId15"/>
    <p:sldId id="277" r:id="rId16"/>
    <p:sldId id="276" r:id="rId17"/>
    <p:sldId id="471" r:id="rId18"/>
    <p:sldId id="451" r:id="rId1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907" autoAdjust="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2C7B3221-CD80-4152-9E42-4390BD552B8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72304C63-6FBE-4D24-8DAE-840D3348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230" name="Google Shape;2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411" name="Google Shape;41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444" name="Google Shape;44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p4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466435" indent="-233218">
              <a:buClr>
                <a:srgbClr val="000000"/>
              </a:buClr>
              <a:buSzPts val="1100"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4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466435" indent="-233218">
              <a:buClr>
                <a:srgbClr val="000000"/>
              </a:buClr>
              <a:buSzPts val="1100"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4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466435" indent="-233218">
              <a:buClr>
                <a:srgbClr val="000000"/>
              </a:buClr>
              <a:buSzPts val="1100"/>
            </a:pPr>
            <a:r>
              <a:rPr lang="en-US" b="1" dirty="0">
                <a:latin typeface="+mn-lt"/>
              </a:rPr>
              <a:t>Manipulation = tip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4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161957">
              <a:buSzPts val="1100"/>
            </a:pPr>
            <a:r>
              <a:rPr lang="en-GB"/>
              <a:t>It is a kind of brainstorm which introduce students the file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4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161957">
              <a:buSzPts val="1100"/>
            </a:pPr>
            <a:r>
              <a:rPr lang="en-GB"/>
              <a:t>It is a kind of brainstorm which introduce students the file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736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161957">
              <a:buSzPts val="1100"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computer file is a computer resource for recording data in a computer storage device.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6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161957">
              <a:buSzPts val="1100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r>
              <a:rPr lang="en-US" dirty="0"/>
              <a:t>File extensions:</a:t>
            </a:r>
          </a:p>
          <a:p>
            <a:r>
              <a:rPr lang="en-US" dirty="0"/>
              <a:t>Exe for application </a:t>
            </a:r>
          </a:p>
          <a:p>
            <a:r>
              <a:rPr lang="en-US" dirty="0"/>
              <a:t>Docx for Word document</a:t>
            </a:r>
          </a:p>
          <a:p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Pptx for power point </a:t>
            </a:r>
          </a:p>
          <a:p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Txt text file</a:t>
            </a:r>
            <a:endParaRPr dirty="0"/>
          </a:p>
        </p:txBody>
      </p:sp>
      <p:sp>
        <p:nvSpPr>
          <p:cNvPr id="294" name="Google Shape;2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1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161957">
              <a:buSzPts val="1100"/>
            </a:pPr>
            <a:r>
              <a:rPr lang="en-GB"/>
              <a:t>It is a kind of brainstorm which introduce students the file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357" name="Google Shape;3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161957">
              <a:buSzPts val="1100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3F72-5AA8-029B-3920-40A1B5B19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95B9E-370A-C762-727B-D0C3C3D1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776B-B5F7-D222-A583-B2F29E48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7BBA-9F38-C09A-B7EB-4606DC4F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7C59-7ED3-AFE5-0B06-89D44C30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6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F229-B495-95D9-D793-F03DAE9A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7B1E8-62C5-5CAD-60DB-22E0E2F92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D598-AF7E-5D54-1687-FEFC9134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31DA-B612-CF60-BA54-E3394E75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6C80B-B0E0-0E0A-D6CF-E30EB3B9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09D43-235C-384B-BDEA-512FAADCE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1F275-429B-03D6-F9F9-85AB676C4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1868-57BC-4E79-4F43-AB1E6457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1C72-A566-6D53-61E8-7BF0C7E4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BB9A1-1362-1967-B60E-EBA52D2C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 userDrawn="1">
  <p:cSld name="Text + pictur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74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68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6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C9E4-7A34-F390-5895-44809853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286B-B22D-66EF-1FC8-8FE86C02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B332A-961A-6BD3-D319-067A6C03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CB56-8778-49F2-5E14-C2EB26A7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A9A2-0E0D-8E90-A225-69365575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5396-343D-9345-92C3-B19A1A8A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21D90-9205-41AF-CDDD-D0EB372BE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4556-64DA-690B-87AD-DF30855E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0416-5912-87A0-5F7D-2B0B4625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8A7E4-5F6B-9D58-FA3D-AD3D597C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CE46-D747-9BE4-C7E0-D87C222C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6BFD-7F0D-5926-6ED6-96B3F04AE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C1ED9-230B-E8A6-9D7D-4DEA2BDBC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9D39-B238-2D6C-A96E-2F3E2527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1E82E-5AFA-917E-1F6A-D6C5F7D9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4925-1DDB-655C-8EA1-EE0D912F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6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B29A-0F06-2341-7932-B7F6D256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C6A1F-C773-CA02-F3EA-3B692D4F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AAFA-AC04-E3F3-5427-D0E446891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A0069-3F10-3BA8-BF6E-9FFA12240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70C24-BC72-732F-1E4A-283CE295B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F3BC-87ED-884A-40D9-C82D91F3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3CBE1-2144-C90C-414D-63200888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84212-8997-CDC8-8F55-208F84C1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5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CE83-0197-7194-1DF1-4A32B8AF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46B1D-E90A-4821-B37A-D9E2116B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77D5E-FAF5-691F-DA5B-1FF4E472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2E235-8981-0495-6AF8-F0CE02BA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7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34152-5833-5B2B-557A-3DAA1692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D067F-5073-4FF6-DAF6-7EF203C5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3361-990B-D92B-5060-F69CE9A3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2CEB-C514-934C-E716-4C86D8DC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F2F5-9F79-7996-71DC-CA4C5F43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D8EC0-0A97-FBAC-632A-63BCEF052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D0DC7-39CC-42F5-D187-13FED84C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D60E-1DE3-CF5A-F556-FAC75CEC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F9C4C-1EE5-7700-218F-EF07CDBE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B966-2177-4786-E747-6171D9DE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ED9AC-8660-A9CE-4482-F2C85A0AB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1B117-DBE8-DB2B-4222-AA4534C6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F8B96-6EAB-E219-E548-C426764A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ED959-78ED-3ECF-B918-20CEFC3F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4E35-DD20-90E2-F6FA-EF0481C8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7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BB79C-BAA1-3C68-47B4-90284EF4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9AFF1-6F0C-EADA-C62E-57FFB41F5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F022-0062-00D6-2D0C-70ED2C300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FDC8-7842-4073-A1F6-D392004F226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7F14-B564-72EA-9616-DD0581D09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871C-E294-B3F2-8985-63685ADB7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gif"/><Relationship Id="rId7" Type="http://schemas.openxmlformats.org/officeDocument/2006/relationships/image" Target="../media/image20.jp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jpg"/><Relationship Id="rId1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</a:t>
            </a:fld>
            <a:endParaRPr/>
          </a:p>
        </p:txBody>
      </p:sp>
      <p:sp>
        <p:nvSpPr>
          <p:cNvPr id="233" name="Google Shape;233;p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2542363" y="1455478"/>
            <a:ext cx="6502400" cy="4186865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"/>
          <p:cNvSpPr txBox="1"/>
          <p:nvPr/>
        </p:nvSpPr>
        <p:spPr>
          <a:xfrm>
            <a:off x="2854251" y="2611345"/>
            <a:ext cx="5689600" cy="163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GB" sz="5333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FILES </a:t>
            </a:r>
            <a:endParaRPr sz="2400" dirty="0"/>
          </a:p>
          <a:p>
            <a:pPr algn="ctr">
              <a:buClr>
                <a:srgbClr val="000000"/>
              </a:buClr>
              <a:buSzPts val="2400"/>
            </a:pPr>
            <a:r>
              <a:rPr lang="en-GB" sz="5333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 sz="2400" dirty="0"/>
          </a:p>
          <a:p>
            <a:pPr algn="ctr">
              <a:buClr>
                <a:srgbClr val="000000"/>
              </a:buClr>
              <a:buSzPts val="2400"/>
            </a:pPr>
            <a:r>
              <a:rPr lang="en-GB" sz="5333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FOLDERS</a:t>
            </a:r>
            <a:endParaRPr sz="2400" dirty="0"/>
          </a:p>
        </p:txBody>
      </p:sp>
      <p:pic>
        <p:nvPicPr>
          <p:cNvPr id="236" name="Google Shape;236;p3" descr="File icons Images | Free Vectors, Stock Photos &amp; PS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1252" y="3944984"/>
            <a:ext cx="1840433" cy="18404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DC83B1-12C5-7B44-36A3-E8DAB9B45EFC}"/>
              </a:ext>
            </a:extLst>
          </p:cNvPr>
          <p:cNvSpPr txBox="1"/>
          <p:nvPr/>
        </p:nvSpPr>
        <p:spPr>
          <a:xfrm>
            <a:off x="3944404" y="935755"/>
            <a:ext cx="350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COMPUTER USAGE</a:t>
            </a:r>
            <a:endParaRPr lang="en-GB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10</a:t>
            </a:fld>
            <a:endParaRPr/>
          </a:p>
        </p:txBody>
      </p:sp>
      <p:pic>
        <p:nvPicPr>
          <p:cNvPr id="403" name="Google Shape;403;p19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>
            <a:alphaModFix/>
          </a:blip>
          <a:srcRect l="909" r="909"/>
          <a:stretch/>
        </p:blipFill>
        <p:spPr>
          <a:xfrm>
            <a:off x="2072519" y="3399273"/>
            <a:ext cx="1978719" cy="154319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9"/>
          <p:cNvSpPr txBox="1"/>
          <p:nvPr/>
        </p:nvSpPr>
        <p:spPr>
          <a:xfrm>
            <a:off x="2497936" y="5086582"/>
            <a:ext cx="1004976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</a:t>
            </a:r>
            <a:endParaRPr sz="2400"/>
          </a:p>
        </p:txBody>
      </p:sp>
      <p:pic>
        <p:nvPicPr>
          <p:cNvPr id="405" name="Google Shape;405;p19"/>
          <p:cNvPicPr preferRelativeResize="0"/>
          <p:nvPr/>
        </p:nvPicPr>
        <p:blipFill rotWithShape="1">
          <a:blip r:embed="rId3">
            <a:alphaModFix/>
          </a:blip>
          <a:srcRect l="909" r="909"/>
          <a:stretch/>
        </p:blipFill>
        <p:spPr>
          <a:xfrm>
            <a:off x="4587898" y="2627677"/>
            <a:ext cx="1978719" cy="154319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9"/>
          <p:cNvSpPr txBox="1"/>
          <p:nvPr/>
        </p:nvSpPr>
        <p:spPr>
          <a:xfrm>
            <a:off x="5013315" y="4314986"/>
            <a:ext cx="1178100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2400"/>
          </a:p>
        </p:txBody>
      </p:sp>
      <p:pic>
        <p:nvPicPr>
          <p:cNvPr id="407" name="Google Shape;407;p19"/>
          <p:cNvPicPr preferRelativeResize="0"/>
          <p:nvPr/>
        </p:nvPicPr>
        <p:blipFill rotWithShape="1">
          <a:blip r:embed="rId3">
            <a:alphaModFix/>
          </a:blip>
          <a:srcRect l="909" r="909"/>
          <a:stretch/>
        </p:blipFill>
        <p:spPr>
          <a:xfrm>
            <a:off x="7851602" y="3944235"/>
            <a:ext cx="1978719" cy="154319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9"/>
          <p:cNvSpPr txBox="1"/>
          <p:nvPr/>
        </p:nvSpPr>
        <p:spPr>
          <a:xfrm>
            <a:off x="8277019" y="5641070"/>
            <a:ext cx="992152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 sz="2400"/>
          </a:p>
        </p:txBody>
      </p:sp>
      <p:sp>
        <p:nvSpPr>
          <p:cNvPr id="2" name="Google Shape;258;p6">
            <a:extLst>
              <a:ext uri="{FF2B5EF4-FFF2-40B4-BE49-F238E27FC236}">
                <a16:creationId xmlns:a16="http://schemas.microsoft.com/office/drawing/2014/main" id="{820EA875-A9EC-E331-F929-3E297E7DEFD0}"/>
              </a:ext>
            </a:extLst>
          </p:cNvPr>
          <p:cNvSpPr txBox="1"/>
          <p:nvPr/>
        </p:nvSpPr>
        <p:spPr>
          <a:xfrm>
            <a:off x="3457018" y="1623362"/>
            <a:ext cx="6492720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0000"/>
                </a:solidFill>
                <a:cs typeface="Arial"/>
                <a:sym typeface="Arial"/>
              </a:rPr>
              <a:t>Follow instructions on paper</a:t>
            </a:r>
            <a:endParaRPr sz="2800" dirty="0"/>
          </a:p>
        </p:txBody>
      </p:sp>
      <p:sp>
        <p:nvSpPr>
          <p:cNvPr id="3" name="Google Shape;288;p6" descr="Image result for arduino logo">
            <a:extLst>
              <a:ext uri="{FF2B5EF4-FFF2-40B4-BE49-F238E27FC236}">
                <a16:creationId xmlns:a16="http://schemas.microsoft.com/office/drawing/2014/main" id="{0C8DEEEB-749C-207B-99D1-4C1F6037195D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92;p6">
            <a:extLst>
              <a:ext uri="{FF2B5EF4-FFF2-40B4-BE49-F238E27FC236}">
                <a16:creationId xmlns:a16="http://schemas.microsoft.com/office/drawing/2014/main" id="{195E7F9E-20D2-1A6D-FA29-E2040760DEDE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5" name="Google Shape;330;p8">
            <a:extLst>
              <a:ext uri="{FF2B5EF4-FFF2-40B4-BE49-F238E27FC236}">
                <a16:creationId xmlns:a16="http://schemas.microsoft.com/office/drawing/2014/main" id="{975FD9F9-6CD8-A3A4-5984-AA3E9F50147F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D1F68-F067-AE62-E970-A6797E33F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7" name="Google Shape;329;p8">
            <a:extLst>
              <a:ext uri="{FF2B5EF4-FFF2-40B4-BE49-F238E27FC236}">
                <a16:creationId xmlns:a16="http://schemas.microsoft.com/office/drawing/2014/main" id="{E060DF55-B1F4-D014-B193-94A71B9CC8ED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4BF76A-C375-4F30-9523-4404AF3FAE49}"/>
              </a:ext>
            </a:extLst>
          </p:cNvPr>
          <p:cNvSpPr txBox="1"/>
          <p:nvPr/>
        </p:nvSpPr>
        <p:spPr>
          <a:xfrm>
            <a:off x="4733859" y="548529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EB5C1A-0FFA-76ED-7FAC-EBB89EDA3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11</a:t>
            </a:fld>
            <a:endParaRPr/>
          </a:p>
        </p:txBody>
      </p:sp>
      <p:pic>
        <p:nvPicPr>
          <p:cNvPr id="415" name="Google Shape;415;p37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>
            <a:alphaModFix/>
          </a:blip>
          <a:srcRect l="909" r="909"/>
          <a:stretch/>
        </p:blipFill>
        <p:spPr>
          <a:xfrm>
            <a:off x="3194064" y="3995511"/>
            <a:ext cx="1502544" cy="1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5417" y="4330402"/>
            <a:ext cx="657108" cy="69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748" y="5084564"/>
            <a:ext cx="684776" cy="67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5417" y="5904114"/>
            <a:ext cx="529428" cy="557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7"/>
          <p:cNvSpPr txBox="1"/>
          <p:nvPr/>
        </p:nvSpPr>
        <p:spPr>
          <a:xfrm>
            <a:off x="3291515" y="5370905"/>
            <a:ext cx="124008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7"/>
          <p:cNvSpPr txBox="1"/>
          <p:nvPr/>
        </p:nvSpPr>
        <p:spPr>
          <a:xfrm>
            <a:off x="6762065" y="4618642"/>
            <a:ext cx="178510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myDocument1</a:t>
            </a:r>
            <a:endParaRPr sz="2400"/>
          </a:p>
        </p:txBody>
      </p:sp>
      <p:sp>
        <p:nvSpPr>
          <p:cNvPr id="422" name="Google Shape;422;p37"/>
          <p:cNvSpPr txBox="1"/>
          <p:nvPr/>
        </p:nvSpPr>
        <p:spPr>
          <a:xfrm>
            <a:off x="6762065" y="5298036"/>
            <a:ext cx="178510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myDocument2</a:t>
            </a:r>
            <a:endParaRPr sz="2400"/>
          </a:p>
        </p:txBody>
      </p:sp>
      <p:sp>
        <p:nvSpPr>
          <p:cNvPr id="423" name="Google Shape;423;p37"/>
          <p:cNvSpPr txBox="1"/>
          <p:nvPr/>
        </p:nvSpPr>
        <p:spPr>
          <a:xfrm>
            <a:off x="6762065" y="5977429"/>
            <a:ext cx="178510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myDocument3</a:t>
            </a:r>
            <a:endParaRPr sz="2400"/>
          </a:p>
        </p:txBody>
      </p:sp>
      <p:cxnSp>
        <p:nvCxnSpPr>
          <p:cNvPr id="424" name="Google Shape;424;p37"/>
          <p:cNvCxnSpPr/>
          <p:nvPr/>
        </p:nvCxnSpPr>
        <p:spPr>
          <a:xfrm flipH="1">
            <a:off x="5470171" y="4375149"/>
            <a:ext cx="19352" cy="2012648"/>
          </a:xfrm>
          <a:prstGeom prst="straightConnector1">
            <a:avLst/>
          </a:prstGeom>
          <a:noFill/>
          <a:ln w="38100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FC090677-74B1-8456-13CC-80203567B91A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B695B2A9-7778-9EF6-C961-A1F232832095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7506F1D9-9746-D86B-A4CE-E9D3BE18A563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2579E9CC-139B-8762-F0A5-0467ADA66503}"/>
              </a:ext>
            </a:extLst>
          </p:cNvPr>
          <p:cNvPicPr preferRelativeResize="0"/>
          <p:nvPr/>
        </p:nvPicPr>
        <p:blipFill rotWithShape="1"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FC2728F3-DB94-2A36-4063-A5696D47943B}"/>
              </a:ext>
            </a:extLst>
          </p:cNvPr>
          <p:cNvPicPr preferRelativeResize="0"/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8;p10">
            <a:extLst>
              <a:ext uri="{FF2B5EF4-FFF2-40B4-BE49-F238E27FC236}">
                <a16:creationId xmlns:a16="http://schemas.microsoft.com/office/drawing/2014/main" id="{DC844F72-92C5-C88C-030C-36144EEFAB8F}"/>
              </a:ext>
            </a:extLst>
          </p:cNvPr>
          <p:cNvSpPr txBox="1">
            <a:spLocks/>
          </p:cNvSpPr>
          <p:nvPr/>
        </p:nvSpPr>
        <p:spPr>
          <a:xfrm>
            <a:off x="3066385" y="685390"/>
            <a:ext cx="671692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What is a </a:t>
            </a:r>
            <a:r>
              <a:rPr lang="en-US" sz="3600" b="1" dirty="0">
                <a:latin typeface="+mn-lt"/>
              </a:rPr>
              <a:t>folder</a:t>
            </a:r>
            <a:r>
              <a:rPr lang="en-US" sz="3600" dirty="0">
                <a:latin typeface="+mn-lt"/>
              </a:rPr>
              <a:t> ?</a:t>
            </a:r>
            <a:endParaRPr lang="en-US" sz="3600" b="1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CEBA7-B8DA-59C8-BD0D-8951890B19C7}"/>
              </a:ext>
            </a:extLst>
          </p:cNvPr>
          <p:cNvSpPr txBox="1"/>
          <p:nvPr/>
        </p:nvSpPr>
        <p:spPr>
          <a:xfrm>
            <a:off x="1618716" y="1716982"/>
            <a:ext cx="9612258" cy="12003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folder is a container of files</a:t>
            </a:r>
          </a:p>
          <a:p>
            <a:pPr algn="ctr"/>
            <a:r>
              <a:rPr lang="en-US" sz="3600" i="1" dirty="0"/>
              <a:t>A folder can also contain other folders</a:t>
            </a:r>
            <a:r>
              <a:rPr lang="en-US" sz="3600" dirty="0"/>
              <a:t> </a:t>
            </a:r>
          </a:p>
        </p:txBody>
      </p:sp>
      <p:cxnSp>
        <p:nvCxnSpPr>
          <p:cNvPr id="10" name="Google Shape;331;p11">
            <a:extLst>
              <a:ext uri="{FF2B5EF4-FFF2-40B4-BE49-F238E27FC236}">
                <a16:creationId xmlns:a16="http://schemas.microsoft.com/office/drawing/2014/main" id="{5DA10FB1-CC49-51B6-29FA-E6080A82B42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81324" y="5784952"/>
            <a:ext cx="661913" cy="541368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340;p12">
            <a:extLst>
              <a:ext uri="{FF2B5EF4-FFF2-40B4-BE49-F238E27FC236}">
                <a16:creationId xmlns:a16="http://schemas.microsoft.com/office/drawing/2014/main" id="{1EFED26F-7E95-C566-807B-5E68548FDD23}"/>
              </a:ext>
            </a:extLst>
          </p:cNvPr>
          <p:cNvSpPr txBox="1"/>
          <p:nvPr/>
        </p:nvSpPr>
        <p:spPr>
          <a:xfrm rot="1056994">
            <a:off x="1396751" y="6183878"/>
            <a:ext cx="1912381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Folder  name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12</a:t>
            </a:fld>
            <a:endParaRPr/>
          </a:p>
        </p:txBody>
      </p:sp>
      <p:pic>
        <p:nvPicPr>
          <p:cNvPr id="447" name="Google Shape;447;p39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>
            <a:alphaModFix/>
          </a:blip>
          <a:srcRect l="909" r="909"/>
          <a:stretch/>
        </p:blipFill>
        <p:spPr>
          <a:xfrm>
            <a:off x="3833363" y="2417258"/>
            <a:ext cx="1978719" cy="154319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9"/>
          <p:cNvSpPr txBox="1"/>
          <p:nvPr/>
        </p:nvSpPr>
        <p:spPr>
          <a:xfrm>
            <a:off x="4028984" y="4113951"/>
            <a:ext cx="110418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RONAN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5982947" y="1703235"/>
            <a:ext cx="2244387" cy="714023"/>
          </a:xfrm>
          <a:prstGeom prst="wedgeRectCallout">
            <a:avLst>
              <a:gd name="adj1" fmla="val -57544"/>
              <a:gd name="adj2" fmla="val 10111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6187885" y="1881188"/>
            <a:ext cx="20138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452" name="Google Shape;45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5417" y="4330402"/>
            <a:ext cx="657108" cy="69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748" y="5084564"/>
            <a:ext cx="684776" cy="67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5417" y="5904114"/>
            <a:ext cx="529428" cy="557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9"/>
          <p:cNvSpPr txBox="1"/>
          <p:nvPr/>
        </p:nvSpPr>
        <p:spPr>
          <a:xfrm>
            <a:off x="6762065" y="4618642"/>
            <a:ext cx="178510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myDocument1</a:t>
            </a:r>
            <a:endParaRPr sz="2400"/>
          </a:p>
        </p:txBody>
      </p:sp>
      <p:sp>
        <p:nvSpPr>
          <p:cNvPr id="456" name="Google Shape;456;p39"/>
          <p:cNvSpPr txBox="1"/>
          <p:nvPr/>
        </p:nvSpPr>
        <p:spPr>
          <a:xfrm>
            <a:off x="6762065" y="5298036"/>
            <a:ext cx="178510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myDocument2</a:t>
            </a:r>
            <a:endParaRPr sz="2400"/>
          </a:p>
        </p:txBody>
      </p:sp>
      <p:sp>
        <p:nvSpPr>
          <p:cNvPr id="457" name="Google Shape;457;p39"/>
          <p:cNvSpPr txBox="1"/>
          <p:nvPr/>
        </p:nvSpPr>
        <p:spPr>
          <a:xfrm>
            <a:off x="6762065" y="5977429"/>
            <a:ext cx="178510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myDocument3</a:t>
            </a:r>
            <a:endParaRPr sz="2400"/>
          </a:p>
        </p:txBody>
      </p:sp>
      <p:cxnSp>
        <p:nvCxnSpPr>
          <p:cNvPr id="458" name="Google Shape;458;p39"/>
          <p:cNvCxnSpPr/>
          <p:nvPr/>
        </p:nvCxnSpPr>
        <p:spPr>
          <a:xfrm flipH="1">
            <a:off x="5470171" y="4375149"/>
            <a:ext cx="19352" cy="2012648"/>
          </a:xfrm>
          <a:prstGeom prst="straightConnector1">
            <a:avLst/>
          </a:prstGeom>
          <a:noFill/>
          <a:ln w="38100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9" name="Google Shape;459;p39"/>
          <p:cNvSpPr/>
          <p:nvPr/>
        </p:nvSpPr>
        <p:spPr>
          <a:xfrm>
            <a:off x="8239869" y="3525463"/>
            <a:ext cx="2244387" cy="714023"/>
          </a:xfrm>
          <a:prstGeom prst="wedgeRectCallout">
            <a:avLst>
              <a:gd name="adj1" fmla="val -57544"/>
              <a:gd name="adj2" fmla="val 10111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9"/>
          <p:cNvSpPr txBox="1"/>
          <p:nvPr/>
        </p:nvSpPr>
        <p:spPr>
          <a:xfrm>
            <a:off x="8355162" y="3547150"/>
            <a:ext cx="20138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KB</a:t>
            </a:r>
            <a:endParaRPr sz="3200" dirty="0"/>
          </a:p>
        </p:txBody>
      </p:sp>
      <p:sp>
        <p:nvSpPr>
          <p:cNvPr id="461" name="Google Shape;461;p39"/>
          <p:cNvSpPr/>
          <p:nvPr/>
        </p:nvSpPr>
        <p:spPr>
          <a:xfrm>
            <a:off x="8744080" y="4440690"/>
            <a:ext cx="2244387" cy="714023"/>
          </a:xfrm>
          <a:prstGeom prst="wedgeRectCallout">
            <a:avLst>
              <a:gd name="adj1" fmla="val -66167"/>
              <a:gd name="adj2" fmla="val 84851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9"/>
          <p:cNvSpPr txBox="1"/>
          <p:nvPr/>
        </p:nvSpPr>
        <p:spPr>
          <a:xfrm>
            <a:off x="8949019" y="4618642"/>
            <a:ext cx="1881285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KB</a:t>
            </a:r>
            <a:endParaRPr sz="3200" dirty="0"/>
          </a:p>
        </p:txBody>
      </p:sp>
      <p:sp>
        <p:nvSpPr>
          <p:cNvPr id="463" name="Google Shape;463;p39"/>
          <p:cNvSpPr/>
          <p:nvPr/>
        </p:nvSpPr>
        <p:spPr>
          <a:xfrm>
            <a:off x="8933443" y="5478011"/>
            <a:ext cx="2244387" cy="714023"/>
          </a:xfrm>
          <a:prstGeom prst="wedgeRectCallout">
            <a:avLst>
              <a:gd name="adj1" fmla="val -69616"/>
              <a:gd name="adj2" fmla="val 44196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9"/>
          <p:cNvSpPr txBox="1"/>
          <p:nvPr/>
        </p:nvSpPr>
        <p:spPr>
          <a:xfrm>
            <a:off x="9138382" y="5655964"/>
            <a:ext cx="1881285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KB</a:t>
            </a:r>
            <a:endParaRPr sz="3200" dirty="0"/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298F7DC7-123F-8369-E2A4-727EA220BE36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C76C0CD4-57BD-30E6-A98E-BD30D64696E0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99B7B48B-18FE-6F0D-7ECA-F0BECE0DA7E1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81B7C935-A308-9D57-BC46-0E64583CBBC2}"/>
              </a:ext>
            </a:extLst>
          </p:cNvPr>
          <p:cNvPicPr preferRelativeResize="0"/>
          <p:nvPr/>
        </p:nvPicPr>
        <p:blipFill rotWithShape="1"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4AAF59F1-6F62-287F-16CA-79E751E713E0}"/>
              </a:ext>
            </a:extLst>
          </p:cNvPr>
          <p:cNvPicPr preferRelativeResize="0"/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8;p10">
            <a:extLst>
              <a:ext uri="{FF2B5EF4-FFF2-40B4-BE49-F238E27FC236}">
                <a16:creationId xmlns:a16="http://schemas.microsoft.com/office/drawing/2014/main" id="{A65BE4BA-8AB4-E26D-40E1-66FB58F153E0}"/>
              </a:ext>
            </a:extLst>
          </p:cNvPr>
          <p:cNvSpPr txBox="1">
            <a:spLocks/>
          </p:cNvSpPr>
          <p:nvPr/>
        </p:nvSpPr>
        <p:spPr>
          <a:xfrm>
            <a:off x="3066385" y="685390"/>
            <a:ext cx="671692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What is the size of this </a:t>
            </a:r>
            <a:r>
              <a:rPr lang="en-US" sz="3600" b="1" dirty="0">
                <a:latin typeface="+mn-lt"/>
              </a:rPr>
              <a:t>folder</a:t>
            </a:r>
            <a:r>
              <a:rPr lang="en-US" sz="3600" dirty="0">
                <a:latin typeface="+mn-lt"/>
              </a:rPr>
              <a:t> ?</a:t>
            </a:r>
            <a:endParaRPr lang="en-US" sz="3600" b="1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sldNum" idx="4294967295"/>
          </p:nvPr>
        </p:nvSpPr>
        <p:spPr>
          <a:xfrm>
            <a:off x="10490365" y="617790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13</a:t>
            </a:fld>
            <a:endParaRPr/>
          </a:p>
        </p:txBody>
      </p:sp>
      <p:pic>
        <p:nvPicPr>
          <p:cNvPr id="518" name="Google Shape;518;p42"/>
          <p:cNvPicPr preferRelativeResize="0"/>
          <p:nvPr/>
        </p:nvPicPr>
        <p:blipFill rotWithShape="1">
          <a:blip r:embed="rId3">
            <a:alphaModFix/>
          </a:blip>
          <a:srcRect l="909" r="909"/>
          <a:stretch/>
        </p:blipFill>
        <p:spPr>
          <a:xfrm>
            <a:off x="2451908" y="4262361"/>
            <a:ext cx="771145" cy="60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4161" y="3505103"/>
            <a:ext cx="2570108" cy="251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5718" y="4339905"/>
            <a:ext cx="657108" cy="69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85911" y="4543585"/>
            <a:ext cx="684776" cy="67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40422" y="5108189"/>
            <a:ext cx="529428" cy="55700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2"/>
          <p:cNvSpPr/>
          <p:nvPr/>
        </p:nvSpPr>
        <p:spPr>
          <a:xfrm>
            <a:off x="4556665" y="4262361"/>
            <a:ext cx="2041624" cy="86346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604AEA26-BA34-2F76-A823-2821B8C8F88E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3A97D07A-F7F0-3B62-FAE8-5BEEFFCCF20D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257EEAC8-5256-26DF-F3D9-D37991418B85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EF968370-0D8C-6120-D60E-D6E268107099}"/>
              </a:ext>
            </a:extLst>
          </p:cNvPr>
          <p:cNvPicPr preferRelativeResize="0"/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FA225851-4B61-B054-DAAA-A37037F0C000}"/>
              </a:ext>
            </a:extLst>
          </p:cNvPr>
          <p:cNvPicPr preferRelativeResize="0"/>
          <p:nvPr/>
        </p:nvPicPr>
        <p:blipFill rotWithShape="1"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8;p10">
            <a:extLst>
              <a:ext uri="{FF2B5EF4-FFF2-40B4-BE49-F238E27FC236}">
                <a16:creationId xmlns:a16="http://schemas.microsoft.com/office/drawing/2014/main" id="{850377AD-3C69-96A3-ECF4-D8632CD39879}"/>
              </a:ext>
            </a:extLst>
          </p:cNvPr>
          <p:cNvSpPr txBox="1">
            <a:spLocks/>
          </p:cNvSpPr>
          <p:nvPr/>
        </p:nvSpPr>
        <p:spPr>
          <a:xfrm>
            <a:off x="3066385" y="685390"/>
            <a:ext cx="671692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File </a:t>
            </a:r>
            <a:r>
              <a:rPr lang="en-US" sz="3600" b="1" dirty="0">
                <a:latin typeface="+mn-lt"/>
              </a:rPr>
              <a:t>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1F9F80-B81C-4DEB-B8E1-AE0123FD6CD1}"/>
              </a:ext>
            </a:extLst>
          </p:cNvPr>
          <p:cNvSpPr txBox="1"/>
          <p:nvPr/>
        </p:nvSpPr>
        <p:spPr>
          <a:xfrm>
            <a:off x="1618716" y="1716982"/>
            <a:ext cx="9612258" cy="12003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File and folders are stored in the </a:t>
            </a:r>
            <a:r>
              <a:rPr lang="en-US" sz="3600" b="1" dirty="0"/>
              <a:t>hard drive </a:t>
            </a:r>
            <a:r>
              <a:rPr lang="en-US" sz="3600" dirty="0"/>
              <a:t>of your computer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"/>
          <p:cNvSpPr txBox="1">
            <a:spLocks noGrp="1"/>
          </p:cNvSpPr>
          <p:nvPr>
            <p:ph type="sldNum" idx="4294967295"/>
          </p:nvPr>
        </p:nvSpPr>
        <p:spPr>
          <a:xfrm>
            <a:off x="10490365" y="617790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14</a:t>
            </a:fld>
            <a:endParaRPr/>
          </a:p>
        </p:txBody>
      </p:sp>
      <p:pic>
        <p:nvPicPr>
          <p:cNvPr id="532" name="Google Shape;53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6198" y="3731898"/>
            <a:ext cx="2570108" cy="2516564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3"/>
          <p:cNvSpPr/>
          <p:nvPr/>
        </p:nvSpPr>
        <p:spPr>
          <a:xfrm>
            <a:off x="4175175" y="4558445"/>
            <a:ext cx="2041624" cy="86346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3747" y="3908627"/>
            <a:ext cx="2842141" cy="184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18815343-B0FC-4F8A-8A18-D10647DEBAE8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72444D11-B1B2-D18F-507D-4A76BEB237D1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21917AE9-882D-BF66-AEDE-1C8B1D594995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AF63A2D2-B4FC-27A8-3C61-B62B016C2A91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4EA9F538-81B8-021E-634C-8764ACF210BE}"/>
              </a:ext>
            </a:extLst>
          </p:cNvPr>
          <p:cNvPicPr preferRelativeResize="0"/>
          <p:nvPr/>
        </p:nvPicPr>
        <p:blipFill rotWithShape="1"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8;p10">
            <a:extLst>
              <a:ext uri="{FF2B5EF4-FFF2-40B4-BE49-F238E27FC236}">
                <a16:creationId xmlns:a16="http://schemas.microsoft.com/office/drawing/2014/main" id="{A5B37446-29A2-F1C2-FDDF-9C68CAF61A79}"/>
              </a:ext>
            </a:extLst>
          </p:cNvPr>
          <p:cNvSpPr txBox="1">
            <a:spLocks/>
          </p:cNvSpPr>
          <p:nvPr/>
        </p:nvSpPr>
        <p:spPr>
          <a:xfrm>
            <a:off x="3066385" y="685390"/>
            <a:ext cx="671692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File </a:t>
            </a:r>
            <a:r>
              <a:rPr lang="en-US" sz="3600" b="1" dirty="0">
                <a:latin typeface="+mn-lt"/>
              </a:rPr>
              <a:t>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BBC1B-D293-C21C-6BCE-186C977D9D43}"/>
              </a:ext>
            </a:extLst>
          </p:cNvPr>
          <p:cNvSpPr txBox="1"/>
          <p:nvPr/>
        </p:nvSpPr>
        <p:spPr>
          <a:xfrm>
            <a:off x="1618716" y="1716982"/>
            <a:ext cx="9612258" cy="12003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Hard drives in Windows are represented with a letter (C: or D:  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2729857"/>
            <a:ext cx="3205684" cy="271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7911" y="2954506"/>
            <a:ext cx="3536658" cy="241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05" y="5691262"/>
            <a:ext cx="1234805" cy="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60742" y="5691555"/>
            <a:ext cx="676333" cy="67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1435" y="5801010"/>
            <a:ext cx="1234805" cy="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6443895" y="5823216"/>
            <a:ext cx="676333" cy="676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3AB5D32B-7BB6-F87D-1DE1-995DA4C9A5F8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1E80CB1A-2DE1-1DF9-46E1-B3FB53727710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00DF8202-2E69-159A-4803-683BBDDB975F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C476EC91-E3E5-8B1C-83BA-533C7F69B1B8}"/>
              </a:ext>
            </a:extLst>
          </p:cNvPr>
          <p:cNvPicPr preferRelativeResize="0"/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F7690972-C778-216A-F0DC-4478171BDC42}"/>
              </a:ext>
            </a:extLst>
          </p:cNvPr>
          <p:cNvPicPr preferRelativeResize="0"/>
          <p:nvPr/>
        </p:nvPicPr>
        <p:blipFill rotWithShape="1"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8;p10">
            <a:extLst>
              <a:ext uri="{FF2B5EF4-FFF2-40B4-BE49-F238E27FC236}">
                <a16:creationId xmlns:a16="http://schemas.microsoft.com/office/drawing/2014/main" id="{9EB0C2CC-9565-B9AE-6272-608960E15B1C}"/>
              </a:ext>
            </a:extLst>
          </p:cNvPr>
          <p:cNvSpPr txBox="1">
            <a:spLocks/>
          </p:cNvSpPr>
          <p:nvPr/>
        </p:nvSpPr>
        <p:spPr>
          <a:xfrm>
            <a:off x="3205972" y="313791"/>
            <a:ext cx="671692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+mn-lt"/>
              </a:rPr>
              <a:t>File </a:t>
            </a:r>
            <a:r>
              <a:rPr lang="en-US" b="1" dirty="0">
                <a:latin typeface="+mn-lt"/>
              </a:rPr>
              <a:t>manipulation</a:t>
            </a:r>
          </a:p>
        </p:txBody>
      </p:sp>
      <p:pic>
        <p:nvPicPr>
          <p:cNvPr id="8" name="Google Shape;564;p46">
            <a:extLst>
              <a:ext uri="{FF2B5EF4-FFF2-40B4-BE49-F238E27FC236}">
                <a16:creationId xmlns:a16="http://schemas.microsoft.com/office/drawing/2014/main" id="{61A884F9-71BC-1CF5-261C-8FBE99D2F12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07924" y="2639461"/>
            <a:ext cx="3623128" cy="2898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65;p46">
            <a:extLst>
              <a:ext uri="{FF2B5EF4-FFF2-40B4-BE49-F238E27FC236}">
                <a16:creationId xmlns:a16="http://schemas.microsoft.com/office/drawing/2014/main" id="{06D9B617-8D1D-BF12-B1FA-B4238FEC3D1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9893" y="5767576"/>
            <a:ext cx="1234805" cy="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67;p46" descr="IconExperience » V-Collection » Keyboard Key D Icon">
            <a:extLst>
              <a:ext uri="{FF2B5EF4-FFF2-40B4-BE49-F238E27FC236}">
                <a16:creationId xmlns:a16="http://schemas.microsoft.com/office/drawing/2014/main" id="{61A5D786-06ED-C30E-1DEA-E8913E5A6350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290096" y="5801010"/>
            <a:ext cx="553647" cy="55364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18;p10">
            <a:extLst>
              <a:ext uri="{FF2B5EF4-FFF2-40B4-BE49-F238E27FC236}">
                <a16:creationId xmlns:a16="http://schemas.microsoft.com/office/drawing/2014/main" id="{93FCDC48-ED2E-8A72-2A2E-D99BEE1EF861}"/>
              </a:ext>
            </a:extLst>
          </p:cNvPr>
          <p:cNvSpPr txBox="1">
            <a:spLocks/>
          </p:cNvSpPr>
          <p:nvPr/>
        </p:nvSpPr>
        <p:spPr>
          <a:xfrm>
            <a:off x="799705" y="1835691"/>
            <a:ext cx="228573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Copy file</a:t>
            </a:r>
            <a:endParaRPr lang="en-US" sz="3600" b="1" dirty="0">
              <a:latin typeface="+mn-lt"/>
            </a:endParaRPr>
          </a:p>
        </p:txBody>
      </p:sp>
      <p:sp>
        <p:nvSpPr>
          <p:cNvPr id="13" name="Google Shape;318;p10">
            <a:extLst>
              <a:ext uri="{FF2B5EF4-FFF2-40B4-BE49-F238E27FC236}">
                <a16:creationId xmlns:a16="http://schemas.microsoft.com/office/drawing/2014/main" id="{6A0EB258-D388-672A-E242-78FBE0049851}"/>
              </a:ext>
            </a:extLst>
          </p:cNvPr>
          <p:cNvSpPr txBox="1">
            <a:spLocks/>
          </p:cNvSpPr>
          <p:nvPr/>
        </p:nvSpPr>
        <p:spPr>
          <a:xfrm>
            <a:off x="4666855" y="1800830"/>
            <a:ext cx="228573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Paste file</a:t>
            </a:r>
            <a:endParaRPr lang="en-US" sz="3600" b="1" dirty="0">
              <a:latin typeface="+mn-lt"/>
            </a:endParaRPr>
          </a:p>
        </p:txBody>
      </p:sp>
      <p:sp>
        <p:nvSpPr>
          <p:cNvPr id="14" name="Google Shape;318;p10">
            <a:extLst>
              <a:ext uri="{FF2B5EF4-FFF2-40B4-BE49-F238E27FC236}">
                <a16:creationId xmlns:a16="http://schemas.microsoft.com/office/drawing/2014/main" id="{690EF3AD-0F3F-D328-7071-C1A8DED97BB0}"/>
              </a:ext>
            </a:extLst>
          </p:cNvPr>
          <p:cNvSpPr txBox="1">
            <a:spLocks/>
          </p:cNvSpPr>
          <p:nvPr/>
        </p:nvSpPr>
        <p:spPr>
          <a:xfrm>
            <a:off x="8659490" y="1748490"/>
            <a:ext cx="228573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Delete file</a:t>
            </a:r>
            <a:endParaRPr lang="en-US" sz="3600" b="1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16</a:t>
            </a:fld>
            <a:endParaRPr/>
          </a:p>
        </p:txBody>
      </p:sp>
      <p:sp>
        <p:nvSpPr>
          <p:cNvPr id="10" name="Google Shape;258;p6">
            <a:extLst>
              <a:ext uri="{FF2B5EF4-FFF2-40B4-BE49-F238E27FC236}">
                <a16:creationId xmlns:a16="http://schemas.microsoft.com/office/drawing/2014/main" id="{56AB135D-2922-0E05-2203-BBAADB95BF36}"/>
              </a:ext>
            </a:extLst>
          </p:cNvPr>
          <p:cNvSpPr txBox="1"/>
          <p:nvPr/>
        </p:nvSpPr>
        <p:spPr>
          <a:xfrm>
            <a:off x="3457018" y="1623362"/>
            <a:ext cx="6492720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0000"/>
                </a:solidFill>
                <a:cs typeface="Arial"/>
                <a:sym typeface="Arial"/>
              </a:rPr>
              <a:t>Follow instructions on paper</a:t>
            </a:r>
            <a:endParaRPr sz="2800" dirty="0"/>
          </a:p>
        </p:txBody>
      </p:sp>
      <p:sp>
        <p:nvSpPr>
          <p:cNvPr id="11" name="Google Shape;288;p6" descr="Image result for arduino logo">
            <a:extLst>
              <a:ext uri="{FF2B5EF4-FFF2-40B4-BE49-F238E27FC236}">
                <a16:creationId xmlns:a16="http://schemas.microsoft.com/office/drawing/2014/main" id="{BDD32E39-2E0E-8EB1-3B00-51C0C2CD1E30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2;p6">
            <a:extLst>
              <a:ext uri="{FF2B5EF4-FFF2-40B4-BE49-F238E27FC236}">
                <a16:creationId xmlns:a16="http://schemas.microsoft.com/office/drawing/2014/main" id="{5FA64644-B3DD-B0C6-F62A-8211DAF38A4D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13" name="Google Shape;330;p8">
            <a:extLst>
              <a:ext uri="{FF2B5EF4-FFF2-40B4-BE49-F238E27FC236}">
                <a16:creationId xmlns:a16="http://schemas.microsoft.com/office/drawing/2014/main" id="{7B625335-7F7F-8A16-10A9-ECBDF2ACC984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A761F4-AC76-C119-069D-3D589AB05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15" name="Google Shape;329;p8">
            <a:extLst>
              <a:ext uri="{FF2B5EF4-FFF2-40B4-BE49-F238E27FC236}">
                <a16:creationId xmlns:a16="http://schemas.microsoft.com/office/drawing/2014/main" id="{8D44AC4E-BD10-C186-4389-F532161FA3F0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2EFAC9-49FD-FB36-3EB9-595B15DA31B2}"/>
              </a:ext>
            </a:extLst>
          </p:cNvPr>
          <p:cNvSpPr txBox="1"/>
          <p:nvPr/>
        </p:nvSpPr>
        <p:spPr>
          <a:xfrm>
            <a:off x="4733859" y="548529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27BF19-68CD-BB66-6BE7-BD02C51DD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2E530C-72C6-70D7-8DAB-BF04D739B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03778">
            <a:off x="3713973" y="3409892"/>
            <a:ext cx="4581525" cy="2466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17</a:t>
            </a:fld>
            <a:endParaRPr/>
          </a:p>
        </p:txBody>
      </p:sp>
      <p:sp>
        <p:nvSpPr>
          <p:cNvPr id="10" name="Google Shape;258;p6">
            <a:extLst>
              <a:ext uri="{FF2B5EF4-FFF2-40B4-BE49-F238E27FC236}">
                <a16:creationId xmlns:a16="http://schemas.microsoft.com/office/drawing/2014/main" id="{56AB135D-2922-0E05-2203-BBAADB95BF36}"/>
              </a:ext>
            </a:extLst>
          </p:cNvPr>
          <p:cNvSpPr txBox="1"/>
          <p:nvPr/>
        </p:nvSpPr>
        <p:spPr>
          <a:xfrm>
            <a:off x="3457018" y="1623362"/>
            <a:ext cx="6492720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0000"/>
                </a:solidFill>
                <a:cs typeface="Arial"/>
                <a:sym typeface="Arial"/>
              </a:rPr>
              <a:t>Follow instructions on paper</a:t>
            </a:r>
            <a:endParaRPr sz="2800" dirty="0"/>
          </a:p>
        </p:txBody>
      </p:sp>
      <p:sp>
        <p:nvSpPr>
          <p:cNvPr id="11" name="Google Shape;288;p6" descr="Image result for arduino logo">
            <a:extLst>
              <a:ext uri="{FF2B5EF4-FFF2-40B4-BE49-F238E27FC236}">
                <a16:creationId xmlns:a16="http://schemas.microsoft.com/office/drawing/2014/main" id="{BDD32E39-2E0E-8EB1-3B00-51C0C2CD1E30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2;p6">
            <a:extLst>
              <a:ext uri="{FF2B5EF4-FFF2-40B4-BE49-F238E27FC236}">
                <a16:creationId xmlns:a16="http://schemas.microsoft.com/office/drawing/2014/main" id="{5FA64644-B3DD-B0C6-F62A-8211DAF38A4D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13" name="Google Shape;330;p8">
            <a:extLst>
              <a:ext uri="{FF2B5EF4-FFF2-40B4-BE49-F238E27FC236}">
                <a16:creationId xmlns:a16="http://schemas.microsoft.com/office/drawing/2014/main" id="{7B625335-7F7F-8A16-10A9-ECBDF2ACC984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A761F4-AC76-C119-069D-3D589AB05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15" name="Google Shape;329;p8">
            <a:extLst>
              <a:ext uri="{FF2B5EF4-FFF2-40B4-BE49-F238E27FC236}">
                <a16:creationId xmlns:a16="http://schemas.microsoft.com/office/drawing/2014/main" id="{8D44AC4E-BD10-C186-4389-F532161FA3F0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2EFAC9-49FD-FB36-3EB9-595B15DA31B2}"/>
              </a:ext>
            </a:extLst>
          </p:cNvPr>
          <p:cNvSpPr txBox="1"/>
          <p:nvPr/>
        </p:nvSpPr>
        <p:spPr>
          <a:xfrm>
            <a:off x="4733859" y="548529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27BF19-68CD-BB66-6BE7-BD02C51DD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BC46B6-1CBA-46B0-3091-89EE19C9C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7936">
            <a:off x="3374863" y="2561917"/>
            <a:ext cx="5442274" cy="3470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071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19482" y="425930"/>
            <a:ext cx="2945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/>
              <a:t>Howemork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Google Shape;281;p5">
            <a:extLst>
              <a:ext uri="{FF2B5EF4-FFF2-40B4-BE49-F238E27FC236}">
                <a16:creationId xmlns:a16="http://schemas.microsoft.com/office/drawing/2014/main" id="{5248E0A3-CDFC-CDA9-2696-F13935E03813}"/>
              </a:ext>
            </a:extLst>
          </p:cNvPr>
          <p:cNvSpPr txBox="1"/>
          <p:nvPr/>
        </p:nvSpPr>
        <p:spPr>
          <a:xfrm>
            <a:off x="1375910" y="2300705"/>
            <a:ext cx="5197527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85750" indent="-28575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ea typeface="Arial"/>
                <a:cs typeface="Arial" panose="020B0604020202020204" pitchFamily="34" charset="0"/>
                <a:sym typeface="Arial"/>
              </a:rPr>
              <a:t>Review the </a:t>
            </a:r>
            <a:r>
              <a:rPr lang="en-US" b="1" dirty="0">
                <a:ea typeface="Arial"/>
                <a:cs typeface="Arial" panose="020B0604020202020204" pitchFamily="34" charset="0"/>
                <a:sym typeface="Arial"/>
              </a:rPr>
              <a:t>slides</a:t>
            </a:r>
            <a:r>
              <a:rPr lang="en-US" dirty="0">
                <a:ea typeface="Arial"/>
                <a:cs typeface="Arial" panose="020B0604020202020204" pitchFamily="34" charset="0"/>
                <a:sym typeface="Arial"/>
              </a:rPr>
              <a:t> send by the teacher</a:t>
            </a:r>
          </a:p>
          <a:p>
            <a:pPr marL="285750" indent="-28575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  <a:sym typeface="Arial"/>
              </a:rPr>
              <a:t>Review your </a:t>
            </a:r>
            <a:r>
              <a:rPr lang="en-US" b="1" dirty="0">
                <a:cs typeface="Arial" panose="020B0604020202020204" pitchFamily="34" charset="0"/>
                <a:sym typeface="Arial"/>
              </a:rPr>
              <a:t>draft notes</a:t>
            </a:r>
          </a:p>
          <a:p>
            <a:pPr marL="285750" indent="-28575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  <a:sym typeface="Arial"/>
              </a:rPr>
              <a:t>Write </a:t>
            </a:r>
            <a:r>
              <a:rPr lang="en-US" b="1" dirty="0">
                <a:cs typeface="Arial" panose="020B0604020202020204" pitchFamily="34" charset="0"/>
                <a:sym typeface="Arial"/>
              </a:rPr>
              <a:t>clean notes </a:t>
            </a:r>
            <a:r>
              <a:rPr lang="en-US" dirty="0">
                <a:cs typeface="Arial" panose="020B0604020202020204" pitchFamily="34" charset="0"/>
                <a:sym typeface="Arial"/>
              </a:rPr>
              <a:t>on your </a:t>
            </a:r>
            <a:r>
              <a:rPr lang="en-US" b="1" dirty="0">
                <a:cs typeface="Arial" panose="020B0604020202020204" pitchFamily="34" charset="0"/>
                <a:sym typeface="Arial"/>
              </a:rPr>
              <a:t>BCU workbook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6" name="Picture 27">
            <a:extLst>
              <a:ext uri="{FF2B5EF4-FFF2-40B4-BE49-F238E27FC236}">
                <a16:creationId xmlns:a16="http://schemas.microsoft.com/office/drawing/2014/main" id="{60767898-16DD-578B-16B2-F625102B7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2" y="595367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2">
            <a:extLst>
              <a:ext uri="{FF2B5EF4-FFF2-40B4-BE49-F238E27FC236}">
                <a16:creationId xmlns:a16="http://schemas.microsoft.com/office/drawing/2014/main" id="{0211CE49-DFFA-53A8-AAFD-17B975146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2" y="595367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7FC09-EC58-E193-BE8B-85BD4C29A2C0}"/>
              </a:ext>
            </a:extLst>
          </p:cNvPr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1CDD9D-BDBE-DCBD-F9C3-A41CEFF4C4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1551" y="3707287"/>
            <a:ext cx="1310918" cy="1426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F00EE0-3C1C-4CC6-4B51-3CE7001F00E6}"/>
              </a:ext>
            </a:extLst>
          </p:cNvPr>
          <p:cNvSpPr txBox="1"/>
          <p:nvPr/>
        </p:nvSpPr>
        <p:spPr>
          <a:xfrm>
            <a:off x="1501006" y="5134087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DRAFT NOTES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EA06564-9432-B370-867B-EB84546F4215}"/>
              </a:ext>
            </a:extLst>
          </p:cNvPr>
          <p:cNvSpPr/>
          <p:nvPr/>
        </p:nvSpPr>
        <p:spPr>
          <a:xfrm>
            <a:off x="3056556" y="4324826"/>
            <a:ext cx="918118" cy="46166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309691-F2BF-5016-1555-6176B15E2E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2370" y="3671950"/>
            <a:ext cx="1310918" cy="1426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4AD76E-D3F1-1E2E-0E87-B578284E9D13}"/>
              </a:ext>
            </a:extLst>
          </p:cNvPr>
          <p:cNvSpPr txBox="1"/>
          <p:nvPr/>
        </p:nvSpPr>
        <p:spPr>
          <a:xfrm>
            <a:off x="4068031" y="5134087"/>
            <a:ext cx="170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BCU NOTEBOOK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8A3635-1292-81C9-03C6-C9606FA0A15D}"/>
              </a:ext>
            </a:extLst>
          </p:cNvPr>
          <p:cNvCxnSpPr>
            <a:cxnSpLocks/>
          </p:cNvCxnSpPr>
          <p:nvPr/>
        </p:nvCxnSpPr>
        <p:spPr>
          <a:xfrm>
            <a:off x="6593879" y="2172734"/>
            <a:ext cx="0" cy="37628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1;p5">
            <a:extLst>
              <a:ext uri="{FF2B5EF4-FFF2-40B4-BE49-F238E27FC236}">
                <a16:creationId xmlns:a16="http://schemas.microsoft.com/office/drawing/2014/main" id="{114C17D7-0524-484F-DBCD-9F611E9C4CBC}"/>
              </a:ext>
            </a:extLst>
          </p:cNvPr>
          <p:cNvSpPr txBox="1"/>
          <p:nvPr/>
        </p:nvSpPr>
        <p:spPr>
          <a:xfrm>
            <a:off x="6957410" y="2300705"/>
            <a:ext cx="3658502" cy="6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85750" indent="-28575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1" dirty="0">
                <a:ea typeface="Arial"/>
                <a:cs typeface="Arial" panose="020B0604020202020204" pitchFamily="34" charset="0"/>
                <a:sym typeface="Arial"/>
              </a:rPr>
              <a:t>Read</a:t>
            </a:r>
            <a:r>
              <a:rPr lang="en-US" dirty="0">
                <a:ea typeface="Arial"/>
                <a:cs typeface="Arial" panose="020B0604020202020204" pitchFamily="34" charset="0"/>
                <a:sym typeface="Arial"/>
              </a:rPr>
              <a:t> the handout</a:t>
            </a:r>
          </a:p>
          <a:p>
            <a:pPr marL="285750" indent="-28575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1" dirty="0">
                <a:cs typeface="Arial" panose="020B0604020202020204" pitchFamily="34" charset="0"/>
                <a:sym typeface="Arial"/>
              </a:rPr>
              <a:t>Answer</a:t>
            </a:r>
            <a:r>
              <a:rPr lang="en-US" dirty="0">
                <a:cs typeface="Arial" panose="020B0604020202020204" pitchFamily="34" charset="0"/>
                <a:sym typeface="Arial"/>
              </a:rPr>
              <a:t> the questions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FC384-8A59-CEC9-ED7C-D26509627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47782">
            <a:off x="7589833" y="3415688"/>
            <a:ext cx="3476877" cy="2009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794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0AB283-5010-0A65-149F-E6219604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339" y="4260822"/>
            <a:ext cx="977200" cy="956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E23601-F05D-EDAF-03ED-57229F86C6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21149265">
            <a:off x="5113026" y="3671083"/>
            <a:ext cx="1758357" cy="19137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4082B7-2DEF-1587-6421-89FBDAC4ACD9}"/>
              </a:ext>
            </a:extLst>
          </p:cNvPr>
          <p:cNvSpPr txBox="1"/>
          <p:nvPr/>
        </p:nvSpPr>
        <p:spPr>
          <a:xfrm>
            <a:off x="1093141" y="2215717"/>
            <a:ext cx="7025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US" sz="2800" dirty="0"/>
              <a:t>To review the quality of your notes in teams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US" sz="2800" dirty="0"/>
              <a:t>Are the notes clear? Understandable ?</a:t>
            </a:r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891492AA-7B58-B587-16DD-96DA43594F3A}"/>
              </a:ext>
            </a:extLst>
          </p:cNvPr>
          <p:cNvSpPr/>
          <p:nvPr/>
        </p:nvSpPr>
        <p:spPr>
          <a:xfrm>
            <a:off x="207433" y="-192615"/>
            <a:ext cx="406400" cy="40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11" tIns="60933" rIns="121911" bIns="60933" anchor="t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2FC15DED-3AD5-4250-1584-AE16F9875AF4}"/>
              </a:ext>
            </a:extLst>
          </p:cNvPr>
          <p:cNvSpPr txBox="1"/>
          <p:nvPr/>
        </p:nvSpPr>
        <p:spPr>
          <a:xfrm>
            <a:off x="1" y="1"/>
            <a:ext cx="2813756" cy="49230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162533" tIns="81244" rIns="162533" bIns="81244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2133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NOTES REVIEW</a:t>
            </a:r>
            <a:endParaRPr sz="1867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AFB05B9E-4634-FC4A-0EF9-094144017E6C}"/>
              </a:ext>
            </a:extLst>
          </p:cNvPr>
          <p:cNvSpPr txBox="1"/>
          <p:nvPr/>
        </p:nvSpPr>
        <p:spPr>
          <a:xfrm>
            <a:off x="207433" y="1352963"/>
            <a:ext cx="1149035" cy="49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81244" rIns="162533" bIns="81244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21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2133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48E36-636D-7288-4C72-5AC27B3D8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267" y="677470"/>
            <a:ext cx="311696" cy="728860"/>
          </a:xfrm>
          <a:prstGeom prst="rect">
            <a:avLst/>
          </a:prstGeom>
        </p:spPr>
      </p:pic>
      <p:pic>
        <p:nvPicPr>
          <p:cNvPr id="6" name="Google Shape;329;p8">
            <a:extLst>
              <a:ext uri="{FF2B5EF4-FFF2-40B4-BE49-F238E27FC236}">
                <a16:creationId xmlns:a16="http://schemas.microsoft.com/office/drawing/2014/main" id="{61E7E369-8F6A-ED93-F8DF-BF492D0767D1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613833" y="766566"/>
            <a:ext cx="479307" cy="49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82E61-E0A7-6271-9C25-F85CE1C1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35" y="677470"/>
            <a:ext cx="311696" cy="728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AD7C8-BAF2-2494-C3AE-00062C88A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853" y="662274"/>
            <a:ext cx="311696" cy="7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3618637" y="6108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en-GB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1256600" y="2049926"/>
            <a:ext cx="9678800" cy="258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571500" indent="-5715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200" dirty="0">
                <a:ea typeface="Arial"/>
                <a:cs typeface="Arial" panose="020B0604020202020204" pitchFamily="34" charset="0"/>
                <a:sym typeface="Arial"/>
              </a:rPr>
              <a:t>What is a </a:t>
            </a:r>
            <a:r>
              <a:rPr lang="en-US" sz="3200" b="1" dirty="0">
                <a:ea typeface="Arial"/>
                <a:cs typeface="Arial" panose="020B0604020202020204" pitchFamily="34" charset="0"/>
                <a:sym typeface="Arial"/>
              </a:rPr>
              <a:t>file</a:t>
            </a:r>
            <a:r>
              <a:rPr lang="en-US" sz="3200" dirty="0">
                <a:ea typeface="Arial"/>
                <a:cs typeface="Arial" panose="020B0604020202020204" pitchFamily="34" charset="0"/>
                <a:sym typeface="Arial"/>
              </a:rPr>
              <a:t>, a </a:t>
            </a:r>
            <a:r>
              <a:rPr lang="en-US" sz="3200" b="1" dirty="0">
                <a:ea typeface="Arial"/>
                <a:cs typeface="Arial" panose="020B0604020202020204" pitchFamily="34" charset="0"/>
                <a:sym typeface="Arial"/>
              </a:rPr>
              <a:t>folder</a:t>
            </a:r>
          </a:p>
          <a:p>
            <a:pPr marL="571500" indent="-5715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200" dirty="0">
                <a:ea typeface="Arial"/>
                <a:cs typeface="Arial" panose="020B0604020202020204" pitchFamily="34" charset="0"/>
                <a:sym typeface="Arial"/>
              </a:rPr>
              <a:t>File </a:t>
            </a:r>
            <a:r>
              <a:rPr lang="en-US" sz="3200" b="1" dirty="0">
                <a:ea typeface="Arial"/>
                <a:cs typeface="Arial" panose="020B0604020202020204" pitchFamily="34" charset="0"/>
                <a:sym typeface="Arial"/>
              </a:rPr>
              <a:t>attributes</a:t>
            </a:r>
          </a:p>
          <a:p>
            <a:pPr marL="571500" indent="-5715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200" b="1" dirty="0">
                <a:cs typeface="Arial" panose="020B0604020202020204" pitchFamily="34" charset="0"/>
                <a:sym typeface="Arial"/>
              </a:rPr>
              <a:t>Manipulate</a:t>
            </a:r>
            <a:r>
              <a:rPr lang="en-US" sz="3200" dirty="0">
                <a:cs typeface="Arial" panose="020B0604020202020204" pitchFamily="34" charset="0"/>
                <a:sym typeface="Arial"/>
              </a:rPr>
              <a:t> files and folders</a:t>
            </a:r>
          </a:p>
          <a:p>
            <a:pPr marL="571500" indent="-5715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endParaRPr lang="en-US" sz="3200" dirty="0">
              <a:cs typeface="Arial" panose="020B0604020202020204" pitchFamily="34" charset="0"/>
              <a:sym typeface="Arial"/>
            </a:endParaRPr>
          </a:p>
          <a:p>
            <a:pPr marL="571500" indent="-5715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200" dirty="0">
                <a:cs typeface="Arial" panose="020B0604020202020204" pitchFamily="34" charset="0"/>
                <a:sym typeface="Arial"/>
              </a:rPr>
              <a:t>Understand the </a:t>
            </a:r>
            <a:r>
              <a:rPr lang="en-US" sz="3200" b="1" dirty="0">
                <a:cs typeface="Arial" panose="020B0604020202020204" pitchFamily="34" charset="0"/>
                <a:sym typeface="Arial"/>
              </a:rPr>
              <a:t>window drives </a:t>
            </a:r>
            <a:r>
              <a:rPr lang="en-US" sz="3200" dirty="0">
                <a:cs typeface="Arial" panose="020B0604020202020204" pitchFamily="34" charset="0"/>
                <a:sym typeface="Arial"/>
              </a:rPr>
              <a:t>(C:  D:  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4</a:t>
            </a:fld>
            <a:endParaRPr/>
          </a:p>
        </p:txBody>
      </p:sp>
      <p:sp>
        <p:nvSpPr>
          <p:cNvPr id="245" name="Google Shape;245;p5"/>
          <p:cNvSpPr txBox="1"/>
          <p:nvPr/>
        </p:nvSpPr>
        <p:spPr>
          <a:xfrm rot="20812283">
            <a:off x="882166" y="3596495"/>
            <a:ext cx="2078119" cy="66735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ADBA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3200" b="1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A FILE</a:t>
            </a:r>
            <a:endParaRPr sz="2400" dirty="0"/>
          </a:p>
        </p:txBody>
      </p:sp>
      <p:sp>
        <p:nvSpPr>
          <p:cNvPr id="246" name="Google Shape;246;p5"/>
          <p:cNvSpPr txBox="1"/>
          <p:nvPr/>
        </p:nvSpPr>
        <p:spPr>
          <a:xfrm rot="-1312322">
            <a:off x="3593827" y="3165000"/>
            <a:ext cx="2767903" cy="66735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ADBA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3200" b="1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A FOLDER</a:t>
            </a:r>
            <a:endParaRPr sz="2400" dirty="0"/>
          </a:p>
        </p:txBody>
      </p:sp>
      <p:sp>
        <p:nvSpPr>
          <p:cNvPr id="247" name="Google Shape;247;p5"/>
          <p:cNvSpPr txBox="1"/>
          <p:nvPr/>
        </p:nvSpPr>
        <p:spPr>
          <a:xfrm rot="644647">
            <a:off x="3012165" y="5120160"/>
            <a:ext cx="3330027" cy="66735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ADBA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3200" b="1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HARD DRIVE</a:t>
            </a:r>
            <a:endParaRPr sz="2400" dirty="0"/>
          </a:p>
        </p:txBody>
      </p:sp>
      <p:sp>
        <p:nvSpPr>
          <p:cNvPr id="249" name="Google Shape;249;p5"/>
          <p:cNvSpPr txBox="1"/>
          <p:nvPr/>
        </p:nvSpPr>
        <p:spPr>
          <a:xfrm rot="212862">
            <a:off x="6386418" y="4929895"/>
            <a:ext cx="3856986" cy="53425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ADBA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3200" b="1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THE CTRL KEY</a:t>
            </a:r>
            <a:endParaRPr sz="2400" dirty="0"/>
          </a:p>
        </p:txBody>
      </p:sp>
      <p:sp>
        <p:nvSpPr>
          <p:cNvPr id="250" name="Google Shape;250;p5"/>
          <p:cNvSpPr txBox="1"/>
          <p:nvPr/>
        </p:nvSpPr>
        <p:spPr>
          <a:xfrm rot="20458675">
            <a:off x="6684883" y="3723101"/>
            <a:ext cx="3856986" cy="53425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ADBA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3200" b="1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THE ENTER KEY</a:t>
            </a:r>
            <a:endParaRPr sz="2400" dirty="0"/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33283945-5D80-0605-2622-DED2B225E5C2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E70C66F3-1813-5ED2-59F8-F6B4A1D852D3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4E40BA04-5F7E-1DCE-C11B-FDBF75892269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D9C96587-7AD0-6A75-C763-19CDBB1258A9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583598D0-4F4C-CFBA-4A4C-15AB27E11F93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FFDFA-3A0C-A214-BF36-684BA6F1952C}"/>
              </a:ext>
            </a:extLst>
          </p:cNvPr>
          <p:cNvSpPr txBox="1"/>
          <p:nvPr/>
        </p:nvSpPr>
        <p:spPr>
          <a:xfrm>
            <a:off x="1652206" y="1473859"/>
            <a:ext cx="9303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the </a:t>
            </a:r>
            <a:r>
              <a:rPr lang="en-US" sz="4000" b="1" dirty="0"/>
              <a:t>purpose</a:t>
            </a:r>
            <a:r>
              <a:rPr lang="en-US" sz="4000" dirty="0"/>
              <a:t> of each element here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5</a:t>
            </a:fld>
            <a:endParaRPr/>
          </a:p>
        </p:txBody>
      </p:sp>
      <p:sp>
        <p:nvSpPr>
          <p:cNvPr id="258" name="Google Shape;258;p6"/>
          <p:cNvSpPr txBox="1"/>
          <p:nvPr/>
        </p:nvSpPr>
        <p:spPr>
          <a:xfrm>
            <a:off x="3222911" y="1495037"/>
            <a:ext cx="6492720" cy="9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Get the </a:t>
            </a:r>
            <a:r>
              <a:rPr lang="en-GB" sz="28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files</a:t>
            </a:r>
            <a:r>
              <a:rPr lang="en-GB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from your trainer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0000"/>
                </a:solidFill>
                <a:cs typeface="Arial"/>
                <a:sym typeface="Arial"/>
              </a:rPr>
              <a:t>Follow instructions on paper</a:t>
            </a:r>
            <a:endParaRPr sz="2800" dirty="0"/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E18FE19E-865A-216A-45CD-1F15982C1226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F3E6351D-D590-2944-657A-5EFC05EDF5C6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DF208129-C688-7894-1A9F-E7A3AF8DB184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A5B81-94BB-CAB3-181D-1BF1F89C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6" name="Google Shape;329;p8">
            <a:extLst>
              <a:ext uri="{FF2B5EF4-FFF2-40B4-BE49-F238E27FC236}">
                <a16:creationId xmlns:a16="http://schemas.microsoft.com/office/drawing/2014/main" id="{ACBEE10C-9CDB-7FE7-F690-93336384D5E6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E0388E-408B-0B38-E0CC-EE4685917751}"/>
              </a:ext>
            </a:extLst>
          </p:cNvPr>
          <p:cNvSpPr txBox="1"/>
          <p:nvPr/>
        </p:nvSpPr>
        <p:spPr>
          <a:xfrm>
            <a:off x="5038659" y="508102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7AEE2-DEBD-357D-D4B2-0BDFA039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BA76D-6078-D8BA-15A2-98E1DC6D7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71106">
            <a:off x="5951290" y="3723272"/>
            <a:ext cx="5724525" cy="1971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7AC4E8-4031-F5C3-F1C5-25C0854A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39601">
            <a:off x="683813" y="2975942"/>
            <a:ext cx="44958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 txBox="1">
            <a:spLocks noGrp="1"/>
          </p:cNvSpPr>
          <p:nvPr>
            <p:ph type="sldNum" idx="4294967295"/>
          </p:nvPr>
        </p:nvSpPr>
        <p:spPr>
          <a:xfrm>
            <a:off x="11134341" y="5235906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6</a:t>
            </a:fld>
            <a:endParaRPr/>
          </a:p>
        </p:txBody>
      </p:sp>
      <p:pic>
        <p:nvPicPr>
          <p:cNvPr id="298" name="Google Shape;29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181" y="3673251"/>
            <a:ext cx="1433673" cy="141919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9"/>
          <p:cNvSpPr txBox="1"/>
          <p:nvPr/>
        </p:nvSpPr>
        <p:spPr>
          <a:xfrm>
            <a:off x="4813180" y="5170184"/>
            <a:ext cx="1629077" cy="69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WORD</a:t>
            </a:r>
            <a:endParaRPr sz="2400"/>
          </a:p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sz="2400"/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9310" y="3704845"/>
            <a:ext cx="1181636" cy="125626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9"/>
          <p:cNvSpPr txBox="1"/>
          <p:nvPr/>
        </p:nvSpPr>
        <p:spPr>
          <a:xfrm>
            <a:off x="1475588" y="5034753"/>
            <a:ext cx="1629077" cy="69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EXCEL</a:t>
            </a:r>
            <a:endParaRPr sz="2400"/>
          </a:p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sz="2400"/>
          </a:p>
        </p:txBody>
      </p:sp>
      <p:pic>
        <p:nvPicPr>
          <p:cNvPr id="302" name="Google Shape;30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02581" y="3941683"/>
            <a:ext cx="1228501" cy="1228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9"/>
          <p:cNvSpPr txBox="1"/>
          <p:nvPr/>
        </p:nvSpPr>
        <p:spPr>
          <a:xfrm>
            <a:off x="9508092" y="5208254"/>
            <a:ext cx="141748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IMAGE</a:t>
            </a:r>
            <a:endParaRPr sz="2400"/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30707" y="3860838"/>
            <a:ext cx="1231604" cy="123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6975" y="3838519"/>
            <a:ext cx="1547456" cy="1547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9"/>
          <p:cNvCxnSpPr>
            <a:cxnSpLocks/>
            <a:stCxn id="303" idx="2"/>
          </p:cNvCxnSpPr>
          <p:nvPr/>
        </p:nvCxnSpPr>
        <p:spPr>
          <a:xfrm>
            <a:off x="10216834" y="5618633"/>
            <a:ext cx="148000" cy="73439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9"/>
          <p:cNvSpPr txBox="1"/>
          <p:nvPr/>
        </p:nvSpPr>
        <p:spPr>
          <a:xfrm>
            <a:off x="6689056" y="5186466"/>
            <a:ext cx="2229672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APPLICATION</a:t>
            </a:r>
            <a:endParaRPr sz="2400"/>
          </a:p>
        </p:txBody>
      </p:sp>
      <p:sp>
        <p:nvSpPr>
          <p:cNvPr id="312" name="Google Shape;312;p9"/>
          <p:cNvSpPr txBox="1"/>
          <p:nvPr/>
        </p:nvSpPr>
        <p:spPr>
          <a:xfrm>
            <a:off x="3044169" y="5338234"/>
            <a:ext cx="1522212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PDF FILE</a:t>
            </a:r>
            <a:endParaRPr sz="2400"/>
          </a:p>
        </p:txBody>
      </p:sp>
      <p:sp>
        <p:nvSpPr>
          <p:cNvPr id="3" name="Google Shape;420;p37">
            <a:extLst>
              <a:ext uri="{FF2B5EF4-FFF2-40B4-BE49-F238E27FC236}">
                <a16:creationId xmlns:a16="http://schemas.microsoft.com/office/drawing/2014/main" id="{4ED08882-F6A2-756E-252F-720349C02938}"/>
              </a:ext>
            </a:extLst>
          </p:cNvPr>
          <p:cNvSpPr txBox="1"/>
          <p:nvPr/>
        </p:nvSpPr>
        <p:spPr>
          <a:xfrm>
            <a:off x="2905555" y="377465"/>
            <a:ext cx="6681347" cy="77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4000" dirty="0">
                <a:solidFill>
                  <a:srgbClr val="262626"/>
                </a:solidFill>
                <a:ea typeface="Verdana" panose="020B0604030504040204" pitchFamily="34" charset="0"/>
                <a:cs typeface="Verdana"/>
                <a:sym typeface="Verdana"/>
              </a:rPr>
              <a:t>What is a </a:t>
            </a:r>
            <a:r>
              <a:rPr lang="en-GB" sz="4000" b="1" dirty="0">
                <a:solidFill>
                  <a:srgbClr val="262626"/>
                </a:solidFill>
                <a:ea typeface="Verdana" panose="020B0604030504040204" pitchFamily="34" charset="0"/>
                <a:cs typeface="Verdana"/>
                <a:sym typeface="Verdana"/>
              </a:rPr>
              <a:t>file ?</a:t>
            </a:r>
            <a:endParaRPr sz="4000" b="1" dirty="0">
              <a:solidFill>
                <a:srgbClr val="FF9933"/>
              </a:solidFill>
              <a:ea typeface="Verdana" panose="020B0604030504040204" pitchFamily="34" charset="0"/>
              <a:cs typeface="Verdana"/>
              <a:sym typeface="Verdana"/>
            </a:endParaRPr>
          </a:p>
        </p:txBody>
      </p:sp>
      <p:sp>
        <p:nvSpPr>
          <p:cNvPr id="4" name="Google Shape;288;p6" descr="Image result for arduino logo">
            <a:extLst>
              <a:ext uri="{FF2B5EF4-FFF2-40B4-BE49-F238E27FC236}">
                <a16:creationId xmlns:a16="http://schemas.microsoft.com/office/drawing/2014/main" id="{AF596E72-E565-030C-730A-206E275F411A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92;p6">
            <a:extLst>
              <a:ext uri="{FF2B5EF4-FFF2-40B4-BE49-F238E27FC236}">
                <a16:creationId xmlns:a16="http://schemas.microsoft.com/office/drawing/2014/main" id="{F879BF4D-1141-2478-6E23-6B92DE2A0CA2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6" name="Google Shape;330;p8">
            <a:extLst>
              <a:ext uri="{FF2B5EF4-FFF2-40B4-BE49-F238E27FC236}">
                <a16:creationId xmlns:a16="http://schemas.microsoft.com/office/drawing/2014/main" id="{A55B8050-64BB-D2CA-29D7-1D1746B67C80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329;p8">
            <a:extLst>
              <a:ext uri="{FF2B5EF4-FFF2-40B4-BE49-F238E27FC236}">
                <a16:creationId xmlns:a16="http://schemas.microsoft.com/office/drawing/2014/main" id="{7D7D9D59-B3B0-8AF2-DF25-F4F463E1F024}"/>
              </a:ext>
            </a:extLst>
          </p:cNvPr>
          <p:cNvPicPr preferRelativeResize="0"/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31;p8">
            <a:extLst>
              <a:ext uri="{FF2B5EF4-FFF2-40B4-BE49-F238E27FC236}">
                <a16:creationId xmlns:a16="http://schemas.microsoft.com/office/drawing/2014/main" id="{ABBAB04E-2705-65D4-6B43-D4F5AF0C7BC7}"/>
              </a:ext>
            </a:extLst>
          </p:cNvPr>
          <p:cNvPicPr preferRelativeResize="0"/>
          <p:nvPr/>
        </p:nvPicPr>
        <p:blipFill rotWithShape="1"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AF0040-9120-2422-9B17-A3F2EF2389B7}"/>
              </a:ext>
            </a:extLst>
          </p:cNvPr>
          <p:cNvSpPr txBox="1"/>
          <p:nvPr/>
        </p:nvSpPr>
        <p:spPr>
          <a:xfrm>
            <a:off x="1475588" y="1656904"/>
            <a:ext cx="9612258" cy="12285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file is a </a:t>
            </a:r>
            <a:r>
              <a:rPr lang="en-US" sz="3600" b="1" dirty="0"/>
              <a:t>set of data </a:t>
            </a:r>
            <a:r>
              <a:rPr lang="en-US" sz="3600" dirty="0"/>
              <a:t>representing a specific type of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59142F1-432B-2B4A-65B3-DF8BBF0AF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29" y="3194386"/>
            <a:ext cx="4184016" cy="1616006"/>
          </a:xfrm>
          <a:prstGeom prst="rect">
            <a:avLst/>
          </a:prstGeom>
        </p:spPr>
      </p:pic>
      <p:pic>
        <p:nvPicPr>
          <p:cNvPr id="322" name="Google Shape;32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1500" y="3111919"/>
            <a:ext cx="1137634" cy="120948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0"/>
          <p:cNvSpPr txBox="1">
            <a:spLocks noGrp="1"/>
          </p:cNvSpPr>
          <p:nvPr>
            <p:ph type="sldNum" idx="4294967295"/>
          </p:nvPr>
        </p:nvSpPr>
        <p:spPr>
          <a:xfrm>
            <a:off x="9677361" y="605045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7</a:t>
            </a:fld>
            <a:endParaRPr/>
          </a:p>
        </p:txBody>
      </p:sp>
      <p:sp>
        <p:nvSpPr>
          <p:cNvPr id="319" name="Google Shape;319;p10"/>
          <p:cNvSpPr txBox="1"/>
          <p:nvPr/>
        </p:nvSpPr>
        <p:spPr>
          <a:xfrm>
            <a:off x="1252061" y="4404206"/>
            <a:ext cx="22254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.XLS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A35F2FFF-FA49-7BB4-D10B-ED774E217E8C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5B808EB4-2523-730F-8E12-E06CBB2AAAE8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91C6499B-8EC5-8AD8-8842-F58C2214522D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60BC1F6E-D9E3-199D-08C6-A642D3E5FAB9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DE2734F4-4E04-1D0B-E4E2-EF8C39E1E552}"/>
              </a:ext>
            </a:extLst>
          </p:cNvPr>
          <p:cNvPicPr preferRelativeResize="0"/>
          <p:nvPr/>
        </p:nvPicPr>
        <p:blipFill rotWithShape="1"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9;p11">
            <a:extLst>
              <a:ext uri="{FF2B5EF4-FFF2-40B4-BE49-F238E27FC236}">
                <a16:creationId xmlns:a16="http://schemas.microsoft.com/office/drawing/2014/main" id="{10BE5507-9B93-2B56-71E3-92931963F7F2}"/>
              </a:ext>
            </a:extLst>
          </p:cNvPr>
          <p:cNvSpPr txBox="1"/>
          <p:nvPr/>
        </p:nvSpPr>
        <p:spPr>
          <a:xfrm rot="740540">
            <a:off x="7241099" y="5444346"/>
            <a:ext cx="3887655" cy="69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Move the mouse to the file</a:t>
            </a:r>
            <a:endParaRPr sz="2400" dirty="0"/>
          </a:p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will see its size</a:t>
            </a:r>
            <a:endParaRPr sz="2400" dirty="0"/>
          </a:p>
        </p:txBody>
      </p:sp>
      <p:cxnSp>
        <p:nvCxnSpPr>
          <p:cNvPr id="10" name="Google Shape;331;p11">
            <a:extLst>
              <a:ext uri="{FF2B5EF4-FFF2-40B4-BE49-F238E27FC236}">
                <a16:creationId xmlns:a16="http://schemas.microsoft.com/office/drawing/2014/main" id="{5C4540B0-41A5-63FC-AC73-DB5CC05EE0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56983" y="4870665"/>
            <a:ext cx="661913" cy="541368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318;p10">
            <a:extLst>
              <a:ext uri="{FF2B5EF4-FFF2-40B4-BE49-F238E27FC236}">
                <a16:creationId xmlns:a16="http://schemas.microsoft.com/office/drawing/2014/main" id="{F843824B-FB4B-1D41-DDD8-554C90305821}"/>
              </a:ext>
            </a:extLst>
          </p:cNvPr>
          <p:cNvSpPr txBox="1">
            <a:spLocks/>
          </p:cNvSpPr>
          <p:nvPr/>
        </p:nvSpPr>
        <p:spPr>
          <a:xfrm>
            <a:off x="3856356" y="369277"/>
            <a:ext cx="4863964" cy="9005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+mn-lt"/>
              </a:rPr>
              <a:t>A file has a name</a:t>
            </a:r>
            <a:endParaRPr lang="en-US" sz="36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9B658-CB6E-DAA3-367C-588948CC235C}"/>
              </a:ext>
            </a:extLst>
          </p:cNvPr>
          <p:cNvSpPr txBox="1"/>
          <p:nvPr/>
        </p:nvSpPr>
        <p:spPr>
          <a:xfrm>
            <a:off x="2148715" y="2092362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n-lt"/>
              </a:rPr>
              <a:t>A name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57A17-A8CE-C649-C90D-3179A00CFB25}"/>
              </a:ext>
            </a:extLst>
          </p:cNvPr>
          <p:cNvSpPr txBox="1"/>
          <p:nvPr/>
        </p:nvSpPr>
        <p:spPr>
          <a:xfrm>
            <a:off x="7734385" y="2077717"/>
            <a:ext cx="100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n-lt"/>
              </a:rPr>
              <a:t>A size</a:t>
            </a:r>
            <a:endParaRPr lang="en-US" sz="2800" dirty="0"/>
          </a:p>
        </p:txBody>
      </p:sp>
      <p:cxnSp>
        <p:nvCxnSpPr>
          <p:cNvPr id="16" name="Google Shape;339;p12">
            <a:extLst>
              <a:ext uri="{FF2B5EF4-FFF2-40B4-BE49-F238E27FC236}">
                <a16:creationId xmlns:a16="http://schemas.microsoft.com/office/drawing/2014/main" id="{41995A27-4EBA-547C-DD9C-FDA9924E022C}"/>
              </a:ext>
            </a:extLst>
          </p:cNvPr>
          <p:cNvCxnSpPr/>
          <p:nvPr/>
        </p:nvCxnSpPr>
        <p:spPr>
          <a:xfrm rot="5400000" flipH="1">
            <a:off x="8986558" y="4820267"/>
            <a:ext cx="1124000" cy="366400"/>
          </a:xfrm>
          <a:prstGeom prst="curvedConnector2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Google Shape;340;p12">
            <a:extLst>
              <a:ext uri="{FF2B5EF4-FFF2-40B4-BE49-F238E27FC236}">
                <a16:creationId xmlns:a16="http://schemas.microsoft.com/office/drawing/2014/main" id="{3B4FA2DE-8EE1-CCA3-0747-6C1696870AC0}"/>
              </a:ext>
            </a:extLst>
          </p:cNvPr>
          <p:cNvSpPr txBox="1"/>
          <p:nvPr/>
        </p:nvSpPr>
        <p:spPr>
          <a:xfrm rot="-633432">
            <a:off x="2956648" y="5299972"/>
            <a:ext cx="1912381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 extension</a:t>
            </a:r>
            <a:endParaRPr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4844B-50B5-028D-DD6A-170B4D0498C6}"/>
              </a:ext>
            </a:extLst>
          </p:cNvPr>
          <p:cNvSpPr txBox="1"/>
          <p:nvPr/>
        </p:nvSpPr>
        <p:spPr>
          <a:xfrm>
            <a:off x="4726623" y="2017355"/>
            <a:ext cx="2077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n-lt"/>
              </a:rPr>
              <a:t>An extension</a:t>
            </a:r>
            <a:endParaRPr lang="en-US" sz="2800" dirty="0"/>
          </a:p>
        </p:txBody>
      </p:sp>
      <p:sp>
        <p:nvSpPr>
          <p:cNvPr id="22" name="Google Shape;340;p12">
            <a:extLst>
              <a:ext uri="{FF2B5EF4-FFF2-40B4-BE49-F238E27FC236}">
                <a16:creationId xmlns:a16="http://schemas.microsoft.com/office/drawing/2014/main" id="{E4DE148C-A585-BC8C-8FD9-A379F890AAD2}"/>
              </a:ext>
            </a:extLst>
          </p:cNvPr>
          <p:cNvSpPr txBox="1"/>
          <p:nvPr/>
        </p:nvSpPr>
        <p:spPr>
          <a:xfrm rot="1056994">
            <a:off x="-27590" y="5269591"/>
            <a:ext cx="1912381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 name</a:t>
            </a:r>
            <a:endParaRPr sz="2400" dirty="0"/>
          </a:p>
        </p:txBody>
      </p:sp>
      <p:cxnSp>
        <p:nvCxnSpPr>
          <p:cNvPr id="24" name="Google Shape;331;p11">
            <a:extLst>
              <a:ext uri="{FF2B5EF4-FFF2-40B4-BE49-F238E27FC236}">
                <a16:creationId xmlns:a16="http://schemas.microsoft.com/office/drawing/2014/main" id="{CB2B9BBC-D833-E77F-44C4-33C07DC98D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70251" y="4563783"/>
            <a:ext cx="503372" cy="781802"/>
          </a:xfrm>
          <a:prstGeom prst="curvedConnector2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8</a:t>
            </a:fld>
            <a:endParaRPr/>
          </a:p>
        </p:txBody>
      </p:sp>
      <p:pic>
        <p:nvPicPr>
          <p:cNvPr id="351" name="Google Shape;3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6172" y="4244489"/>
            <a:ext cx="1433673" cy="141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7369" y="3430234"/>
            <a:ext cx="1181636" cy="125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0343" y="3553607"/>
            <a:ext cx="1228501" cy="122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57956" y="4248603"/>
            <a:ext cx="1231604" cy="12316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8;p6">
            <a:extLst>
              <a:ext uri="{FF2B5EF4-FFF2-40B4-BE49-F238E27FC236}">
                <a16:creationId xmlns:a16="http://schemas.microsoft.com/office/drawing/2014/main" id="{AD19D726-1657-88AC-646F-4EA698D75436}"/>
              </a:ext>
            </a:extLst>
          </p:cNvPr>
          <p:cNvSpPr txBox="1"/>
          <p:nvPr/>
        </p:nvSpPr>
        <p:spPr>
          <a:xfrm>
            <a:off x="3457018" y="1623362"/>
            <a:ext cx="6492720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0000"/>
                </a:solidFill>
                <a:cs typeface="Arial"/>
                <a:sym typeface="Arial"/>
              </a:rPr>
              <a:t>Follow instructions on paper</a:t>
            </a:r>
            <a:endParaRPr sz="2800" dirty="0"/>
          </a:p>
        </p:txBody>
      </p:sp>
      <p:sp>
        <p:nvSpPr>
          <p:cNvPr id="3" name="Google Shape;288;p6" descr="Image result for arduino logo">
            <a:extLst>
              <a:ext uri="{FF2B5EF4-FFF2-40B4-BE49-F238E27FC236}">
                <a16:creationId xmlns:a16="http://schemas.microsoft.com/office/drawing/2014/main" id="{F9C353CE-BE8E-76D6-3874-D1DA2B0EC1C9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92;p6">
            <a:extLst>
              <a:ext uri="{FF2B5EF4-FFF2-40B4-BE49-F238E27FC236}">
                <a16:creationId xmlns:a16="http://schemas.microsoft.com/office/drawing/2014/main" id="{256EB8A8-2821-38CD-41BA-955A90D817F3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5" name="Google Shape;330;p8">
            <a:extLst>
              <a:ext uri="{FF2B5EF4-FFF2-40B4-BE49-F238E27FC236}">
                <a16:creationId xmlns:a16="http://schemas.microsoft.com/office/drawing/2014/main" id="{9BA123C1-B374-9E57-F025-7E192917E429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04772-7467-7B3A-C86B-A465D279A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7" name="Google Shape;329;p8">
            <a:extLst>
              <a:ext uri="{FF2B5EF4-FFF2-40B4-BE49-F238E27FC236}">
                <a16:creationId xmlns:a16="http://schemas.microsoft.com/office/drawing/2014/main" id="{1C85F85C-7285-FA95-B4A6-32170C9CDCE4}"/>
              </a:ext>
            </a:extLst>
          </p:cNvPr>
          <p:cNvPicPr preferRelativeResize="0"/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27297-F71B-94BA-0C1B-228F22BDDB13}"/>
              </a:ext>
            </a:extLst>
          </p:cNvPr>
          <p:cNvSpPr txBox="1"/>
          <p:nvPr/>
        </p:nvSpPr>
        <p:spPr>
          <a:xfrm>
            <a:off x="4733859" y="548529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D6594C-A72D-7735-F010-BC8FAB952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9</a:t>
            </a:fld>
            <a:endParaRPr/>
          </a:p>
        </p:txBody>
      </p:sp>
      <p:pic>
        <p:nvPicPr>
          <p:cNvPr id="360" name="Google Shape;3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92" y="4731379"/>
            <a:ext cx="1290194" cy="8816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1" name="Google Shape;361;p14"/>
          <p:cNvSpPr txBox="1"/>
          <p:nvPr/>
        </p:nvSpPr>
        <p:spPr>
          <a:xfrm>
            <a:off x="637479" y="3830137"/>
            <a:ext cx="872461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JPEG</a:t>
            </a:r>
            <a:endParaRPr sz="2400"/>
          </a:p>
        </p:txBody>
      </p:sp>
      <p:sp>
        <p:nvSpPr>
          <p:cNvPr id="362" name="Google Shape;362;p14"/>
          <p:cNvSpPr txBox="1"/>
          <p:nvPr/>
        </p:nvSpPr>
        <p:spPr>
          <a:xfrm>
            <a:off x="751827" y="5779109"/>
            <a:ext cx="643765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GIF</a:t>
            </a:r>
            <a:endParaRPr sz="2400"/>
          </a:p>
        </p:txBody>
      </p:sp>
      <p:pic>
        <p:nvPicPr>
          <p:cNvPr id="364" name="Google Shape;3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568" y="3109317"/>
            <a:ext cx="851043" cy="5642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5" name="Google Shape;365;p14"/>
          <p:cNvSpPr txBox="1"/>
          <p:nvPr/>
        </p:nvSpPr>
        <p:spPr>
          <a:xfrm>
            <a:off x="215862" y="2147479"/>
            <a:ext cx="1585552" cy="4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2400" b="1">
              <a:solidFill>
                <a:schemeClr val="accent1"/>
              </a:solidFill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2992237" y="2163209"/>
            <a:ext cx="1498254" cy="4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SOUND</a:t>
            </a:r>
            <a:endParaRPr sz="2400" b="1">
              <a:solidFill>
                <a:schemeClr val="accent1"/>
              </a:solidFill>
            </a:endParaRPr>
          </a:p>
        </p:txBody>
      </p:sp>
      <p:pic>
        <p:nvPicPr>
          <p:cNvPr id="367" name="Google Shape;367;p14" descr="Solved - Question - How to change icons in Windows 8 | Windows 8 Help Forum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60571" y="3084083"/>
            <a:ext cx="618661" cy="78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4" descr="File Audio WMA Icon | Soft Scraps Iconset | Hopstarte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20798" y="4808544"/>
            <a:ext cx="756893" cy="75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4" descr="WAV Files &amp; How To Make A .WAV File Correctly - Fastmetric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9245" y="3109317"/>
            <a:ext cx="735135" cy="73513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4"/>
          <p:cNvSpPr txBox="1"/>
          <p:nvPr/>
        </p:nvSpPr>
        <p:spPr>
          <a:xfrm>
            <a:off x="2792461" y="3925880"/>
            <a:ext cx="737809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MP3</a:t>
            </a:r>
            <a:endParaRPr sz="2400"/>
          </a:p>
        </p:txBody>
      </p:sp>
      <p:sp>
        <p:nvSpPr>
          <p:cNvPr id="371" name="Google Shape;371;p14"/>
          <p:cNvSpPr txBox="1"/>
          <p:nvPr/>
        </p:nvSpPr>
        <p:spPr>
          <a:xfrm>
            <a:off x="3320798" y="5639913"/>
            <a:ext cx="831852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WMA</a:t>
            </a:r>
            <a:endParaRPr sz="2400"/>
          </a:p>
        </p:txBody>
      </p:sp>
      <p:sp>
        <p:nvSpPr>
          <p:cNvPr id="372" name="Google Shape;372;p14"/>
          <p:cNvSpPr txBox="1"/>
          <p:nvPr/>
        </p:nvSpPr>
        <p:spPr>
          <a:xfrm>
            <a:off x="3689306" y="3933380"/>
            <a:ext cx="793380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WAV</a:t>
            </a:r>
            <a:endParaRPr sz="2400"/>
          </a:p>
        </p:txBody>
      </p:sp>
      <p:sp>
        <p:nvSpPr>
          <p:cNvPr id="373" name="Google Shape;373;p14"/>
          <p:cNvSpPr txBox="1"/>
          <p:nvPr/>
        </p:nvSpPr>
        <p:spPr>
          <a:xfrm>
            <a:off x="5431022" y="2140092"/>
            <a:ext cx="1331844" cy="4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 sz="2400" b="1">
              <a:solidFill>
                <a:schemeClr val="accent1"/>
              </a:solidFill>
            </a:endParaRPr>
          </a:p>
        </p:txBody>
      </p:sp>
      <p:pic>
        <p:nvPicPr>
          <p:cNvPr id="374" name="Google Shape;374;p14" descr="Mp4 Vector SVG Icon (7) - SVG Rep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48034" y="3055403"/>
            <a:ext cx="838295" cy="838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4" descr="Avi - Free interface icon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16853" y="3055403"/>
            <a:ext cx="789048" cy="78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 descr="Convert MOV to MP4 - OnSign TV - Digital Signag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632614" y="4813146"/>
            <a:ext cx="877031" cy="87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/>
          <p:nvPr/>
        </p:nvSpPr>
        <p:spPr>
          <a:xfrm>
            <a:off x="5248034" y="4017641"/>
            <a:ext cx="737809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MP4</a:t>
            </a:r>
            <a:endParaRPr sz="2400"/>
          </a:p>
        </p:txBody>
      </p:sp>
      <p:sp>
        <p:nvSpPr>
          <p:cNvPr id="378" name="Google Shape;378;p14"/>
          <p:cNvSpPr txBox="1"/>
          <p:nvPr/>
        </p:nvSpPr>
        <p:spPr>
          <a:xfrm>
            <a:off x="6294837" y="4017640"/>
            <a:ext cx="633080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</a:t>
            </a:r>
            <a:endParaRPr sz="2400"/>
          </a:p>
        </p:txBody>
      </p:sp>
      <p:sp>
        <p:nvSpPr>
          <p:cNvPr id="379" name="Google Shape;379;p14"/>
          <p:cNvSpPr txBox="1"/>
          <p:nvPr/>
        </p:nvSpPr>
        <p:spPr>
          <a:xfrm>
            <a:off x="5713687" y="5778840"/>
            <a:ext cx="83984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</a:t>
            </a:r>
            <a:endParaRPr sz="2400"/>
          </a:p>
        </p:txBody>
      </p:sp>
      <p:pic>
        <p:nvPicPr>
          <p:cNvPr id="380" name="Google Shape;380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81677" y="3151249"/>
            <a:ext cx="918577" cy="685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39913" y="4855079"/>
            <a:ext cx="1131700" cy="84618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4"/>
          <p:cNvSpPr txBox="1"/>
          <p:nvPr/>
        </p:nvSpPr>
        <p:spPr>
          <a:xfrm>
            <a:off x="7321465" y="2118313"/>
            <a:ext cx="2477632" cy="4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2400" b="1">
              <a:solidFill>
                <a:schemeClr val="accent1"/>
              </a:solidFill>
            </a:endParaRPr>
          </a:p>
        </p:txBody>
      </p:sp>
      <p:sp>
        <p:nvSpPr>
          <p:cNvPr id="383" name="Google Shape;383;p14"/>
          <p:cNvSpPr txBox="1"/>
          <p:nvPr/>
        </p:nvSpPr>
        <p:spPr>
          <a:xfrm>
            <a:off x="7902045" y="3886385"/>
            <a:ext cx="72712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</a:t>
            </a:r>
            <a:endParaRPr sz="2400"/>
          </a:p>
        </p:txBody>
      </p:sp>
      <p:sp>
        <p:nvSpPr>
          <p:cNvPr id="384" name="Google Shape;384;p14"/>
          <p:cNvSpPr txBox="1"/>
          <p:nvPr/>
        </p:nvSpPr>
        <p:spPr>
          <a:xfrm>
            <a:off x="8016076" y="5712817"/>
            <a:ext cx="712161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</a:t>
            </a:r>
            <a:endParaRPr sz="2400"/>
          </a:p>
        </p:txBody>
      </p:sp>
      <p:cxnSp>
        <p:nvCxnSpPr>
          <p:cNvPr id="385" name="Google Shape;385;p14"/>
          <p:cNvCxnSpPr/>
          <p:nvPr/>
        </p:nvCxnSpPr>
        <p:spPr>
          <a:xfrm>
            <a:off x="2325424" y="2163209"/>
            <a:ext cx="14177" cy="4193856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6" name="Google Shape;386;p14"/>
          <p:cNvCxnSpPr/>
          <p:nvPr/>
        </p:nvCxnSpPr>
        <p:spPr>
          <a:xfrm>
            <a:off x="4790340" y="2163209"/>
            <a:ext cx="14177" cy="4193856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7" name="Google Shape;387;p14"/>
          <p:cNvCxnSpPr/>
          <p:nvPr/>
        </p:nvCxnSpPr>
        <p:spPr>
          <a:xfrm>
            <a:off x="7156596" y="2125895"/>
            <a:ext cx="14177" cy="4193856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388;p14"/>
          <p:cNvCxnSpPr/>
          <p:nvPr/>
        </p:nvCxnSpPr>
        <p:spPr>
          <a:xfrm>
            <a:off x="9603584" y="2140092"/>
            <a:ext cx="14177" cy="4193856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9" name="Google Shape;389;p14" descr="Microsoft Word 2019 Icon - Free Download, PNG and Vector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252799" y="2740136"/>
            <a:ext cx="822227" cy="82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4" descr="Pdf File Icon Png, Transparent Png , Transparent Png Image - PNGitem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369716" y="4222823"/>
            <a:ext cx="692963" cy="67168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 txBox="1"/>
          <p:nvPr/>
        </p:nvSpPr>
        <p:spPr>
          <a:xfrm>
            <a:off x="9894567" y="2132872"/>
            <a:ext cx="2207551" cy="4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sz="2400" b="1">
              <a:solidFill>
                <a:schemeClr val="accent1"/>
              </a:solidFill>
            </a:endParaRPr>
          </a:p>
        </p:txBody>
      </p:sp>
      <p:sp>
        <p:nvSpPr>
          <p:cNvPr id="392" name="Google Shape;392;p14"/>
          <p:cNvSpPr txBox="1"/>
          <p:nvPr/>
        </p:nvSpPr>
        <p:spPr>
          <a:xfrm>
            <a:off x="10213709" y="3518388"/>
            <a:ext cx="1004976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DOCX</a:t>
            </a:r>
            <a:endParaRPr sz="2400" dirty="0"/>
          </a:p>
        </p:txBody>
      </p:sp>
      <p:sp>
        <p:nvSpPr>
          <p:cNvPr id="393" name="Google Shape;393;p14"/>
          <p:cNvSpPr txBox="1"/>
          <p:nvPr/>
        </p:nvSpPr>
        <p:spPr>
          <a:xfrm>
            <a:off x="10353705" y="4883385"/>
            <a:ext cx="724985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</a:t>
            </a:r>
            <a:endParaRPr sz="2400"/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5532BFE4-D1FB-CA81-8266-15DB069F2BCE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FB2B6403-CF97-B3A4-2C5C-32892B3D6EC7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3A191D0F-A5D9-2107-F75E-1D0EE2AB6B5F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E14B1B13-2110-C9F7-D134-E09B67055515}"/>
              </a:ext>
            </a:extLst>
          </p:cNvPr>
          <p:cNvPicPr preferRelativeResize="0"/>
          <p:nvPr/>
        </p:nvPicPr>
        <p:blipFill rotWithShape="1">
          <a:blip r:embed="rId1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2278962C-094C-6455-7F34-0EFC840AAB1F}"/>
              </a:ext>
            </a:extLst>
          </p:cNvPr>
          <p:cNvPicPr preferRelativeResize="0"/>
          <p:nvPr/>
        </p:nvPicPr>
        <p:blipFill rotWithShape="1">
          <a:blip r:embed="rId1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8;p10">
            <a:extLst>
              <a:ext uri="{FF2B5EF4-FFF2-40B4-BE49-F238E27FC236}">
                <a16:creationId xmlns:a16="http://schemas.microsoft.com/office/drawing/2014/main" id="{BBD6DE73-FF2F-5CA0-1F59-AB2EC0F57732}"/>
              </a:ext>
            </a:extLst>
          </p:cNvPr>
          <p:cNvSpPr txBox="1">
            <a:spLocks/>
          </p:cNvSpPr>
          <p:nvPr/>
        </p:nvSpPr>
        <p:spPr>
          <a:xfrm>
            <a:off x="2712669" y="473158"/>
            <a:ext cx="6716920" cy="1205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The file </a:t>
            </a:r>
            <a:r>
              <a:rPr lang="en-US" sz="3600" b="1" dirty="0">
                <a:latin typeface="+mn-lt"/>
              </a:rPr>
              <a:t>extension</a:t>
            </a:r>
            <a:r>
              <a:rPr lang="en-US" sz="3600" dirty="0">
                <a:latin typeface="+mn-lt"/>
              </a:rPr>
              <a:t> can tell you what is the file </a:t>
            </a:r>
            <a:r>
              <a:rPr lang="en-US" sz="3600" b="1" dirty="0">
                <a:latin typeface="+mn-lt"/>
              </a:rPr>
              <a:t>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438</Words>
  <Application>Microsoft Office PowerPoint</Application>
  <PresentationFormat>Widescreen</PresentationFormat>
  <Paragraphs>156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10</cp:revision>
  <cp:lastPrinted>2023-01-12T02:13:30Z</cp:lastPrinted>
  <dcterms:created xsi:type="dcterms:W3CDTF">2023-01-07T04:35:40Z</dcterms:created>
  <dcterms:modified xsi:type="dcterms:W3CDTF">2023-01-17T23:57:41Z</dcterms:modified>
</cp:coreProperties>
</file>