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316" r:id="rId3"/>
    <p:sldId id="30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889B-C8FF-8A4D-4536-17AB8EDA8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D8D8FF-D2BB-7602-A6FD-7762A8F2E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0C9611-403F-85CD-340E-C1AF6012F54B}"/>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5" name="Footer Placeholder 4">
            <a:extLst>
              <a:ext uri="{FF2B5EF4-FFF2-40B4-BE49-F238E27FC236}">
                <a16:creationId xmlns:a16="http://schemas.microsoft.com/office/drawing/2014/main" id="{7255A048-5201-B2F9-224E-74504EFEC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D4FA7-63D9-2DB7-D008-0BC9FBC9538A}"/>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2473285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C4C4-BDE8-3EA8-FE06-B67D2993BE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5507FF-4558-3214-2E9A-B1976285D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5A6A3-96A3-395B-6481-6FE78AEF3519}"/>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5" name="Footer Placeholder 4">
            <a:extLst>
              <a:ext uri="{FF2B5EF4-FFF2-40B4-BE49-F238E27FC236}">
                <a16:creationId xmlns:a16="http://schemas.microsoft.com/office/drawing/2014/main" id="{A335436C-7222-FFFC-C6A2-3B26CB91C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75D38-97E5-C07F-2276-86B6490FA69A}"/>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140780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0E8974-23CA-B0AA-14AA-38762A2EC4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283B6-668A-7ADF-982C-297A760703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C507D-C60E-CD1B-D667-E9D7654C7403}"/>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5" name="Footer Placeholder 4">
            <a:extLst>
              <a:ext uri="{FF2B5EF4-FFF2-40B4-BE49-F238E27FC236}">
                <a16:creationId xmlns:a16="http://schemas.microsoft.com/office/drawing/2014/main" id="{9B9FE399-F7DA-B238-4CFD-E00347E69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8F7AF-5155-749D-07A1-5DA8B694D1E4}"/>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333425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3CAA-E740-CCA3-8CFF-718CED420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BCC0CF-6E02-9C3A-0956-BAFAF26163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B3C1B-120B-270E-FE4F-D5917B501502}"/>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5" name="Footer Placeholder 4">
            <a:extLst>
              <a:ext uri="{FF2B5EF4-FFF2-40B4-BE49-F238E27FC236}">
                <a16:creationId xmlns:a16="http://schemas.microsoft.com/office/drawing/2014/main" id="{6C502810-4C32-A9A2-3801-21F60CF0C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D204F-1850-A638-855E-F0834179F047}"/>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401665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20F6-114F-F843-6BB9-F32827CCD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C8771-1223-EB04-88B5-CDE11538D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2EB54F-2E21-9BEE-C099-F4EB70853640}"/>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5" name="Footer Placeholder 4">
            <a:extLst>
              <a:ext uri="{FF2B5EF4-FFF2-40B4-BE49-F238E27FC236}">
                <a16:creationId xmlns:a16="http://schemas.microsoft.com/office/drawing/2014/main" id="{B3C4EC09-5905-05E4-62CE-AD0F5FF2B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69C77-A774-57CD-D377-9E5706C31B08}"/>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20284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03F2-0716-73CD-267F-CBF4F0C23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4D20DC-FD02-A3EA-D464-8307DA205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6261FA-7B85-5B5A-FAD5-10DE4B881E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BE409-08AD-C062-23B0-C9E595A0EE4B}"/>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6" name="Footer Placeholder 5">
            <a:extLst>
              <a:ext uri="{FF2B5EF4-FFF2-40B4-BE49-F238E27FC236}">
                <a16:creationId xmlns:a16="http://schemas.microsoft.com/office/drawing/2014/main" id="{7E902D37-2168-73FB-588A-044D1A288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97F47-434B-FA06-7D6B-2A8E82C0A791}"/>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88099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68D0-68AB-F8A3-7BF4-F5917A415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F510AF-0AA1-2493-925A-C4F469639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F02388-E1FC-F867-A033-D57AA0D66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2557AD-72B4-E336-AABA-0C8BA101D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774716-60C5-24FA-1BD3-ABDDF0DD7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BBDFEC-E967-B495-C92B-70AD5E7ABB89}"/>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8" name="Footer Placeholder 7">
            <a:extLst>
              <a:ext uri="{FF2B5EF4-FFF2-40B4-BE49-F238E27FC236}">
                <a16:creationId xmlns:a16="http://schemas.microsoft.com/office/drawing/2014/main" id="{E72365C4-C34A-C89B-631E-7770BD7D5D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5C2EC-6A3B-2B39-B82B-1DEDDD70E143}"/>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47059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C3B1-3D2F-AE98-046A-499E80C59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1B10BE-9569-AB9C-ABE3-578C63AA202B}"/>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4" name="Footer Placeholder 3">
            <a:extLst>
              <a:ext uri="{FF2B5EF4-FFF2-40B4-BE49-F238E27FC236}">
                <a16:creationId xmlns:a16="http://schemas.microsoft.com/office/drawing/2014/main" id="{9FB8D9D2-6AD9-5932-BB66-AF7B3B754E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658C9E-D64A-F887-1398-38BD25D9CA2B}"/>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345908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A4378-C4C5-59FD-5302-F233C6041255}"/>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3" name="Footer Placeholder 2">
            <a:extLst>
              <a:ext uri="{FF2B5EF4-FFF2-40B4-BE49-F238E27FC236}">
                <a16:creationId xmlns:a16="http://schemas.microsoft.com/office/drawing/2014/main" id="{6CCBA607-D4E7-7448-B696-3BFBD016BE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EA8D96-E638-CF4B-AA60-A49886B1A576}"/>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185477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42F1-EC95-1883-8B24-5B0DF28F1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91C30A-BECC-A935-CBDF-68DAA537F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A3C52-A10A-5DD9-D36C-52210C84E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E8CB9-BD2C-DC07-6A90-7236944EB6B6}"/>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6" name="Footer Placeholder 5">
            <a:extLst>
              <a:ext uri="{FF2B5EF4-FFF2-40B4-BE49-F238E27FC236}">
                <a16:creationId xmlns:a16="http://schemas.microsoft.com/office/drawing/2014/main" id="{9B54B5DF-53FB-BD70-37B9-F7D37844C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070E1-0751-EDC5-16C7-545912BBC89F}"/>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171021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3B0A-8B1D-9D80-74C7-F97FF7904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D380EB-4E80-FC72-6FEB-A6AB982CC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AA17B8-7774-77BC-4791-23A41EBA7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A4CE2-8C72-0CBF-5679-8295E30FA31C}"/>
              </a:ext>
            </a:extLst>
          </p:cNvPr>
          <p:cNvSpPr>
            <a:spLocks noGrp="1"/>
          </p:cNvSpPr>
          <p:nvPr>
            <p:ph type="dt" sz="half" idx="10"/>
          </p:nvPr>
        </p:nvSpPr>
        <p:spPr/>
        <p:txBody>
          <a:bodyPr/>
          <a:lstStyle/>
          <a:p>
            <a:fld id="{36106D89-21EE-4F53-80BB-ED96C29E10A4}" type="datetimeFigureOut">
              <a:rPr lang="en-US" smtClean="0"/>
              <a:t>3/30/2023</a:t>
            </a:fld>
            <a:endParaRPr lang="en-US"/>
          </a:p>
        </p:txBody>
      </p:sp>
      <p:sp>
        <p:nvSpPr>
          <p:cNvPr id="6" name="Footer Placeholder 5">
            <a:extLst>
              <a:ext uri="{FF2B5EF4-FFF2-40B4-BE49-F238E27FC236}">
                <a16:creationId xmlns:a16="http://schemas.microsoft.com/office/drawing/2014/main" id="{70E98570-3C5A-B493-55E6-549F535A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E3889-D7F3-3AAF-783F-DE08683AC547}"/>
              </a:ext>
            </a:extLst>
          </p:cNvPr>
          <p:cNvSpPr>
            <a:spLocks noGrp="1"/>
          </p:cNvSpPr>
          <p:nvPr>
            <p:ph type="sldNum" sz="quarter" idx="12"/>
          </p:nvPr>
        </p:nvSpPr>
        <p:spPr/>
        <p:txBody>
          <a:bodyPr/>
          <a:lstStyle/>
          <a:p>
            <a:fld id="{884CAD7A-7DC8-42CA-83F1-4D7DEE1E96D8}" type="slidenum">
              <a:rPr lang="en-US" smtClean="0"/>
              <a:t>‹#›</a:t>
            </a:fld>
            <a:endParaRPr lang="en-US"/>
          </a:p>
        </p:txBody>
      </p:sp>
    </p:spTree>
    <p:extLst>
      <p:ext uri="{BB962C8B-B14F-4D97-AF65-F5344CB8AC3E}">
        <p14:creationId xmlns:p14="http://schemas.microsoft.com/office/powerpoint/2010/main" val="300959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AE6BCC-3195-3449-5F41-1129B6D3E2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26E1E3-1420-C834-3A93-DAE45F4EB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54968-FD15-22F8-7733-5EEEDD051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06D89-21EE-4F53-80BB-ED96C29E10A4}" type="datetimeFigureOut">
              <a:rPr lang="en-US" smtClean="0"/>
              <a:t>3/30/2023</a:t>
            </a:fld>
            <a:endParaRPr lang="en-US"/>
          </a:p>
        </p:txBody>
      </p:sp>
      <p:sp>
        <p:nvSpPr>
          <p:cNvPr id="5" name="Footer Placeholder 4">
            <a:extLst>
              <a:ext uri="{FF2B5EF4-FFF2-40B4-BE49-F238E27FC236}">
                <a16:creationId xmlns:a16="http://schemas.microsoft.com/office/drawing/2014/main" id="{D6F73DCB-9032-D07F-85A0-1E6D89DDE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546A6D-C941-33EE-43AD-B8B57B4D1B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CAD7A-7DC8-42CA-83F1-4D7DEE1E96D8}" type="slidenum">
              <a:rPr lang="en-US" smtClean="0"/>
              <a:t>‹#›</a:t>
            </a:fld>
            <a:endParaRPr lang="en-US"/>
          </a:p>
        </p:txBody>
      </p:sp>
    </p:spTree>
    <p:extLst>
      <p:ext uri="{BB962C8B-B14F-4D97-AF65-F5344CB8AC3E}">
        <p14:creationId xmlns:p14="http://schemas.microsoft.com/office/powerpoint/2010/main" val="9967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891596" y="262893"/>
            <a:ext cx="6600333" cy="830997"/>
          </a:xfrm>
          <a:prstGeom prst="rect">
            <a:avLst/>
          </a:prstGeom>
          <a:noFill/>
        </p:spPr>
        <p:txBody>
          <a:bodyPr wrap="none" rtlCol="0">
            <a:spAutoFit/>
          </a:bodyPr>
          <a:lstStyle/>
          <a:p>
            <a:pPr marL="342900" indent="-342900">
              <a:buFont typeface="Wingdings" panose="05000000000000000000" pitchFamily="2" charset="2"/>
              <a:buChar char="ü"/>
            </a:pPr>
            <a:r>
              <a:rPr lang="en-US" sz="2400" b="1" dirty="0"/>
              <a:t>Improve</a:t>
            </a:r>
            <a:r>
              <a:rPr lang="en-US" sz="2400" dirty="0"/>
              <a:t> this design using the 4 design principles</a:t>
            </a:r>
          </a:p>
          <a:p>
            <a:pPr marL="342900" indent="-342900">
              <a:buFont typeface="Wingdings" panose="05000000000000000000" pitchFamily="2" charset="2"/>
              <a:buChar char="ü"/>
            </a:pPr>
            <a:r>
              <a:rPr lang="en-US" sz="2400" dirty="0"/>
              <a:t>Complete the table to </a:t>
            </a:r>
            <a:r>
              <a:rPr lang="en-US" sz="2400" b="1" dirty="0"/>
              <a:t>explain your choices</a:t>
            </a:r>
          </a:p>
        </p:txBody>
      </p:sp>
      <p:sp>
        <p:nvSpPr>
          <p:cNvPr id="18" name="TextBox 17"/>
          <p:cNvSpPr txBox="1"/>
          <p:nvPr/>
        </p:nvSpPr>
        <p:spPr>
          <a:xfrm>
            <a:off x="3539929" y="2538940"/>
            <a:ext cx="1798890" cy="523220"/>
          </a:xfrm>
          <a:prstGeom prst="rect">
            <a:avLst/>
          </a:prstGeom>
          <a:noFill/>
        </p:spPr>
        <p:txBody>
          <a:bodyPr wrap="none" rtlCol="0">
            <a:spAutoFit/>
          </a:bodyPr>
          <a:lstStyle/>
          <a:p>
            <a:r>
              <a:rPr lang="en-US" sz="2800" dirty="0"/>
              <a:t>PNC rules :</a:t>
            </a:r>
          </a:p>
        </p:txBody>
      </p:sp>
      <p:sp>
        <p:nvSpPr>
          <p:cNvPr id="31" name="Rectangle 30"/>
          <p:cNvSpPr/>
          <p:nvPr/>
        </p:nvSpPr>
        <p:spPr>
          <a:xfrm>
            <a:off x="3255671" y="2289540"/>
            <a:ext cx="4746158" cy="348003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TextBox 31"/>
          <p:cNvSpPr txBox="1"/>
          <p:nvPr/>
        </p:nvSpPr>
        <p:spPr>
          <a:xfrm>
            <a:off x="3863526" y="3011445"/>
            <a:ext cx="4031681" cy="523220"/>
          </a:xfrm>
          <a:prstGeom prst="rect">
            <a:avLst/>
          </a:prstGeom>
          <a:noFill/>
        </p:spPr>
        <p:txBody>
          <a:bodyPr wrap="none" rtlCol="0">
            <a:spAutoFit/>
          </a:bodyPr>
          <a:lstStyle/>
          <a:p>
            <a:r>
              <a:rPr lang="en-US" sz="2800" dirty="0"/>
              <a:t>Do not cheat during exam</a:t>
            </a:r>
          </a:p>
        </p:txBody>
      </p:sp>
      <p:sp>
        <p:nvSpPr>
          <p:cNvPr id="33" name="TextBox 32"/>
          <p:cNvSpPr txBox="1"/>
          <p:nvPr/>
        </p:nvSpPr>
        <p:spPr>
          <a:xfrm>
            <a:off x="3580774" y="3701673"/>
            <a:ext cx="1758045" cy="523220"/>
          </a:xfrm>
          <a:prstGeom prst="rect">
            <a:avLst/>
          </a:prstGeom>
          <a:noFill/>
        </p:spPr>
        <p:txBody>
          <a:bodyPr wrap="none" rtlCol="0">
            <a:spAutoFit/>
          </a:bodyPr>
          <a:lstStyle/>
          <a:p>
            <a:r>
              <a:rPr lang="en-US" sz="2800" dirty="0"/>
              <a:t>Work hard</a:t>
            </a:r>
          </a:p>
        </p:txBody>
      </p:sp>
      <p:sp>
        <p:nvSpPr>
          <p:cNvPr id="34" name="TextBox 33"/>
          <p:cNvSpPr txBox="1"/>
          <p:nvPr/>
        </p:nvSpPr>
        <p:spPr>
          <a:xfrm>
            <a:off x="3580774" y="4128448"/>
            <a:ext cx="2557110" cy="523220"/>
          </a:xfrm>
          <a:prstGeom prst="rect">
            <a:avLst/>
          </a:prstGeom>
          <a:noFill/>
        </p:spPr>
        <p:txBody>
          <a:bodyPr wrap="none" rtlCol="0">
            <a:spAutoFit/>
          </a:bodyPr>
          <a:lstStyle/>
          <a:p>
            <a:r>
              <a:rPr lang="en-US" sz="2800" dirty="0"/>
              <a:t>Help each other</a:t>
            </a:r>
          </a:p>
        </p:txBody>
      </p:sp>
      <p:sp>
        <p:nvSpPr>
          <p:cNvPr id="35" name="TextBox 34"/>
          <p:cNvSpPr txBox="1"/>
          <p:nvPr/>
        </p:nvSpPr>
        <p:spPr>
          <a:xfrm>
            <a:off x="3770761" y="4723138"/>
            <a:ext cx="2367123" cy="523220"/>
          </a:xfrm>
          <a:prstGeom prst="rect">
            <a:avLst/>
          </a:prstGeom>
          <a:noFill/>
        </p:spPr>
        <p:txBody>
          <a:bodyPr wrap="none" rtlCol="0">
            <a:spAutoFit/>
          </a:bodyPr>
          <a:lstStyle/>
          <a:p>
            <a:r>
              <a:rPr lang="en-US" sz="2800" dirty="0"/>
              <a:t>Be responsible</a:t>
            </a:r>
          </a:p>
        </p:txBody>
      </p:sp>
    </p:spTree>
    <p:extLst>
      <p:ext uri="{BB962C8B-B14F-4D97-AF65-F5344CB8AC3E}">
        <p14:creationId xmlns:p14="http://schemas.microsoft.com/office/powerpoint/2010/main" val="36000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103117" y="1594743"/>
            <a:ext cx="2203483" cy="646331"/>
          </a:xfrm>
          <a:prstGeom prst="rect">
            <a:avLst/>
          </a:prstGeom>
          <a:solidFill>
            <a:schemeClr val="accent5">
              <a:lumMod val="75000"/>
            </a:schemeClr>
          </a:solidFill>
        </p:spPr>
        <p:txBody>
          <a:bodyPr wrap="square" rtlCol="0">
            <a:spAutoFit/>
          </a:bodyPr>
          <a:lstStyle/>
          <a:p>
            <a:r>
              <a:rPr lang="en-US" sz="3600" dirty="0">
                <a:solidFill>
                  <a:schemeClr val="bg1"/>
                </a:solidFill>
              </a:rPr>
              <a:t>PNC </a:t>
            </a:r>
            <a:r>
              <a:rPr lang="en-US" sz="3600" dirty="0" smtClean="0">
                <a:solidFill>
                  <a:schemeClr val="bg1"/>
                </a:solidFill>
              </a:rPr>
              <a:t>rules :</a:t>
            </a:r>
            <a:endParaRPr lang="en-US" sz="3600" dirty="0">
              <a:solidFill>
                <a:schemeClr val="bg1"/>
              </a:solidFill>
            </a:endParaRPr>
          </a:p>
        </p:txBody>
      </p:sp>
      <p:sp>
        <p:nvSpPr>
          <p:cNvPr id="31" name="Rectangle 30"/>
          <p:cNvSpPr/>
          <p:nvPr/>
        </p:nvSpPr>
        <p:spPr>
          <a:xfrm>
            <a:off x="3722920" y="1594743"/>
            <a:ext cx="4963879" cy="319025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TextBox 31"/>
          <p:cNvSpPr txBox="1"/>
          <p:nvPr/>
        </p:nvSpPr>
        <p:spPr>
          <a:xfrm>
            <a:off x="4048024" y="2407259"/>
            <a:ext cx="4412555" cy="523220"/>
          </a:xfrm>
          <a:prstGeom prst="rect">
            <a:avLst/>
          </a:prstGeom>
          <a:noFill/>
        </p:spPr>
        <p:txBody>
          <a:bodyPr wrap="none" rtlCol="0">
            <a:spAutoFit/>
          </a:bodyPr>
          <a:lstStyle/>
          <a:p>
            <a:pPr marL="457200" indent="-457200">
              <a:buFont typeface="Wingdings" panose="05000000000000000000" pitchFamily="2" charset="2"/>
              <a:buChar char="ü"/>
            </a:pPr>
            <a:r>
              <a:rPr lang="en-US" sz="2800" dirty="0"/>
              <a:t>Do not cheat during exam</a:t>
            </a:r>
          </a:p>
        </p:txBody>
      </p:sp>
      <p:sp>
        <p:nvSpPr>
          <p:cNvPr id="33" name="TextBox 32"/>
          <p:cNvSpPr txBox="1"/>
          <p:nvPr/>
        </p:nvSpPr>
        <p:spPr>
          <a:xfrm>
            <a:off x="4048024" y="2918354"/>
            <a:ext cx="2179636" cy="523220"/>
          </a:xfrm>
          <a:prstGeom prst="rect">
            <a:avLst/>
          </a:prstGeom>
          <a:noFill/>
        </p:spPr>
        <p:txBody>
          <a:bodyPr wrap="none" rtlCol="0">
            <a:spAutoFit/>
          </a:bodyPr>
          <a:lstStyle/>
          <a:p>
            <a:pPr marL="457200" indent="-457200">
              <a:buFont typeface="Wingdings" panose="05000000000000000000" pitchFamily="2" charset="2"/>
              <a:buChar char="ü"/>
            </a:pPr>
            <a:r>
              <a:rPr lang="en-US" sz="2800" dirty="0"/>
              <a:t>Work hard</a:t>
            </a:r>
          </a:p>
        </p:txBody>
      </p:sp>
      <p:sp>
        <p:nvSpPr>
          <p:cNvPr id="34" name="TextBox 33"/>
          <p:cNvSpPr txBox="1"/>
          <p:nvPr/>
        </p:nvSpPr>
        <p:spPr>
          <a:xfrm>
            <a:off x="4048024" y="3419829"/>
            <a:ext cx="2975495" cy="523220"/>
          </a:xfrm>
          <a:prstGeom prst="rect">
            <a:avLst/>
          </a:prstGeom>
          <a:noFill/>
        </p:spPr>
        <p:txBody>
          <a:bodyPr wrap="none" rtlCol="0">
            <a:spAutoFit/>
          </a:bodyPr>
          <a:lstStyle/>
          <a:p>
            <a:pPr marL="457200" indent="-457200">
              <a:buFont typeface="Wingdings" panose="05000000000000000000" pitchFamily="2" charset="2"/>
              <a:buChar char="ü"/>
            </a:pPr>
            <a:r>
              <a:rPr lang="en-US" sz="2800" dirty="0"/>
              <a:t>Help each other</a:t>
            </a:r>
          </a:p>
        </p:txBody>
      </p:sp>
      <p:sp>
        <p:nvSpPr>
          <p:cNvPr id="35" name="TextBox 34"/>
          <p:cNvSpPr txBox="1"/>
          <p:nvPr/>
        </p:nvSpPr>
        <p:spPr>
          <a:xfrm>
            <a:off x="4048024" y="3909179"/>
            <a:ext cx="2779992" cy="523220"/>
          </a:xfrm>
          <a:prstGeom prst="rect">
            <a:avLst/>
          </a:prstGeom>
          <a:noFill/>
        </p:spPr>
        <p:txBody>
          <a:bodyPr wrap="none" rtlCol="0">
            <a:spAutoFit/>
          </a:bodyPr>
          <a:lstStyle/>
          <a:p>
            <a:pPr marL="457200" indent="-457200">
              <a:buFont typeface="Wingdings" panose="05000000000000000000" pitchFamily="2" charset="2"/>
              <a:buChar char="ü"/>
            </a:pPr>
            <a:r>
              <a:rPr lang="en-US" sz="2800" dirty="0"/>
              <a:t>Be responsible</a:t>
            </a:r>
          </a:p>
        </p:txBody>
      </p:sp>
    </p:spTree>
    <p:extLst>
      <p:ext uri="{BB962C8B-B14F-4D97-AF65-F5344CB8AC3E}">
        <p14:creationId xmlns:p14="http://schemas.microsoft.com/office/powerpoint/2010/main" val="275754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37803892"/>
              </p:ext>
            </p:extLst>
          </p:nvPr>
        </p:nvGraphicFramePr>
        <p:xfrm>
          <a:off x="474663" y="1373236"/>
          <a:ext cx="10604154" cy="5083993"/>
        </p:xfrm>
        <a:graphic>
          <a:graphicData uri="http://schemas.openxmlformats.org/drawingml/2006/table">
            <a:tbl>
              <a:tblPr firstRow="1" bandRow="1">
                <a:tableStyleId>{5940675A-B579-460E-94D1-54222C63F5DA}</a:tableStyleId>
              </a:tblPr>
              <a:tblGrid>
                <a:gridCol w="1725198">
                  <a:extLst>
                    <a:ext uri="{9D8B030D-6E8A-4147-A177-3AD203B41FA5}">
                      <a16:colId xmlns:a16="http://schemas.microsoft.com/office/drawing/2014/main" val="20000"/>
                    </a:ext>
                  </a:extLst>
                </a:gridCol>
                <a:gridCol w="8878956">
                  <a:extLst>
                    <a:ext uri="{9D8B030D-6E8A-4147-A177-3AD203B41FA5}">
                      <a16:colId xmlns:a16="http://schemas.microsoft.com/office/drawing/2014/main" val="238881356"/>
                    </a:ext>
                  </a:extLst>
                </a:gridCol>
              </a:tblGrid>
              <a:tr h="685833">
                <a:tc>
                  <a:txBody>
                    <a:bodyPr/>
                    <a:lstStyle/>
                    <a:p>
                      <a:endParaRPr lang="en-US" sz="2400" dirty="0"/>
                    </a:p>
                  </a:txBody>
                  <a:tcPr>
                    <a:solidFill>
                      <a:schemeClr val="bg1">
                        <a:lumMod val="85000"/>
                      </a:schemeClr>
                    </a:solidFill>
                  </a:tcPr>
                </a:tc>
                <a:tc>
                  <a:txBody>
                    <a:bodyPr/>
                    <a:lstStyle/>
                    <a:p>
                      <a:pPr algn="l"/>
                      <a:r>
                        <a:rPr lang="en-US" sz="2400" dirty="0"/>
                        <a:t>Explain your improvements</a:t>
                      </a:r>
                      <a:endParaRPr lang="en-US" sz="2400" i="1" dirty="0"/>
                    </a:p>
                  </a:txBody>
                  <a:tcPr>
                    <a:solidFill>
                      <a:schemeClr val="bg1">
                        <a:lumMod val="85000"/>
                      </a:schemeClr>
                    </a:solidFill>
                  </a:tcPr>
                </a:tc>
                <a:extLst>
                  <a:ext uri="{0D108BD9-81ED-4DB2-BD59-A6C34878D82A}">
                    <a16:rowId xmlns:a16="http://schemas.microsoft.com/office/drawing/2014/main" val="10000"/>
                  </a:ext>
                </a:extLst>
              </a:tr>
              <a:tr h="1062954">
                <a:tc>
                  <a:txBody>
                    <a:bodyPr/>
                    <a:lstStyle/>
                    <a:p>
                      <a:r>
                        <a:rPr lang="en-US" sz="2000" dirty="0"/>
                        <a:t>Proximity </a:t>
                      </a:r>
                    </a:p>
                  </a:txBody>
                  <a:tcPr>
                    <a:solidFill>
                      <a:schemeClr val="accent2">
                        <a:lumMod val="60000"/>
                        <a:lumOff val="40000"/>
                      </a:schemeClr>
                    </a:solidFill>
                  </a:tcPr>
                </a:tc>
                <a:tc>
                  <a:txBody>
                    <a:bodyPr/>
                    <a:lstStyle/>
                    <a:p>
                      <a:pPr marL="285750" indent="-285750">
                        <a:buFont typeface="Wingdings" panose="05000000000000000000" pitchFamily="2" charset="2"/>
                        <a:buChar char="§"/>
                      </a:pPr>
                      <a:r>
                        <a:rPr lang="en-US" sz="1700" dirty="0" smtClean="0"/>
                        <a:t>Put the point that relate</a:t>
                      </a:r>
                      <a:r>
                        <a:rPr lang="en-US" sz="1700" baseline="0" dirty="0" smtClean="0"/>
                        <a:t> together. Because all point in the text talk about PNC rules of it all relate </a:t>
                      </a:r>
                      <a:endParaRPr lang="en-US" sz="1700" dirty="0"/>
                    </a:p>
                  </a:txBody>
                  <a:tcPr/>
                </a:tc>
                <a:extLst>
                  <a:ext uri="{0D108BD9-81ED-4DB2-BD59-A6C34878D82A}">
                    <a16:rowId xmlns:a16="http://schemas.microsoft.com/office/drawing/2014/main" val="10001"/>
                  </a:ext>
                </a:extLst>
              </a:tr>
              <a:tr h="1103723">
                <a:tc>
                  <a:txBody>
                    <a:bodyPr/>
                    <a:lstStyle/>
                    <a:p>
                      <a:r>
                        <a:rPr lang="en-US" sz="2000" dirty="0"/>
                        <a:t>Alignment</a:t>
                      </a:r>
                    </a:p>
                  </a:txBody>
                  <a:tcPr>
                    <a:solidFill>
                      <a:schemeClr val="accent4">
                        <a:lumMod val="60000"/>
                        <a:lumOff val="40000"/>
                      </a:schemeClr>
                    </a:solidFill>
                  </a:tcPr>
                </a:tc>
                <a:tc>
                  <a:txBody>
                    <a:bodyPr/>
                    <a:lstStyle/>
                    <a:p>
                      <a:pPr marL="285750" indent="-285750">
                        <a:buFont typeface="Wingdings" panose="05000000000000000000" pitchFamily="2" charset="2"/>
                        <a:buChar char="§"/>
                      </a:pPr>
                      <a:r>
                        <a:rPr lang="en-US" sz="1700" dirty="0" smtClean="0"/>
                        <a:t>The</a:t>
                      </a:r>
                      <a:r>
                        <a:rPr lang="en-US" sz="1700" baseline="0" dirty="0" smtClean="0"/>
                        <a:t> title is at the alignment center because It look so the important point and the text is at the alignment left. One more it have alots point so should have alignment left because we  read from left to right.</a:t>
                      </a:r>
                      <a:endParaRPr lang="en-US" sz="1700" dirty="0"/>
                    </a:p>
                  </a:txBody>
                  <a:tcPr/>
                </a:tc>
                <a:extLst>
                  <a:ext uri="{0D108BD9-81ED-4DB2-BD59-A6C34878D82A}">
                    <a16:rowId xmlns:a16="http://schemas.microsoft.com/office/drawing/2014/main" val="598303979"/>
                  </a:ext>
                </a:extLst>
              </a:tr>
              <a:tr h="1103723">
                <a:tc>
                  <a:txBody>
                    <a:bodyPr/>
                    <a:lstStyle/>
                    <a:p>
                      <a:r>
                        <a:rPr lang="en-US" sz="2000" dirty="0"/>
                        <a:t>Contrast</a:t>
                      </a:r>
                    </a:p>
                  </a:txBody>
                  <a:tcPr>
                    <a:solidFill>
                      <a:schemeClr val="accent6">
                        <a:lumMod val="60000"/>
                        <a:lumOff val="40000"/>
                      </a:schemeClr>
                    </a:solidFill>
                  </a:tcPr>
                </a:tc>
                <a:tc>
                  <a:txBody>
                    <a:bodyPr/>
                    <a:lstStyle/>
                    <a:p>
                      <a:pPr marL="285750" indent="-285750">
                        <a:buFont typeface="Wingdings" panose="05000000000000000000" pitchFamily="2" charset="2"/>
                        <a:buChar char="§"/>
                      </a:pPr>
                      <a:r>
                        <a:rPr lang="en-US" sz="1700" dirty="0" smtClean="0"/>
                        <a:t>Have color</a:t>
                      </a:r>
                      <a:r>
                        <a:rPr lang="en-US" sz="1700" baseline="0" dirty="0" smtClean="0"/>
                        <a:t> in the format title show about the text what want to say.</a:t>
                      </a:r>
                    </a:p>
                    <a:p>
                      <a:pPr marL="285750" indent="-285750">
                        <a:buFont typeface="Wingdings" panose="05000000000000000000" pitchFamily="2" charset="2"/>
                        <a:buChar char="§"/>
                      </a:pPr>
                      <a:r>
                        <a:rPr lang="en-US" sz="1700" baseline="0" dirty="0" smtClean="0"/>
                        <a:t>Have bullet because it the other point but relate </a:t>
                      </a:r>
                      <a:endParaRPr lang="en-US" sz="1700" dirty="0"/>
                    </a:p>
                  </a:txBody>
                  <a:tcPr/>
                </a:tc>
                <a:extLst>
                  <a:ext uri="{0D108BD9-81ED-4DB2-BD59-A6C34878D82A}">
                    <a16:rowId xmlns:a16="http://schemas.microsoft.com/office/drawing/2014/main" val="3589551280"/>
                  </a:ext>
                </a:extLst>
              </a:tr>
              <a:tr h="1103723">
                <a:tc>
                  <a:txBody>
                    <a:bodyPr/>
                    <a:lstStyle/>
                    <a:p>
                      <a:r>
                        <a:rPr lang="en-US" sz="2000" dirty="0"/>
                        <a:t>Repetition</a:t>
                      </a:r>
                    </a:p>
                  </a:txBody>
                  <a:tcPr>
                    <a:solidFill>
                      <a:schemeClr val="accent5">
                        <a:lumMod val="60000"/>
                        <a:lumOff val="40000"/>
                      </a:schemeClr>
                    </a:solidFill>
                  </a:tcPr>
                </a:tc>
                <a:tc>
                  <a:txBody>
                    <a:bodyPr/>
                    <a:lstStyle/>
                    <a:p>
                      <a:pPr marL="342900" indent="-342900">
                        <a:buFont typeface="Wingdings" panose="05000000000000000000" pitchFamily="2" charset="2"/>
                        <a:buChar char="§"/>
                      </a:pPr>
                      <a:r>
                        <a:rPr lang="en-US" sz="1700" dirty="0" smtClean="0"/>
                        <a:t>Have the bullet</a:t>
                      </a:r>
                      <a:r>
                        <a:rPr lang="en-US" sz="1700" baseline="0" dirty="0" smtClean="0"/>
                        <a:t> point each points because it easy to look and can understand It all the important point.</a:t>
                      </a:r>
                    </a:p>
                    <a:p>
                      <a:pPr marL="342900" indent="-342900">
                        <a:buFont typeface="Wingdings" panose="05000000000000000000" pitchFamily="2" charset="2"/>
                        <a:buChar char="§"/>
                      </a:pPr>
                      <a:r>
                        <a:rPr lang="en-US" sz="1700" baseline="0" dirty="0" smtClean="0"/>
                        <a:t>The font text is always use </a:t>
                      </a:r>
                    </a:p>
                    <a:p>
                      <a:pPr marL="342900" indent="-342900">
                        <a:buFont typeface="Wingdings" panose="05000000000000000000" pitchFamily="2" charset="2"/>
                        <a:buChar char="§"/>
                      </a:pPr>
                      <a:endParaRPr lang="en-US" sz="1700" dirty="0"/>
                    </a:p>
                  </a:txBody>
                  <a:tcPr/>
                </a:tc>
                <a:extLst>
                  <a:ext uri="{0D108BD9-81ED-4DB2-BD59-A6C34878D82A}">
                    <a16:rowId xmlns:a16="http://schemas.microsoft.com/office/drawing/2014/main" val="4122350183"/>
                  </a:ext>
                </a:extLst>
              </a:tr>
            </a:tbl>
          </a:graphicData>
        </a:graphic>
      </p:graphicFrame>
      <p:sp>
        <p:nvSpPr>
          <p:cNvPr id="6" name="TextBox 5"/>
          <p:cNvSpPr txBox="1"/>
          <p:nvPr/>
        </p:nvSpPr>
        <p:spPr>
          <a:xfrm>
            <a:off x="2990170" y="387752"/>
            <a:ext cx="6469335" cy="523220"/>
          </a:xfrm>
          <a:prstGeom prst="rect">
            <a:avLst/>
          </a:prstGeom>
          <a:noFill/>
        </p:spPr>
        <p:txBody>
          <a:bodyPr wrap="none" rtlCol="0">
            <a:spAutoFit/>
          </a:bodyPr>
          <a:lstStyle/>
          <a:p>
            <a:r>
              <a:rPr lang="en-US" sz="2800" dirty="0"/>
              <a:t>Complete the table to </a:t>
            </a:r>
            <a:r>
              <a:rPr lang="en-US" sz="2800" b="1" dirty="0"/>
              <a:t>explain your choices</a:t>
            </a:r>
          </a:p>
        </p:txBody>
      </p:sp>
    </p:spTree>
    <p:extLst>
      <p:ext uri="{BB962C8B-B14F-4D97-AF65-F5344CB8AC3E}">
        <p14:creationId xmlns:p14="http://schemas.microsoft.com/office/powerpoint/2010/main" val="748075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172</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SENGHAK.CHHUN</cp:lastModifiedBy>
  <cp:revision>10</cp:revision>
  <dcterms:created xsi:type="dcterms:W3CDTF">2023-03-26T07:32:33Z</dcterms:created>
  <dcterms:modified xsi:type="dcterms:W3CDTF">2023-03-30T01:46:45Z</dcterms:modified>
</cp:coreProperties>
</file>