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activity is named Jigsaw :</a:t>
            </a:r>
            <a:endParaRPr/>
          </a:p>
          <a:p>
            <a:pPr marL="0" lvl="0" indent="0" algn="l" rtl="0">
              <a:lnSpc>
                <a:spcPct val="100000"/>
              </a:lnSpc>
              <a:spcBef>
                <a:spcPts val="0"/>
              </a:spcBef>
              <a:spcAft>
                <a:spcPts val="0"/>
              </a:spcAft>
              <a:buSzPts val="1400"/>
              <a:buNone/>
            </a:pPr>
            <a:r>
              <a:rPr lang="en-US"/>
              <a:t> please see scheme in file C1-S3 if you need clarification…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b="1"/>
              <a:t>MATERIAL NEEDED: </a:t>
            </a:r>
            <a:r>
              <a:rPr lang="en-US" b="0"/>
              <a:t>post-it</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US" b="1"/>
              <a:t>TODO : </a:t>
            </a:r>
            <a:endParaRPr/>
          </a:p>
          <a:p>
            <a:pPr marL="0" lvl="0" indent="0" algn="l" rtl="0">
              <a:lnSpc>
                <a:spcPct val="100000"/>
              </a:lnSpc>
              <a:spcBef>
                <a:spcPts val="0"/>
              </a:spcBef>
              <a:spcAft>
                <a:spcPts val="0"/>
              </a:spcAft>
              <a:buSzPts val="1400"/>
              <a:buNone/>
            </a:pPr>
            <a:r>
              <a:rPr lang="en-US" b="1"/>
              <a:t>Activity explanation : </a:t>
            </a:r>
            <a:r>
              <a:rPr lang="en-US" b="0"/>
              <a:t>5 min</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US" b="1"/>
              <a:t>Step 1 : </a:t>
            </a:r>
            <a:r>
              <a:rPr lang="en-US"/>
              <a:t>Put students in 4 teams : </a:t>
            </a:r>
            <a:endParaRPr/>
          </a:p>
          <a:p>
            <a:pPr marL="0" lvl="0" indent="0" algn="l" rtl="0">
              <a:lnSpc>
                <a:spcPct val="100000"/>
              </a:lnSpc>
              <a:spcBef>
                <a:spcPts val="0"/>
              </a:spcBef>
              <a:spcAft>
                <a:spcPts val="0"/>
              </a:spcAft>
              <a:buSzPts val="1400"/>
              <a:buNone/>
            </a:pPr>
            <a:r>
              <a:rPr lang="en-US"/>
              <a:t>	Team 1 : Personal emotions</a:t>
            </a:r>
            <a:endParaRPr/>
          </a:p>
          <a:p>
            <a:pPr marL="0" lvl="0" indent="0" algn="l" rtl="0">
              <a:lnSpc>
                <a:spcPct val="100000"/>
              </a:lnSpc>
              <a:spcBef>
                <a:spcPts val="0"/>
              </a:spcBef>
              <a:spcAft>
                <a:spcPts val="0"/>
              </a:spcAft>
              <a:buSzPts val="1400"/>
              <a:buNone/>
            </a:pPr>
            <a:r>
              <a:rPr lang="en-US"/>
              <a:t>	Team 2 : Professional life</a:t>
            </a:r>
            <a:endParaRPr/>
          </a:p>
          <a:p>
            <a:pPr marL="0" lvl="0" indent="0" algn="l" rtl="0">
              <a:lnSpc>
                <a:spcPct val="100000"/>
              </a:lnSpc>
              <a:spcBef>
                <a:spcPts val="0"/>
              </a:spcBef>
              <a:spcAft>
                <a:spcPts val="0"/>
              </a:spcAft>
              <a:buSzPts val="1400"/>
              <a:buNone/>
            </a:pPr>
            <a:r>
              <a:rPr lang="en-US"/>
              <a:t>	Team 3 : Social life</a:t>
            </a:r>
            <a:endParaRPr/>
          </a:p>
          <a:p>
            <a:pPr marL="0" lvl="0" indent="0" algn="l" rtl="0">
              <a:lnSpc>
                <a:spcPct val="100000"/>
              </a:lnSpc>
              <a:spcBef>
                <a:spcPts val="0"/>
              </a:spcBef>
              <a:spcAft>
                <a:spcPts val="0"/>
              </a:spcAft>
              <a:buSzPts val="1400"/>
              <a:buNone/>
            </a:pPr>
            <a:r>
              <a:rPr lang="en-US"/>
              <a:t>	Team 4 : Academic life</a:t>
            </a:r>
            <a:endParaRPr/>
          </a:p>
          <a:p>
            <a:pPr marL="0" lvl="0" indent="0" algn="l" rtl="0">
              <a:lnSpc>
                <a:spcPct val="100000"/>
              </a:lnSpc>
              <a:spcBef>
                <a:spcPts val="0"/>
              </a:spcBef>
              <a:spcAft>
                <a:spcPts val="0"/>
              </a:spcAft>
              <a:buSzPts val="1400"/>
              <a:buNone/>
            </a:pPr>
            <a:r>
              <a:rPr lang="en-US"/>
              <a:t>Each team discuss the impact of cheating for the aspect of life of their team. =&gt; Team 1 will discuss the impact of cheating on personal emotions, team 2 will discuss the impact of cheating on professional life etc.</a:t>
            </a:r>
            <a:endParaRPr/>
          </a:p>
          <a:p>
            <a:pPr marL="0" lvl="0" indent="0" algn="l" rtl="0">
              <a:lnSpc>
                <a:spcPct val="100000"/>
              </a:lnSpc>
              <a:spcBef>
                <a:spcPts val="0"/>
              </a:spcBef>
              <a:spcAft>
                <a:spcPts val="0"/>
              </a:spcAft>
              <a:buSzPts val="1400"/>
              <a:buNone/>
            </a:pPr>
            <a:r>
              <a:rPr lang="en-US"/>
              <a:t>They need to give explanations and/or examples. =&gt; Cheating will cause me stress because I’ll be scared to be caught.</a:t>
            </a:r>
            <a:endParaRPr/>
          </a:p>
          <a:p>
            <a:pPr marL="0" lvl="0" indent="0" algn="l" rtl="0">
              <a:lnSpc>
                <a:spcPct val="100000"/>
              </a:lnSpc>
              <a:spcBef>
                <a:spcPts val="0"/>
              </a:spcBef>
              <a:spcAft>
                <a:spcPts val="0"/>
              </a:spcAft>
              <a:buSzPts val="1400"/>
              <a:buNone/>
            </a:pPr>
            <a:r>
              <a:rPr lang="en-US"/>
              <a:t>10 min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b="1"/>
              <a:t>Step 2 : </a:t>
            </a:r>
            <a:r>
              <a:rPr lang="en-US"/>
              <a:t>Change the teams :</a:t>
            </a:r>
            <a:endParaRPr/>
          </a:p>
          <a:p>
            <a:pPr marL="0" lvl="0" indent="0" algn="l" rtl="0">
              <a:lnSpc>
                <a:spcPct val="100000"/>
              </a:lnSpc>
              <a:spcBef>
                <a:spcPts val="0"/>
              </a:spcBef>
              <a:spcAft>
                <a:spcPts val="0"/>
              </a:spcAft>
              <a:buSzPts val="1400"/>
              <a:buNone/>
            </a:pPr>
            <a:r>
              <a:rPr lang="en-US"/>
              <a:t>1 team = 4 students = 1 student team “personal emotions” + 1 student “professional life” + 1 student “social life” + 1 student “academic life”</a:t>
            </a:r>
            <a:endParaRPr/>
          </a:p>
          <a:p>
            <a:pPr marL="0" lvl="0" indent="0" algn="l" rtl="0">
              <a:lnSpc>
                <a:spcPct val="100000"/>
              </a:lnSpc>
              <a:spcBef>
                <a:spcPts val="0"/>
              </a:spcBef>
              <a:spcAft>
                <a:spcPts val="0"/>
              </a:spcAft>
              <a:buSzPts val="1400"/>
              <a:buNone/>
            </a:pPr>
            <a:r>
              <a:rPr lang="en-US"/>
              <a:t>Each student share the reflection they had in their previous team. =&gt; The student of team “personal emotions” will explain to the rest of his/her team the impact of cheating on personal emotions. Etc.</a:t>
            </a:r>
            <a:endParaRPr/>
          </a:p>
          <a:p>
            <a:pPr marL="0" lvl="0" indent="0" algn="l" rtl="0">
              <a:lnSpc>
                <a:spcPct val="100000"/>
              </a:lnSpc>
              <a:spcBef>
                <a:spcPts val="0"/>
              </a:spcBef>
              <a:spcAft>
                <a:spcPts val="0"/>
              </a:spcAft>
              <a:buSzPts val="1400"/>
              <a:buNone/>
            </a:pPr>
            <a:r>
              <a:rPr lang="en-US"/>
              <a:t>15 min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b="1"/>
              <a:t>Step 3 : </a:t>
            </a:r>
            <a:r>
              <a:rPr lang="en-US"/>
              <a:t>Class presentation :</a:t>
            </a:r>
            <a:endParaRPr/>
          </a:p>
          <a:p>
            <a:pPr marL="0" lvl="0" indent="0" algn="l" rtl="0">
              <a:lnSpc>
                <a:spcPct val="100000"/>
              </a:lnSpc>
              <a:spcBef>
                <a:spcPts val="0"/>
              </a:spcBef>
              <a:spcAft>
                <a:spcPts val="0"/>
              </a:spcAft>
              <a:buSzPts val="1400"/>
              <a:buNone/>
            </a:pPr>
            <a:r>
              <a:rPr lang="en-US"/>
              <a:t>The students share their ideas to the class.</a:t>
            </a:r>
            <a:endParaRPr/>
          </a:p>
          <a:p>
            <a:pPr marL="0" lvl="0" indent="0" algn="l" rtl="0">
              <a:lnSpc>
                <a:spcPct val="100000"/>
              </a:lnSpc>
              <a:spcBef>
                <a:spcPts val="0"/>
              </a:spcBef>
              <a:spcAft>
                <a:spcPts val="0"/>
              </a:spcAft>
              <a:buSzPts val="1400"/>
              <a:buNone/>
            </a:pPr>
            <a:r>
              <a:rPr lang="en-US"/>
              <a:t>10 min</a:t>
            </a:r>
            <a:endParaRPr/>
          </a:p>
          <a:p>
            <a:pPr marL="0" lvl="0" indent="0" algn="l" rtl="0">
              <a:lnSpc>
                <a:spcPct val="100000"/>
              </a:lnSpc>
              <a:spcBef>
                <a:spcPts val="0"/>
              </a:spcBef>
              <a:spcAft>
                <a:spcPts val="0"/>
              </a:spcAft>
              <a:buSzPts val="1400"/>
              <a:buNone/>
            </a:pPr>
            <a:endParaRPr/>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Cheating can lead to Class Failure : </a:t>
            </a:r>
            <a:r>
              <a:rPr lang="en-US"/>
              <a:t>When you are caught cheating during an examination, there are penalties. (PNC rules)</a:t>
            </a:r>
            <a:endParaRPr/>
          </a:p>
          <a:p>
            <a:pPr marL="0" lvl="0" indent="0" algn="l" rtl="0">
              <a:lnSpc>
                <a:spcPct val="100000"/>
              </a:lnSpc>
              <a:spcBef>
                <a:spcPts val="0"/>
              </a:spcBef>
              <a:spcAft>
                <a:spcPts val="0"/>
              </a:spcAft>
              <a:buSzPts val="1400"/>
              <a:buNone/>
            </a:pPr>
            <a:r>
              <a:rPr lang="en-US" b="1"/>
              <a:t>Prevent progress : </a:t>
            </a:r>
            <a:r>
              <a:rPr lang="en-US"/>
              <a:t>cheating arms the progress of your learning process, which makes it not worth trying.</a:t>
            </a:r>
            <a:endParaRPr/>
          </a:p>
          <a:p>
            <a:pPr marL="0" lvl="0" indent="0" algn="l" rtl="0">
              <a:lnSpc>
                <a:spcPct val="100000"/>
              </a:lnSpc>
              <a:spcBef>
                <a:spcPts val="0"/>
              </a:spcBef>
              <a:spcAft>
                <a:spcPts val="0"/>
              </a:spcAft>
              <a:buSzPts val="1400"/>
              <a:buNone/>
            </a:pPr>
            <a:r>
              <a:rPr lang="en-US"/>
              <a:t>We go to school to learn. The courses we learn are vital in our development in academic, social, and economic development. This means that students who are involved in cheating will not make any progress because they are not learning the skills that will build them in the future unless they start afresh.</a:t>
            </a:r>
            <a:endParaRPr/>
          </a:p>
          <a:p>
            <a:pPr marL="0" lvl="0" indent="0" algn="l" rtl="0">
              <a:lnSpc>
                <a:spcPct val="100000"/>
              </a:lnSpc>
              <a:spcBef>
                <a:spcPts val="0"/>
              </a:spcBef>
              <a:spcAft>
                <a:spcPts val="0"/>
              </a:spcAft>
              <a:buSzPts val="1400"/>
              <a:buNone/>
            </a:pPr>
            <a:r>
              <a:rPr lang="en-US" b="1"/>
              <a:t>Hard to find a Job : </a:t>
            </a:r>
            <a:r>
              <a:rPr lang="en-US"/>
              <a:t>When your transcript shows that you cheated in college, securing a job becomes almost an impossibility. Nobody wants to employ an incompetent person. Through knowledge from the broken window theory, the employers believe that anyone involved in cheating once can do it again and again. They will not want at all to risk their companies.</a:t>
            </a:r>
            <a:endParaRPr/>
          </a:p>
          <a:p>
            <a:pPr marL="0" lvl="0" indent="0" algn="l" rtl="0">
              <a:lnSpc>
                <a:spcPct val="100000"/>
              </a:lnSpc>
              <a:spcBef>
                <a:spcPts val="0"/>
              </a:spcBef>
              <a:spcAft>
                <a:spcPts val="0"/>
              </a:spcAft>
              <a:buSzPts val="1400"/>
              <a:buNone/>
            </a:pPr>
            <a:r>
              <a:rPr lang="en-US" b="1"/>
              <a:t>Creation of a false character : </a:t>
            </a:r>
            <a:r>
              <a:rPr lang="en-US"/>
              <a:t>Some students involved in cheating in the college exams may complete their course successfully without being caught. This means that all the documents and certificates that the college gives the student are not a representation of the student’s capabilities (hard skills and soft skills). This is what creates a false character.</a:t>
            </a:r>
            <a:endParaRPr/>
          </a:p>
          <a:p>
            <a:pPr marL="0" marR="0" lvl="0" indent="0" algn="l" rtl="0">
              <a:lnSpc>
                <a:spcPct val="100000"/>
              </a:lnSpc>
              <a:spcBef>
                <a:spcPts val="0"/>
              </a:spcBef>
              <a:spcAft>
                <a:spcPts val="0"/>
              </a:spcAft>
              <a:buClr>
                <a:schemeClr val="dk1"/>
              </a:buClr>
              <a:buSzPts val="1200"/>
              <a:buFont typeface="Calibri"/>
              <a:buNone/>
            </a:pPr>
            <a:r>
              <a:rPr lang="en-US" b="1"/>
              <a:t>Brings lake of independence : </a:t>
            </a:r>
            <a:r>
              <a:rPr lang="en-US"/>
              <a:t>Students who cheat do not believe that they can make it on their own. They do not believe in their reasoning capabilities. This character grows and the student can carry it thereafter. Even at workplaces, such students become inefficient. </a:t>
            </a:r>
            <a:endParaRPr/>
          </a:p>
          <a:p>
            <a:pPr marL="0" marR="0" lvl="0" indent="0" algn="l" rtl="0">
              <a:lnSpc>
                <a:spcPct val="100000"/>
              </a:lnSpc>
              <a:spcBef>
                <a:spcPts val="0"/>
              </a:spcBef>
              <a:spcAft>
                <a:spcPts val="0"/>
              </a:spcAft>
              <a:buClr>
                <a:schemeClr val="dk1"/>
              </a:buClr>
              <a:buSzPts val="1200"/>
              <a:buFont typeface="Calibri"/>
              <a:buNone/>
            </a:pPr>
            <a:r>
              <a:rPr lang="en-US" b="1"/>
              <a:t>Brings low self-esteem: </a:t>
            </a:r>
            <a:r>
              <a:rPr lang="en-US" b="0"/>
              <a:t>Students who cheat know they break rules, they are disrespectful to teachers and students. They are not proud of themselves. This can apply to the psychological and the professional life.</a:t>
            </a:r>
            <a:endParaRPr b="1"/>
          </a:p>
          <a:p>
            <a:pPr marL="0" marR="0" lvl="0" indent="0" algn="l" rtl="0">
              <a:lnSpc>
                <a:spcPct val="100000"/>
              </a:lnSpc>
              <a:spcBef>
                <a:spcPts val="0"/>
              </a:spcBef>
              <a:spcAft>
                <a:spcPts val="0"/>
              </a:spcAft>
              <a:buClr>
                <a:schemeClr val="dk1"/>
              </a:buClr>
              <a:buSzPts val="1200"/>
              <a:buFont typeface="Calibri"/>
              <a:buNone/>
            </a:pPr>
            <a:r>
              <a:rPr lang="en-US" b="1"/>
              <a:t>Causes stress : </a:t>
            </a:r>
            <a:r>
              <a:rPr lang="en-US"/>
              <a:t>Consequences that may befall you if caught, the worry of being caught, and the reactions of your family and friends if caught must cross your mind. After cheating you will always be insecure if you suspect that somebody knows what you did. These thoughts can cause psychological torture and can easily cause stress.</a:t>
            </a:r>
            <a:endParaRPr/>
          </a:p>
          <a:p>
            <a:pPr marL="0" lvl="0" indent="0" algn="l" rtl="0">
              <a:lnSpc>
                <a:spcPct val="100000"/>
              </a:lnSpc>
              <a:spcBef>
                <a:spcPts val="0"/>
              </a:spcBef>
              <a:spcAft>
                <a:spcPts val="0"/>
              </a:spcAft>
              <a:buSzPts val="1400"/>
              <a:buNone/>
            </a:pPr>
            <a:r>
              <a:rPr lang="en-US" b="1"/>
              <a:t>Brings Embarrassment : </a:t>
            </a:r>
            <a:r>
              <a:rPr lang="en-US" b="0"/>
              <a:t>People</a:t>
            </a:r>
            <a:r>
              <a:rPr lang="en-US" b="1"/>
              <a:t> </a:t>
            </a:r>
            <a:r>
              <a:rPr lang="en-US"/>
              <a:t>will disregard you and lose trust in you. They will view you as a lazy, unintelligent, incompetent, disrespectful, selfish, mean, and careless person. When you are expelled from school, you will feel embarrassed as you carry your belongings home. Being barred from joining a university because you cheated causes disappointments and embarrassment too. This is perhaps the most discouraging of all the effects of cheating in school.</a:t>
            </a:r>
            <a:endParaRPr/>
          </a:p>
          <a:p>
            <a:pPr marL="0" lvl="0" indent="0" algn="l" rtl="0">
              <a:lnSpc>
                <a:spcPct val="100000"/>
              </a:lnSpc>
              <a:spcBef>
                <a:spcPts val="0"/>
              </a:spcBef>
              <a:spcAft>
                <a:spcPts val="0"/>
              </a:spcAft>
              <a:buSzPts val="1400"/>
              <a:buNone/>
            </a:pPr>
            <a:r>
              <a:rPr lang="en-US" b="1"/>
              <a:t>Is disrespectful to the other students and your teachers : </a:t>
            </a:r>
            <a:r>
              <a:rPr lang="en-US"/>
              <a:t>Cheating in college examinations is a shortcut to success. You will have put no effort to deserve any accolades you get. This is a high form of disrespect for teachers who have taught you. They may have sacrificed a lot to make sure you learn and expect you to pass by doing exams fairly which you did not. Cheating also is a form of disrespect to students who have worked hard to achieve what they have got but you surpass them by cheating.</a:t>
            </a:r>
            <a:endParaRPr/>
          </a:p>
        </p:txBody>
      </p:sp>
      <p:sp>
        <p:nvSpPr>
          <p:cNvPr id="156" name="Google Shape;15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Free participation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74" name="Google Shape;17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rgbClr val="CC99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p:nvPr/>
        </p:nvSpPr>
        <p:spPr>
          <a:xfrm>
            <a:off x="3618271" y="2767280"/>
            <a:ext cx="4621161"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8000"/>
              <a:buFont typeface="Arial"/>
              <a:buNone/>
            </a:pPr>
            <a:r>
              <a:rPr lang="en-US" sz="8000" b="0" i="0" u="none" strike="noStrike" cap="none" dirty="0">
                <a:solidFill>
                  <a:schemeClr val="lt1"/>
                </a:solidFill>
                <a:latin typeface="Calibri"/>
                <a:ea typeface="Calibri"/>
                <a:cs typeface="Calibri"/>
                <a:sym typeface="Calibri"/>
              </a:rPr>
              <a:t>CHEATING</a:t>
            </a:r>
            <a:endParaRPr sz="1400" b="0" i="0" u="none" strike="noStrike" cap="none" dirty="0">
              <a:solidFill>
                <a:srgbClr val="000000"/>
              </a:solidFill>
              <a:latin typeface="Arial"/>
              <a:ea typeface="Arial"/>
              <a:cs typeface="Arial"/>
              <a:sym typeface="Arial"/>
            </a:endParaRPr>
          </a:p>
        </p:txBody>
      </p:sp>
      <p:sp>
        <p:nvSpPr>
          <p:cNvPr id="90" name="Google Shape;90;p13"/>
          <p:cNvSpPr/>
          <p:nvPr/>
        </p:nvSpPr>
        <p:spPr>
          <a:xfrm>
            <a:off x="595086" y="1438114"/>
            <a:ext cx="11001828" cy="4538616"/>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3"/>
          <p:cNvSpPr txBox="1"/>
          <p:nvPr/>
        </p:nvSpPr>
        <p:spPr>
          <a:xfrm>
            <a:off x="3133791" y="632117"/>
            <a:ext cx="525676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Arial"/>
              <a:buNone/>
            </a:pPr>
            <a:r>
              <a:rPr lang="en-US" sz="3200" b="1" i="0" u="none" strike="noStrike" cap="none">
                <a:solidFill>
                  <a:schemeClr val="lt1"/>
                </a:solidFill>
                <a:latin typeface="Calibri"/>
                <a:ea typeface="Calibri"/>
                <a:cs typeface="Calibri"/>
                <a:sym typeface="Calibri"/>
              </a:rPr>
              <a:t>CHAPTER 1 : LEARN TO LEARN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2744876" y="610838"/>
            <a:ext cx="677504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Calibri"/>
              <a:buNone/>
            </a:pPr>
            <a:r>
              <a:rPr lang="en-US" sz="4000" b="1" i="0" u="none" strike="noStrike" cap="none">
                <a:solidFill>
                  <a:schemeClr val="dk1"/>
                </a:solidFill>
                <a:latin typeface="Calibri"/>
                <a:ea typeface="Calibri"/>
                <a:cs typeface="Calibri"/>
                <a:sym typeface="Calibri"/>
              </a:rPr>
              <a:t>OBJECTIVES FOR THIS SESSION</a:t>
            </a:r>
            <a:endParaRPr sz="4000" b="1" i="0" u="none" strike="noStrike" cap="none">
              <a:solidFill>
                <a:schemeClr val="dk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a:stretch/>
        </p:blipFill>
        <p:spPr>
          <a:xfrm>
            <a:off x="2056958" y="516788"/>
            <a:ext cx="801896" cy="801896"/>
          </a:xfrm>
          <a:prstGeom prst="rect">
            <a:avLst/>
          </a:prstGeom>
          <a:noFill/>
          <a:ln>
            <a:noFill/>
          </a:ln>
        </p:spPr>
      </p:pic>
      <p:pic>
        <p:nvPicPr>
          <p:cNvPr id="98" name="Google Shape;98;p14"/>
          <p:cNvPicPr preferRelativeResize="0"/>
          <p:nvPr/>
        </p:nvPicPr>
        <p:blipFill rotWithShape="1">
          <a:blip r:embed="rId3">
            <a:alphaModFix/>
          </a:blip>
          <a:srcRect/>
          <a:stretch/>
        </p:blipFill>
        <p:spPr>
          <a:xfrm>
            <a:off x="9333146" y="516788"/>
            <a:ext cx="801896" cy="801896"/>
          </a:xfrm>
          <a:prstGeom prst="rect">
            <a:avLst/>
          </a:prstGeom>
          <a:noFill/>
          <a:ln>
            <a:noFill/>
          </a:ln>
        </p:spPr>
      </p:pic>
      <p:sp>
        <p:nvSpPr>
          <p:cNvPr id="99" name="Google Shape;99;p14"/>
          <p:cNvSpPr txBox="1"/>
          <p:nvPr/>
        </p:nvSpPr>
        <p:spPr>
          <a:xfrm>
            <a:off x="1599897" y="2769909"/>
            <a:ext cx="7733249" cy="13181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What is </a:t>
            </a:r>
            <a:r>
              <a:rPr lang="en-US" sz="2800" b="1" i="0" u="none" strike="noStrike" cap="none">
                <a:solidFill>
                  <a:srgbClr val="0070C0"/>
                </a:solidFill>
                <a:latin typeface="Calibri"/>
                <a:ea typeface="Calibri"/>
                <a:cs typeface="Calibri"/>
                <a:sym typeface="Calibri"/>
              </a:rPr>
              <a:t>cheating</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What are </a:t>
            </a:r>
            <a:r>
              <a:rPr lang="en-US" sz="2800" b="1" i="0" u="none" strike="noStrike" cap="none">
                <a:solidFill>
                  <a:srgbClr val="0070C0"/>
                </a:solidFill>
                <a:latin typeface="Calibri"/>
                <a:ea typeface="Calibri"/>
                <a:cs typeface="Calibri"/>
                <a:sym typeface="Calibri"/>
              </a:rPr>
              <a:t>the consequences of cheating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body" idx="1"/>
          </p:nvPr>
        </p:nvSpPr>
        <p:spPr>
          <a:xfrm>
            <a:off x="2046615" y="1675397"/>
            <a:ext cx="8198670" cy="108148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Think about all the possible ways of cheating</a:t>
            </a:r>
            <a:endParaRPr/>
          </a:p>
          <a:p>
            <a:pPr marL="228600" lvl="0" indent="-228600" algn="l" rtl="0">
              <a:lnSpc>
                <a:spcPct val="90000"/>
              </a:lnSpc>
              <a:spcBef>
                <a:spcPts val="1000"/>
              </a:spcBef>
              <a:spcAft>
                <a:spcPts val="0"/>
              </a:spcAft>
              <a:buClr>
                <a:schemeClr val="dk1"/>
              </a:buClr>
              <a:buSzPts val="2800"/>
              <a:buChar char="•"/>
            </a:pPr>
            <a:r>
              <a:rPr lang="en-US"/>
              <a:t>The group who has the more ideas wins !</a:t>
            </a:r>
            <a:endParaRPr/>
          </a:p>
        </p:txBody>
      </p:sp>
      <p:sp>
        <p:nvSpPr>
          <p:cNvPr id="106" name="Google Shape;106;p15"/>
          <p:cNvSpPr txBox="1"/>
          <p:nvPr/>
        </p:nvSpPr>
        <p:spPr>
          <a:xfrm>
            <a:off x="3261063" y="369332"/>
            <a:ext cx="5455068"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Cheating competition !</a:t>
            </a:r>
            <a:endParaRPr sz="1400" b="0" i="0" u="none" strike="noStrike" cap="none">
              <a:solidFill>
                <a:srgbClr val="000000"/>
              </a:solidFill>
              <a:latin typeface="Arial"/>
              <a:ea typeface="Arial"/>
              <a:cs typeface="Arial"/>
              <a:sym typeface="Arial"/>
            </a:endParaRPr>
          </a:p>
        </p:txBody>
      </p:sp>
      <p:pic>
        <p:nvPicPr>
          <p:cNvPr id="107" name="Google Shape;107;p15"/>
          <p:cNvPicPr preferRelativeResize="0"/>
          <p:nvPr/>
        </p:nvPicPr>
        <p:blipFill rotWithShape="1">
          <a:blip r:embed="rId3">
            <a:alphaModFix/>
          </a:blip>
          <a:srcRect/>
          <a:stretch/>
        </p:blipFill>
        <p:spPr>
          <a:xfrm>
            <a:off x="261875" y="480042"/>
            <a:ext cx="465138" cy="484188"/>
          </a:xfrm>
          <a:prstGeom prst="rect">
            <a:avLst/>
          </a:prstGeom>
          <a:noFill/>
          <a:ln>
            <a:noFill/>
          </a:ln>
        </p:spPr>
      </p:pic>
      <p:sp>
        <p:nvSpPr>
          <p:cNvPr id="108" name="Google Shape;108;p15"/>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Calibri"/>
                <a:ea typeface="Calibri"/>
                <a:cs typeface="Calibri"/>
                <a:sym typeface="Calibri"/>
              </a:rPr>
              <a:t>10 MIN</a:t>
            </a:r>
            <a:endParaRPr sz="1200" b="0" i="0" u="none" strike="noStrike" cap="none">
              <a:solidFill>
                <a:srgbClr val="FF0000"/>
              </a:solidFill>
              <a:latin typeface="Calibri"/>
              <a:ea typeface="Calibri"/>
              <a:cs typeface="Calibri"/>
              <a:sym typeface="Calibri"/>
            </a:endParaRPr>
          </a:p>
        </p:txBody>
      </p:sp>
      <p:pic>
        <p:nvPicPr>
          <p:cNvPr id="109" name="Google Shape;109;p15"/>
          <p:cNvPicPr preferRelativeResize="0"/>
          <p:nvPr/>
        </p:nvPicPr>
        <p:blipFill rotWithShape="1">
          <a:blip r:embed="rId4">
            <a:alphaModFix/>
          </a:blip>
          <a:srcRect/>
          <a:stretch/>
        </p:blipFill>
        <p:spPr>
          <a:xfrm>
            <a:off x="864663" y="527622"/>
            <a:ext cx="186684" cy="371292"/>
          </a:xfrm>
          <a:prstGeom prst="rect">
            <a:avLst/>
          </a:prstGeom>
          <a:noFill/>
          <a:ln>
            <a:noFill/>
          </a:ln>
        </p:spPr>
      </p:pic>
      <p:pic>
        <p:nvPicPr>
          <p:cNvPr id="110" name="Google Shape;110;p15"/>
          <p:cNvPicPr preferRelativeResize="0"/>
          <p:nvPr/>
        </p:nvPicPr>
        <p:blipFill rotWithShape="1">
          <a:blip r:embed="rId4">
            <a:alphaModFix/>
          </a:blip>
          <a:srcRect/>
          <a:stretch/>
        </p:blipFill>
        <p:spPr>
          <a:xfrm>
            <a:off x="1237089" y="514047"/>
            <a:ext cx="186684" cy="371292"/>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1051347" y="518573"/>
            <a:ext cx="186684" cy="371292"/>
          </a:xfrm>
          <a:prstGeom prst="rect">
            <a:avLst/>
          </a:prstGeom>
          <a:noFill/>
          <a:ln>
            <a:noFill/>
          </a:ln>
        </p:spPr>
      </p:pic>
      <p:pic>
        <p:nvPicPr>
          <p:cNvPr id="112" name="Google Shape;112;p15"/>
          <p:cNvPicPr preferRelativeResize="0"/>
          <p:nvPr/>
        </p:nvPicPr>
        <p:blipFill rotWithShape="1">
          <a:blip r:embed="rId5">
            <a:alphaModFix/>
          </a:blip>
          <a:srcRect/>
          <a:stretch/>
        </p:blipFill>
        <p:spPr>
          <a:xfrm rot="-1154922">
            <a:off x="3093722" y="3089060"/>
            <a:ext cx="1860423" cy="178886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13" name="Google Shape;113;p15"/>
          <p:cNvPicPr preferRelativeResize="0"/>
          <p:nvPr/>
        </p:nvPicPr>
        <p:blipFill rotWithShape="1">
          <a:blip r:embed="rId6">
            <a:alphaModFix/>
          </a:blip>
          <a:srcRect/>
          <a:stretch/>
        </p:blipFill>
        <p:spPr>
          <a:xfrm rot="1626955">
            <a:off x="4894318" y="3106971"/>
            <a:ext cx="1889308" cy="188930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14" name="Google Shape;114;p15"/>
          <p:cNvPicPr preferRelativeResize="0"/>
          <p:nvPr/>
        </p:nvPicPr>
        <p:blipFill rotWithShape="1">
          <a:blip r:embed="rId7">
            <a:alphaModFix/>
          </a:blip>
          <a:srcRect/>
          <a:stretch/>
        </p:blipFill>
        <p:spPr>
          <a:xfrm rot="466879">
            <a:off x="7030885" y="3302527"/>
            <a:ext cx="3007554" cy="168423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115" name="Google Shape;115;p15"/>
          <p:cNvPicPr preferRelativeResize="0"/>
          <p:nvPr/>
        </p:nvPicPr>
        <p:blipFill rotWithShape="1">
          <a:blip r:embed="rId8">
            <a:alphaModFix/>
          </a:blip>
          <a:srcRect/>
          <a:stretch/>
        </p:blipFill>
        <p:spPr>
          <a:xfrm>
            <a:off x="8877823" y="294046"/>
            <a:ext cx="1182585" cy="1182585"/>
          </a:xfrm>
          <a:prstGeom prst="rect">
            <a:avLst/>
          </a:prstGeom>
          <a:noFill/>
          <a:ln>
            <a:noFill/>
          </a:ln>
        </p:spPr>
      </p:pic>
      <p:sp>
        <p:nvSpPr>
          <p:cNvPr id="116" name="Google Shape;116;p15"/>
          <p:cNvSpPr/>
          <p:nvPr/>
        </p:nvSpPr>
        <p:spPr>
          <a:xfrm>
            <a:off x="3152682" y="5889546"/>
            <a:ext cx="364737" cy="357515"/>
          </a:xfrm>
          <a:prstGeom prst="ellipse">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5656604" y="5889546"/>
            <a:ext cx="364737" cy="357515"/>
          </a:xfrm>
          <a:prstGeom prst="ellipse">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18" name="Google Shape;118;p15"/>
          <p:cNvSpPr txBox="1"/>
          <p:nvPr/>
        </p:nvSpPr>
        <p:spPr>
          <a:xfrm>
            <a:off x="6071881" y="5900228"/>
            <a:ext cx="231962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Calibri"/>
                <a:ea typeface="Calibri"/>
                <a:cs typeface="Calibri"/>
                <a:sym typeface="Calibri"/>
              </a:rPr>
              <a:t>DISCUSS IN TEAM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595959"/>
                </a:solidFill>
                <a:latin typeface="Calibri"/>
                <a:ea typeface="Calibri"/>
                <a:cs typeface="Calibri"/>
                <a:sym typeface="Calibri"/>
              </a:rPr>
              <a:t>(5 min)</a:t>
            </a:r>
            <a:endParaRPr sz="1400" b="0" i="0" u="none" strike="noStrike" cap="none">
              <a:solidFill>
                <a:srgbClr val="000000"/>
              </a:solidFill>
              <a:latin typeface="Arial"/>
              <a:ea typeface="Arial"/>
              <a:cs typeface="Arial"/>
              <a:sym typeface="Arial"/>
            </a:endParaRPr>
          </a:p>
        </p:txBody>
      </p:sp>
      <p:sp>
        <p:nvSpPr>
          <p:cNvPr id="119" name="Google Shape;119;p15"/>
          <p:cNvSpPr txBox="1"/>
          <p:nvPr/>
        </p:nvSpPr>
        <p:spPr>
          <a:xfrm>
            <a:off x="3539735" y="5900228"/>
            <a:ext cx="150015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Calibri"/>
                <a:ea typeface="Calibri"/>
                <a:cs typeface="Calibri"/>
                <a:sym typeface="Calibri"/>
              </a:rPr>
              <a:t>MAKE TEAMS !!</a:t>
            </a:r>
            <a:endParaRPr sz="1600" b="0" i="1" u="none" strike="noStrike" cap="none">
              <a:solidFill>
                <a:srgbClr val="595959"/>
              </a:solidFill>
              <a:latin typeface="Calibri"/>
              <a:ea typeface="Calibri"/>
              <a:cs typeface="Calibri"/>
              <a:sym typeface="Calibri"/>
            </a:endParaRPr>
          </a:p>
        </p:txBody>
      </p:sp>
      <p:sp>
        <p:nvSpPr>
          <p:cNvPr id="120" name="Google Shape;120;p15"/>
          <p:cNvSpPr/>
          <p:nvPr/>
        </p:nvSpPr>
        <p:spPr>
          <a:xfrm>
            <a:off x="8515877" y="5889546"/>
            <a:ext cx="364737" cy="357515"/>
          </a:xfrm>
          <a:prstGeom prst="ellipse">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121" name="Google Shape;121;p15"/>
          <p:cNvSpPr txBox="1"/>
          <p:nvPr/>
        </p:nvSpPr>
        <p:spPr>
          <a:xfrm>
            <a:off x="8943062" y="5900228"/>
            <a:ext cx="26044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Calibri"/>
                <a:ea typeface="Calibri"/>
                <a:cs typeface="Calibri"/>
                <a:sym typeface="Calibri"/>
              </a:rPr>
              <a:t>PRESENT TO THE CLASS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595959"/>
                </a:solidFill>
                <a:latin typeface="Calibri"/>
                <a:ea typeface="Calibri"/>
                <a:cs typeface="Calibri"/>
                <a:sym typeface="Calibri"/>
              </a:rPr>
              <a:t>(5 min)</a:t>
            </a:r>
            <a:endParaRPr sz="1400" b="0" i="0" u="none" strike="noStrike" cap="none">
              <a:solidFill>
                <a:srgbClr val="000000"/>
              </a:solidFill>
              <a:latin typeface="Arial"/>
              <a:ea typeface="Arial"/>
              <a:cs typeface="Arial"/>
              <a:sym typeface="Arial"/>
            </a:endParaRPr>
          </a:p>
        </p:txBody>
      </p:sp>
      <p:sp>
        <p:nvSpPr>
          <p:cNvPr id="122" name="Google Shape;122;p15"/>
          <p:cNvSpPr txBox="1"/>
          <p:nvPr/>
        </p:nvSpPr>
        <p:spPr>
          <a:xfrm>
            <a:off x="146093" y="6247061"/>
            <a:ext cx="268528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Calibri"/>
                <a:ea typeface="Calibri"/>
                <a:cs typeface="Calibri"/>
                <a:sym typeface="Calibri"/>
              </a:rPr>
              <a:t>TO COMPLETE THIS ACTIVITY :</a:t>
            </a:r>
            <a:endParaRPr sz="1400" b="0" i="0" u="none" strike="noStrike" cap="none">
              <a:solidFill>
                <a:srgbClr val="000000"/>
              </a:solidFill>
              <a:latin typeface="Arial"/>
              <a:ea typeface="Arial"/>
              <a:cs typeface="Arial"/>
              <a:sym typeface="Arial"/>
            </a:endParaRPr>
          </a:p>
        </p:txBody>
      </p:sp>
      <p:sp>
        <p:nvSpPr>
          <p:cNvPr id="123" name="Google Shape;123;p15"/>
          <p:cNvSpPr txBox="1"/>
          <p:nvPr/>
        </p:nvSpPr>
        <p:spPr>
          <a:xfrm>
            <a:off x="3249594" y="6352337"/>
            <a:ext cx="2407010" cy="2769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595959"/>
              </a:buClr>
              <a:buSzPts val="1200"/>
              <a:buFont typeface="Calibri"/>
              <a:buChar char="-"/>
            </a:pPr>
            <a:r>
              <a:rPr lang="en-US" sz="1200" b="0" i="1" u="none" strike="noStrike" cap="none">
                <a:solidFill>
                  <a:srgbClr val="595959"/>
                </a:solidFill>
                <a:latin typeface="Calibri"/>
                <a:ea typeface="Calibri"/>
                <a:cs typeface="Calibri"/>
                <a:sym typeface="Calibri"/>
              </a:rPr>
              <a:t>3 students per team</a:t>
            </a:r>
            <a:endParaRPr sz="1400" b="0" i="0" u="none" strike="noStrike" cap="none">
              <a:solidFill>
                <a:srgbClr val="000000"/>
              </a:solidFill>
              <a:latin typeface="Arial"/>
              <a:ea typeface="Arial"/>
              <a:cs typeface="Arial"/>
              <a:sym typeface="Arial"/>
            </a:endParaRPr>
          </a:p>
        </p:txBody>
      </p:sp>
      <p:sp>
        <p:nvSpPr>
          <p:cNvPr id="124" name="Google Shape;124;p15"/>
          <p:cNvSpPr txBox="1"/>
          <p:nvPr/>
        </p:nvSpPr>
        <p:spPr>
          <a:xfrm>
            <a:off x="-12618" y="0"/>
            <a:ext cx="2031937" cy="369332"/>
          </a:xfrm>
          <a:prstGeom prst="rect">
            <a:avLst/>
          </a:prstGeom>
          <a:solidFill>
            <a:srgbClr val="FF01FF"/>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ENGAGE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2506301" y="222557"/>
            <a:ext cx="84486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What is the impact of cheating ?</a:t>
            </a:r>
            <a:endParaRPr/>
          </a:p>
        </p:txBody>
      </p:sp>
      <p:sp>
        <p:nvSpPr>
          <p:cNvPr id="131" name="Google Shape;131;p16"/>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DISCUSS</a:t>
            </a:r>
            <a:endParaRPr sz="1400" b="0" i="0" u="none" strike="noStrike" cap="non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a:stretch/>
        </p:blipFill>
        <p:spPr>
          <a:xfrm>
            <a:off x="261875" y="480042"/>
            <a:ext cx="465138" cy="484188"/>
          </a:xfrm>
          <a:prstGeom prst="rect">
            <a:avLst/>
          </a:prstGeom>
          <a:noFill/>
          <a:ln>
            <a:noFill/>
          </a:ln>
        </p:spPr>
      </p:pic>
      <p:sp>
        <p:nvSpPr>
          <p:cNvPr id="133" name="Google Shape;133;p16"/>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Calibri"/>
                <a:ea typeface="Calibri"/>
                <a:cs typeface="Calibri"/>
                <a:sym typeface="Calibri"/>
              </a:rPr>
              <a:t>30 MIN</a:t>
            </a:r>
            <a:endParaRPr sz="1200" b="0" i="0" u="none" strike="noStrike" cap="none">
              <a:solidFill>
                <a:srgbClr val="FF0000"/>
              </a:solidFill>
              <a:latin typeface="Calibri"/>
              <a:ea typeface="Calibri"/>
              <a:cs typeface="Calibri"/>
              <a:sym typeface="Calibri"/>
            </a:endParaRPr>
          </a:p>
        </p:txBody>
      </p:sp>
      <p:pic>
        <p:nvPicPr>
          <p:cNvPr id="134" name="Google Shape;134;p16"/>
          <p:cNvPicPr preferRelativeResize="0"/>
          <p:nvPr/>
        </p:nvPicPr>
        <p:blipFill rotWithShape="1">
          <a:blip r:embed="rId4">
            <a:alphaModFix/>
          </a:blip>
          <a:srcRect/>
          <a:stretch/>
        </p:blipFill>
        <p:spPr>
          <a:xfrm>
            <a:off x="864663" y="527622"/>
            <a:ext cx="186684" cy="371292"/>
          </a:xfrm>
          <a:prstGeom prst="rect">
            <a:avLst/>
          </a:prstGeom>
          <a:noFill/>
          <a:ln>
            <a:noFill/>
          </a:ln>
        </p:spPr>
      </p:pic>
      <p:pic>
        <p:nvPicPr>
          <p:cNvPr id="135" name="Google Shape;135;p16"/>
          <p:cNvPicPr preferRelativeResize="0"/>
          <p:nvPr/>
        </p:nvPicPr>
        <p:blipFill rotWithShape="1">
          <a:blip r:embed="rId4">
            <a:alphaModFix/>
          </a:blip>
          <a:srcRect/>
          <a:stretch/>
        </p:blipFill>
        <p:spPr>
          <a:xfrm>
            <a:off x="1237089" y="524680"/>
            <a:ext cx="186684" cy="371292"/>
          </a:xfrm>
          <a:prstGeom prst="rect">
            <a:avLst/>
          </a:prstGeom>
          <a:noFill/>
          <a:ln>
            <a:noFill/>
          </a:ln>
        </p:spPr>
      </p:pic>
      <p:pic>
        <p:nvPicPr>
          <p:cNvPr id="136" name="Google Shape;136;p16"/>
          <p:cNvPicPr preferRelativeResize="0"/>
          <p:nvPr/>
        </p:nvPicPr>
        <p:blipFill rotWithShape="1">
          <a:blip r:embed="rId4">
            <a:alphaModFix/>
          </a:blip>
          <a:srcRect/>
          <a:stretch/>
        </p:blipFill>
        <p:spPr>
          <a:xfrm>
            <a:off x="1051347" y="518573"/>
            <a:ext cx="186684" cy="371292"/>
          </a:xfrm>
          <a:prstGeom prst="rect">
            <a:avLst/>
          </a:prstGeom>
          <a:noFill/>
          <a:ln>
            <a:noFill/>
          </a:ln>
        </p:spPr>
      </p:pic>
      <p:sp>
        <p:nvSpPr>
          <p:cNvPr id="137" name="Google Shape;137;p16"/>
          <p:cNvSpPr txBox="1"/>
          <p:nvPr/>
        </p:nvSpPr>
        <p:spPr>
          <a:xfrm>
            <a:off x="6135072" y="3218931"/>
            <a:ext cx="2685287" cy="400110"/>
          </a:xfrm>
          <a:prstGeom prst="rect">
            <a:avLst/>
          </a:prstGeom>
          <a:solidFill>
            <a:schemeClr val="lt1"/>
          </a:solidFill>
          <a:ln w="222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C000"/>
                </a:solidFill>
                <a:latin typeface="Calibri"/>
                <a:ea typeface="Calibri"/>
                <a:cs typeface="Calibri"/>
                <a:sym typeface="Calibri"/>
              </a:rPr>
              <a:t>On Personal emotions</a:t>
            </a: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3256182" y="3219322"/>
            <a:ext cx="2685117" cy="400110"/>
          </a:xfrm>
          <a:prstGeom prst="rect">
            <a:avLst/>
          </a:prstGeom>
          <a:noFill/>
          <a:ln w="22225" cap="flat" cmpd="sng">
            <a:solidFill>
              <a:srgbClr val="FF01F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1FF"/>
                </a:solidFill>
                <a:latin typeface="Calibri"/>
                <a:ea typeface="Calibri"/>
                <a:cs typeface="Calibri"/>
                <a:sym typeface="Calibri"/>
              </a:rPr>
              <a:t>In Professional life</a:t>
            </a:r>
            <a:endParaRPr sz="2000" b="1" i="0" u="none" strike="noStrike" cap="none">
              <a:solidFill>
                <a:srgbClr val="FF01FF"/>
              </a:solidFill>
              <a:latin typeface="Calibri"/>
              <a:ea typeface="Calibri"/>
              <a:cs typeface="Calibri"/>
              <a:sym typeface="Calibri"/>
            </a:endParaRPr>
          </a:p>
        </p:txBody>
      </p:sp>
      <p:sp>
        <p:nvSpPr>
          <p:cNvPr id="139" name="Google Shape;139;p16"/>
          <p:cNvSpPr txBox="1"/>
          <p:nvPr/>
        </p:nvSpPr>
        <p:spPr>
          <a:xfrm>
            <a:off x="9011163" y="3214987"/>
            <a:ext cx="2774436" cy="400110"/>
          </a:xfrm>
          <a:prstGeom prst="rect">
            <a:avLst/>
          </a:prstGeom>
          <a:noFill/>
          <a:ln w="22225" cap="flat" cmpd="sng">
            <a:solidFill>
              <a:srgbClr val="56CA59"/>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56CA59"/>
                </a:solidFill>
                <a:latin typeface="Calibri"/>
                <a:ea typeface="Calibri"/>
                <a:cs typeface="Calibri"/>
                <a:sym typeface="Calibri"/>
              </a:rPr>
              <a:t>In Social life</a:t>
            </a:r>
            <a:endParaRPr sz="2000" b="1" i="0" u="none" strike="noStrike" cap="none">
              <a:solidFill>
                <a:srgbClr val="56CA59"/>
              </a:solidFill>
              <a:latin typeface="Calibri"/>
              <a:ea typeface="Calibri"/>
              <a:cs typeface="Calibri"/>
              <a:sym typeface="Calibri"/>
            </a:endParaRPr>
          </a:p>
        </p:txBody>
      </p:sp>
      <p:sp>
        <p:nvSpPr>
          <p:cNvPr id="140" name="Google Shape;140;p16"/>
          <p:cNvSpPr txBox="1"/>
          <p:nvPr/>
        </p:nvSpPr>
        <p:spPr>
          <a:xfrm>
            <a:off x="294278" y="3238102"/>
            <a:ext cx="2685117" cy="400110"/>
          </a:xfrm>
          <a:prstGeom prst="rect">
            <a:avLst/>
          </a:prstGeom>
          <a:noFill/>
          <a:ln w="22225" cap="flat" cmpd="sng">
            <a:solidFill>
              <a:srgbClr val="00B0F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B0F0"/>
                </a:solidFill>
                <a:latin typeface="Calibri"/>
                <a:ea typeface="Calibri"/>
                <a:cs typeface="Calibri"/>
                <a:sym typeface="Calibri"/>
              </a:rPr>
              <a:t>In Academic life</a:t>
            </a:r>
            <a:endParaRPr sz="2000" b="1" i="0" u="none" strike="noStrike" cap="none">
              <a:solidFill>
                <a:srgbClr val="00B0F0"/>
              </a:solidFill>
              <a:latin typeface="Calibri"/>
              <a:ea typeface="Calibri"/>
              <a:cs typeface="Calibri"/>
              <a:sym typeface="Calibri"/>
            </a:endParaRPr>
          </a:p>
        </p:txBody>
      </p:sp>
      <p:pic>
        <p:nvPicPr>
          <p:cNvPr id="141" name="Google Shape;141;p16"/>
          <p:cNvPicPr preferRelativeResize="0"/>
          <p:nvPr/>
        </p:nvPicPr>
        <p:blipFill rotWithShape="1">
          <a:blip r:embed="rId4">
            <a:alphaModFix/>
          </a:blip>
          <a:srcRect/>
          <a:stretch/>
        </p:blipFill>
        <p:spPr>
          <a:xfrm>
            <a:off x="1440720" y="523487"/>
            <a:ext cx="186684" cy="371292"/>
          </a:xfrm>
          <a:prstGeom prst="rect">
            <a:avLst/>
          </a:prstGeom>
          <a:noFill/>
          <a:ln>
            <a:noFill/>
          </a:ln>
        </p:spPr>
      </p:pic>
      <p:sp>
        <p:nvSpPr>
          <p:cNvPr id="142" name="Google Shape;142;p16"/>
          <p:cNvSpPr/>
          <p:nvPr/>
        </p:nvSpPr>
        <p:spPr>
          <a:xfrm>
            <a:off x="1996225" y="5036529"/>
            <a:ext cx="364737" cy="357515"/>
          </a:xfrm>
          <a:prstGeom prst="ellipse">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5134002" y="5036529"/>
            <a:ext cx="364737" cy="357515"/>
          </a:xfrm>
          <a:prstGeom prst="ellipse">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5618550" y="4920052"/>
            <a:ext cx="2319621"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595959"/>
                </a:solidFill>
                <a:latin typeface="Calibri"/>
                <a:ea typeface="Calibri"/>
                <a:cs typeface="Calibri"/>
                <a:sym typeface="Calibri"/>
              </a:rPr>
              <a:t>HOME</a:t>
            </a:r>
            <a:r>
              <a:rPr lang="en-US" sz="1600" b="0" i="0" u="none" strike="noStrike" cap="none">
                <a:solidFill>
                  <a:srgbClr val="595959"/>
                </a:solidFill>
                <a:latin typeface="Calibri"/>
                <a:ea typeface="Calibri"/>
                <a:cs typeface="Calibri"/>
                <a:sym typeface="Calibri"/>
              </a:rPr>
              <a:t> TEAM DISCUSSION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595959"/>
                </a:solidFill>
                <a:latin typeface="Calibri"/>
                <a:ea typeface="Calibri"/>
                <a:cs typeface="Calibri"/>
                <a:sym typeface="Calibri"/>
              </a:rPr>
              <a:t>(05 min)</a:t>
            </a:r>
            <a:endParaRPr sz="1400" b="0" i="0" u="none" strike="noStrike" cap="none">
              <a:solidFill>
                <a:srgbClr val="000000"/>
              </a:solidFill>
              <a:latin typeface="Arial"/>
              <a:ea typeface="Arial"/>
              <a:cs typeface="Arial"/>
              <a:sym typeface="Arial"/>
            </a:endParaRPr>
          </a:p>
        </p:txBody>
      </p:sp>
      <p:sp>
        <p:nvSpPr>
          <p:cNvPr id="145" name="Google Shape;145;p16"/>
          <p:cNvSpPr txBox="1"/>
          <p:nvPr/>
        </p:nvSpPr>
        <p:spPr>
          <a:xfrm>
            <a:off x="2475429" y="4998246"/>
            <a:ext cx="247439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595959"/>
                </a:solidFill>
                <a:latin typeface="Calibri"/>
                <a:ea typeface="Calibri"/>
                <a:cs typeface="Calibri"/>
                <a:sym typeface="Calibri"/>
              </a:rPr>
              <a:t>EXPERT</a:t>
            </a:r>
            <a:r>
              <a:rPr lang="en-US" sz="1600" b="0" i="0" u="none" strike="noStrike" cap="none">
                <a:solidFill>
                  <a:srgbClr val="595959"/>
                </a:solidFill>
                <a:latin typeface="Calibri"/>
                <a:ea typeface="Calibri"/>
                <a:cs typeface="Calibri"/>
                <a:sym typeface="Calibri"/>
              </a:rPr>
              <a:t> TEAM DISCUSSION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595959"/>
                </a:solidFill>
                <a:latin typeface="Calibri"/>
                <a:ea typeface="Calibri"/>
                <a:cs typeface="Calibri"/>
                <a:sym typeface="Calibri"/>
              </a:rPr>
              <a:t>(05 min)</a:t>
            </a: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4913529" y="4409851"/>
            <a:ext cx="268528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Calibri"/>
                <a:ea typeface="Calibri"/>
                <a:cs typeface="Calibri"/>
                <a:sym typeface="Calibri"/>
              </a:rPr>
              <a:t>TO COMPLETE THIS ACTIVITY :</a:t>
            </a:r>
            <a:endParaRPr sz="1400" b="0" i="0" u="none" strike="noStrike" cap="none">
              <a:solidFill>
                <a:srgbClr val="000000"/>
              </a:solidFill>
              <a:latin typeface="Arial"/>
              <a:ea typeface="Arial"/>
              <a:cs typeface="Arial"/>
              <a:sym typeface="Arial"/>
            </a:endParaRPr>
          </a:p>
        </p:txBody>
      </p:sp>
      <p:sp>
        <p:nvSpPr>
          <p:cNvPr id="147" name="Google Shape;147;p16"/>
          <p:cNvSpPr/>
          <p:nvPr/>
        </p:nvSpPr>
        <p:spPr>
          <a:xfrm>
            <a:off x="8306527" y="5033683"/>
            <a:ext cx="364737" cy="357515"/>
          </a:xfrm>
          <a:prstGeom prst="ellipse">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3</a:t>
            </a:r>
            <a:endParaRPr sz="2400" b="0" i="0" u="none" strike="noStrike" cap="none">
              <a:solidFill>
                <a:srgbClr val="595959"/>
              </a:solidFill>
              <a:latin typeface="Calibri"/>
              <a:ea typeface="Calibri"/>
              <a:cs typeface="Calibri"/>
              <a:sym typeface="Calibri"/>
            </a:endParaRPr>
          </a:p>
        </p:txBody>
      </p:sp>
      <p:sp>
        <p:nvSpPr>
          <p:cNvPr id="148" name="Google Shape;148;p16"/>
          <p:cNvSpPr txBox="1"/>
          <p:nvPr/>
        </p:nvSpPr>
        <p:spPr>
          <a:xfrm>
            <a:off x="8756327" y="4920052"/>
            <a:ext cx="231962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Calibri"/>
                <a:ea typeface="Calibri"/>
                <a:cs typeface="Calibri"/>
                <a:sym typeface="Calibri"/>
              </a:rPr>
              <a:t>CLASS PRESENTATION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595959"/>
                </a:solidFill>
                <a:latin typeface="Calibri"/>
                <a:ea typeface="Calibri"/>
                <a:cs typeface="Calibri"/>
                <a:sym typeface="Calibri"/>
              </a:rPr>
              <a:t>(10 min)</a:t>
            </a:r>
            <a:endParaRPr sz="1400" b="0" i="0" u="none" strike="noStrike" cap="none">
              <a:solidFill>
                <a:srgbClr val="000000"/>
              </a:solidFill>
              <a:latin typeface="Arial"/>
              <a:ea typeface="Arial"/>
              <a:cs typeface="Arial"/>
              <a:sym typeface="Arial"/>
            </a:endParaRPr>
          </a:p>
        </p:txBody>
      </p:sp>
      <p:pic>
        <p:nvPicPr>
          <p:cNvPr id="149" name="Google Shape;149;p16"/>
          <p:cNvPicPr preferRelativeResize="0"/>
          <p:nvPr/>
        </p:nvPicPr>
        <p:blipFill rotWithShape="1">
          <a:blip r:embed="rId5">
            <a:alphaModFix/>
          </a:blip>
          <a:srcRect/>
          <a:stretch/>
        </p:blipFill>
        <p:spPr>
          <a:xfrm>
            <a:off x="2611238" y="5759250"/>
            <a:ext cx="908502" cy="953183"/>
          </a:xfrm>
          <a:prstGeom prst="rect">
            <a:avLst/>
          </a:prstGeom>
          <a:noFill/>
          <a:ln>
            <a:noFill/>
          </a:ln>
        </p:spPr>
      </p:pic>
      <p:pic>
        <p:nvPicPr>
          <p:cNvPr id="150" name="Google Shape;150;p16"/>
          <p:cNvPicPr preferRelativeResize="0"/>
          <p:nvPr/>
        </p:nvPicPr>
        <p:blipFill rotWithShape="1">
          <a:blip r:embed="rId6">
            <a:alphaModFix/>
          </a:blip>
          <a:srcRect/>
          <a:stretch/>
        </p:blipFill>
        <p:spPr>
          <a:xfrm>
            <a:off x="5794474" y="5769933"/>
            <a:ext cx="923398" cy="903539"/>
          </a:xfrm>
          <a:prstGeom prst="rect">
            <a:avLst/>
          </a:prstGeom>
          <a:noFill/>
          <a:ln>
            <a:noFill/>
          </a:ln>
        </p:spPr>
      </p:pic>
      <p:pic>
        <p:nvPicPr>
          <p:cNvPr id="151" name="Google Shape;151;p16"/>
          <p:cNvPicPr preferRelativeResize="0"/>
          <p:nvPr/>
        </p:nvPicPr>
        <p:blipFill rotWithShape="1">
          <a:blip r:embed="rId7">
            <a:alphaModFix/>
          </a:blip>
          <a:srcRect/>
          <a:stretch/>
        </p:blipFill>
        <p:spPr>
          <a:xfrm>
            <a:off x="9268852" y="5904288"/>
            <a:ext cx="584469" cy="634827"/>
          </a:xfrm>
          <a:prstGeom prst="rect">
            <a:avLst/>
          </a:prstGeom>
          <a:noFill/>
          <a:ln>
            <a:noFill/>
          </a:ln>
        </p:spPr>
      </p:pic>
      <p:pic>
        <p:nvPicPr>
          <p:cNvPr id="152" name="Google Shape;152;p16"/>
          <p:cNvPicPr preferRelativeResize="0"/>
          <p:nvPr/>
        </p:nvPicPr>
        <p:blipFill rotWithShape="1">
          <a:blip r:embed="rId8">
            <a:alphaModFix/>
          </a:blip>
          <a:srcRect/>
          <a:stretch/>
        </p:blipFill>
        <p:spPr>
          <a:xfrm>
            <a:off x="4213073" y="1132552"/>
            <a:ext cx="314325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7"/>
          <p:cNvPicPr preferRelativeResize="0"/>
          <p:nvPr/>
        </p:nvPicPr>
        <p:blipFill rotWithShape="1">
          <a:blip r:embed="rId3">
            <a:alphaModFix/>
          </a:blip>
          <a:srcRect/>
          <a:stretch/>
        </p:blipFill>
        <p:spPr>
          <a:xfrm>
            <a:off x="261063" y="558254"/>
            <a:ext cx="465137" cy="482600"/>
          </a:xfrm>
          <a:prstGeom prst="rect">
            <a:avLst/>
          </a:prstGeom>
          <a:noFill/>
          <a:ln>
            <a:noFill/>
          </a:ln>
        </p:spPr>
      </p:pic>
      <p:pic>
        <p:nvPicPr>
          <p:cNvPr id="159" name="Google Shape;159;p17"/>
          <p:cNvPicPr preferRelativeResize="0"/>
          <p:nvPr/>
        </p:nvPicPr>
        <p:blipFill rotWithShape="1">
          <a:blip r:embed="rId4">
            <a:alphaModFix/>
          </a:blip>
          <a:srcRect/>
          <a:stretch/>
        </p:blipFill>
        <p:spPr>
          <a:xfrm>
            <a:off x="811925" y="469354"/>
            <a:ext cx="608013" cy="660400"/>
          </a:xfrm>
          <a:prstGeom prst="rect">
            <a:avLst/>
          </a:prstGeom>
          <a:noFill/>
          <a:ln>
            <a:noFill/>
          </a:ln>
        </p:spPr>
      </p:pic>
      <p:pic>
        <p:nvPicPr>
          <p:cNvPr id="160" name="Google Shape;160;p17"/>
          <p:cNvPicPr preferRelativeResize="0"/>
          <p:nvPr/>
        </p:nvPicPr>
        <p:blipFill rotWithShape="1">
          <a:blip r:embed="rId5">
            <a:alphaModFix/>
          </a:blip>
          <a:srcRect/>
          <a:stretch/>
        </p:blipFill>
        <p:spPr>
          <a:xfrm>
            <a:off x="0" y="-21772"/>
            <a:ext cx="2005758" cy="493819"/>
          </a:xfrm>
          <a:prstGeom prst="rect">
            <a:avLst/>
          </a:prstGeom>
          <a:noFill/>
          <a:ln>
            <a:noFill/>
          </a:ln>
        </p:spPr>
      </p:pic>
      <p:sp>
        <p:nvSpPr>
          <p:cNvPr id="161" name="Google Shape;161;p17"/>
          <p:cNvSpPr txBox="1"/>
          <p:nvPr/>
        </p:nvSpPr>
        <p:spPr>
          <a:xfrm>
            <a:off x="3219857" y="2852293"/>
            <a:ext cx="2409418" cy="120032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Hard to find a job</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Low self-esteem</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162" name="Google Shape;162;p17"/>
          <p:cNvSpPr txBox="1"/>
          <p:nvPr/>
        </p:nvSpPr>
        <p:spPr>
          <a:xfrm>
            <a:off x="131243" y="2817493"/>
            <a:ext cx="2685117" cy="147732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Prevents progress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Breaks PNC laws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Leads to class failure</a:t>
            </a:r>
            <a:endParaRPr sz="1400" b="0" i="0" u="none" strike="noStrike" cap="none">
              <a:solidFill>
                <a:srgbClr val="000000"/>
              </a:solidFill>
              <a:latin typeface="Arial"/>
              <a:ea typeface="Arial"/>
              <a:cs typeface="Arial"/>
              <a:sym typeface="Arial"/>
            </a:endParaRPr>
          </a:p>
        </p:txBody>
      </p:sp>
      <p:sp>
        <p:nvSpPr>
          <p:cNvPr id="163" name="Google Shape;163;p17"/>
          <p:cNvSpPr txBox="1"/>
          <p:nvPr/>
        </p:nvSpPr>
        <p:spPr>
          <a:xfrm>
            <a:off x="6095999" y="2852293"/>
            <a:ext cx="2685287" cy="286232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Brings embarrassment</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Presents a false character</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Low self-esteem</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Lake of independence</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Causes of stress</a:t>
            </a:r>
            <a:endParaRPr sz="1400" b="0" i="0" u="none" strike="noStrike" cap="none">
              <a:solidFill>
                <a:srgbClr val="000000"/>
              </a:solidFill>
              <a:latin typeface="Arial"/>
              <a:ea typeface="Arial"/>
              <a:cs typeface="Arial"/>
              <a:sym typeface="Arial"/>
            </a:endParaRPr>
          </a:p>
        </p:txBody>
      </p:sp>
      <p:sp>
        <p:nvSpPr>
          <p:cNvPr id="164" name="Google Shape;164;p17"/>
          <p:cNvSpPr txBox="1"/>
          <p:nvPr/>
        </p:nvSpPr>
        <p:spPr>
          <a:xfrm>
            <a:off x="8763600" y="2817493"/>
            <a:ext cx="3058012" cy="23083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Is disrespectful to the other students and your teachers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Makes it harder to make friends</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Brings bad reputation</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165" name="Google Shape;165;p17"/>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Calibri"/>
                <a:ea typeface="Calibri"/>
                <a:cs typeface="Calibri"/>
                <a:sym typeface="Calibri"/>
              </a:rPr>
              <a:t>05 MIN</a:t>
            </a:r>
            <a:endParaRPr sz="1200" b="0" i="0" u="none" strike="noStrike" cap="none">
              <a:solidFill>
                <a:srgbClr val="FF0000"/>
              </a:solidFill>
              <a:latin typeface="Calibri"/>
              <a:ea typeface="Calibri"/>
              <a:cs typeface="Calibri"/>
              <a:sym typeface="Calibri"/>
            </a:endParaRPr>
          </a:p>
        </p:txBody>
      </p:sp>
      <p:sp>
        <p:nvSpPr>
          <p:cNvPr id="166" name="Google Shape;166;p17"/>
          <p:cNvSpPr txBox="1">
            <a:spLocks noGrp="1"/>
          </p:cNvSpPr>
          <p:nvPr>
            <p:ph type="title"/>
          </p:nvPr>
        </p:nvSpPr>
        <p:spPr>
          <a:xfrm>
            <a:off x="2506301" y="222557"/>
            <a:ext cx="754321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What is the impact of cheating ?</a:t>
            </a:r>
            <a:endParaRPr/>
          </a:p>
        </p:txBody>
      </p:sp>
      <p:sp>
        <p:nvSpPr>
          <p:cNvPr id="167" name="Google Shape;167;p17"/>
          <p:cNvSpPr txBox="1"/>
          <p:nvPr/>
        </p:nvSpPr>
        <p:spPr>
          <a:xfrm>
            <a:off x="6098747" y="2057640"/>
            <a:ext cx="2685287" cy="400110"/>
          </a:xfrm>
          <a:prstGeom prst="rect">
            <a:avLst/>
          </a:prstGeom>
          <a:solidFill>
            <a:schemeClr val="lt1"/>
          </a:solidFill>
          <a:ln w="222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C000"/>
                </a:solidFill>
                <a:latin typeface="Calibri"/>
                <a:ea typeface="Calibri"/>
                <a:cs typeface="Calibri"/>
                <a:sym typeface="Calibri"/>
              </a:rPr>
              <a:t>Personal emotions</a:t>
            </a:r>
            <a:endParaRPr sz="1400" b="0" i="0" u="none" strike="noStrike" cap="none">
              <a:solidFill>
                <a:srgbClr val="000000"/>
              </a:solidFill>
              <a:latin typeface="Arial"/>
              <a:ea typeface="Arial"/>
              <a:cs typeface="Arial"/>
              <a:sym typeface="Arial"/>
            </a:endParaRPr>
          </a:p>
        </p:txBody>
      </p:sp>
      <p:sp>
        <p:nvSpPr>
          <p:cNvPr id="168" name="Google Shape;168;p17"/>
          <p:cNvSpPr txBox="1"/>
          <p:nvPr/>
        </p:nvSpPr>
        <p:spPr>
          <a:xfrm>
            <a:off x="3219857" y="2058031"/>
            <a:ext cx="2685117" cy="400110"/>
          </a:xfrm>
          <a:prstGeom prst="rect">
            <a:avLst/>
          </a:prstGeom>
          <a:noFill/>
          <a:ln w="22225" cap="flat" cmpd="sng">
            <a:solidFill>
              <a:srgbClr val="FF01FF"/>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1FF"/>
                </a:solidFill>
                <a:latin typeface="Calibri"/>
                <a:ea typeface="Calibri"/>
                <a:cs typeface="Calibri"/>
                <a:sym typeface="Calibri"/>
              </a:rPr>
              <a:t>Professional life</a:t>
            </a:r>
            <a:endParaRPr sz="2000" b="1" i="0" u="none" strike="noStrike" cap="none">
              <a:solidFill>
                <a:srgbClr val="FF01FF"/>
              </a:solidFill>
              <a:latin typeface="Calibri"/>
              <a:ea typeface="Calibri"/>
              <a:cs typeface="Calibri"/>
              <a:sym typeface="Calibri"/>
            </a:endParaRPr>
          </a:p>
        </p:txBody>
      </p:sp>
      <p:sp>
        <p:nvSpPr>
          <p:cNvPr id="169" name="Google Shape;169;p17"/>
          <p:cNvSpPr txBox="1"/>
          <p:nvPr/>
        </p:nvSpPr>
        <p:spPr>
          <a:xfrm>
            <a:off x="8905388" y="2053696"/>
            <a:ext cx="2774436" cy="400110"/>
          </a:xfrm>
          <a:prstGeom prst="rect">
            <a:avLst/>
          </a:prstGeom>
          <a:noFill/>
          <a:ln w="22225" cap="flat" cmpd="sng">
            <a:solidFill>
              <a:srgbClr val="56CA59"/>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56CA59"/>
                </a:solidFill>
                <a:latin typeface="Calibri"/>
                <a:ea typeface="Calibri"/>
                <a:cs typeface="Calibri"/>
                <a:sym typeface="Calibri"/>
              </a:rPr>
              <a:t>Social life</a:t>
            </a:r>
            <a:endParaRPr sz="2000" b="1" i="0" u="none" strike="noStrike" cap="none">
              <a:solidFill>
                <a:srgbClr val="56CA59"/>
              </a:solidFill>
              <a:latin typeface="Calibri"/>
              <a:ea typeface="Calibri"/>
              <a:cs typeface="Calibri"/>
              <a:sym typeface="Calibri"/>
            </a:endParaRPr>
          </a:p>
        </p:txBody>
      </p:sp>
      <p:sp>
        <p:nvSpPr>
          <p:cNvPr id="170" name="Google Shape;170;p17"/>
          <p:cNvSpPr txBox="1"/>
          <p:nvPr/>
        </p:nvSpPr>
        <p:spPr>
          <a:xfrm>
            <a:off x="257953" y="2099961"/>
            <a:ext cx="2685117" cy="400110"/>
          </a:xfrm>
          <a:prstGeom prst="rect">
            <a:avLst/>
          </a:prstGeom>
          <a:noFill/>
          <a:ln w="22225" cap="flat" cmpd="sng">
            <a:solidFill>
              <a:srgbClr val="00B0F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B0F0"/>
                </a:solidFill>
                <a:latin typeface="Calibri"/>
                <a:ea typeface="Calibri"/>
                <a:cs typeface="Calibri"/>
                <a:sym typeface="Calibri"/>
              </a:rPr>
              <a:t>Academic life</a:t>
            </a:r>
            <a:endParaRPr sz="2000" b="1" i="0" u="none" strike="noStrike" cap="none">
              <a:solidFill>
                <a:srgbClr val="00B0F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8" descr="How to Learn from Mistakes and Make them Count : Satyandra.com"/>
          <p:cNvPicPr preferRelativeResize="0"/>
          <p:nvPr/>
        </p:nvPicPr>
        <p:blipFill rotWithShape="1">
          <a:blip r:embed="rId3">
            <a:alphaModFix/>
          </a:blip>
          <a:srcRect/>
          <a:stretch/>
        </p:blipFill>
        <p:spPr>
          <a:xfrm>
            <a:off x="-29029" y="-14515"/>
            <a:ext cx="13745029" cy="6872515"/>
          </a:xfrm>
          <a:prstGeom prst="rect">
            <a:avLst/>
          </a:prstGeom>
          <a:noFill/>
          <a:ln>
            <a:noFill/>
          </a:ln>
        </p:spPr>
      </p:pic>
      <p:sp>
        <p:nvSpPr>
          <p:cNvPr id="177" name="Google Shape;177;p18"/>
          <p:cNvSpPr txBox="1"/>
          <p:nvPr/>
        </p:nvSpPr>
        <p:spPr>
          <a:xfrm>
            <a:off x="2868897" y="4904529"/>
            <a:ext cx="7926814"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Why </a:t>
            </a:r>
            <a:r>
              <a:rPr lang="en-US" sz="4400" b="1" i="0" u="none" strike="noStrike" cap="none">
                <a:solidFill>
                  <a:schemeClr val="dk1"/>
                </a:solidFill>
                <a:latin typeface="Calibri"/>
                <a:ea typeface="Calibri"/>
                <a:cs typeface="Calibri"/>
                <a:sym typeface="Calibri"/>
              </a:rPr>
              <a:t>making mistakes </a:t>
            </a:r>
            <a:r>
              <a:rPr lang="en-US" sz="4400" b="0" i="0" u="none" strike="noStrike" cap="none">
                <a:solidFill>
                  <a:schemeClr val="dk1"/>
                </a:solidFill>
                <a:latin typeface="Calibri"/>
                <a:ea typeface="Calibri"/>
                <a:cs typeface="Calibri"/>
                <a:sym typeface="Calibri"/>
              </a:rPr>
              <a:t>make you learn better ?</a:t>
            </a:r>
            <a:endParaRPr sz="1400" b="0" i="0" u="none" strike="noStrike" cap="none">
              <a:solidFill>
                <a:srgbClr val="000000"/>
              </a:solidFill>
              <a:latin typeface="Arial"/>
              <a:ea typeface="Arial"/>
              <a:cs typeface="Arial"/>
              <a:sym typeface="Arial"/>
            </a:endParaRPr>
          </a:p>
        </p:txBody>
      </p:sp>
      <p:pic>
        <p:nvPicPr>
          <p:cNvPr id="178" name="Google Shape;178;p18"/>
          <p:cNvPicPr preferRelativeResize="0"/>
          <p:nvPr/>
        </p:nvPicPr>
        <p:blipFill rotWithShape="1">
          <a:blip r:embed="rId4">
            <a:alphaModFix/>
          </a:blip>
          <a:srcRect/>
          <a:stretch/>
        </p:blipFill>
        <p:spPr>
          <a:xfrm>
            <a:off x="261063" y="558254"/>
            <a:ext cx="465137" cy="482600"/>
          </a:xfrm>
          <a:prstGeom prst="rect">
            <a:avLst/>
          </a:prstGeom>
          <a:noFill/>
          <a:ln>
            <a:noFill/>
          </a:ln>
        </p:spPr>
      </p:pic>
      <p:pic>
        <p:nvPicPr>
          <p:cNvPr id="179" name="Google Shape;179;p18"/>
          <p:cNvPicPr preferRelativeResize="0"/>
          <p:nvPr/>
        </p:nvPicPr>
        <p:blipFill rotWithShape="1">
          <a:blip r:embed="rId5">
            <a:alphaModFix/>
          </a:blip>
          <a:srcRect/>
          <a:stretch/>
        </p:blipFill>
        <p:spPr>
          <a:xfrm>
            <a:off x="811925" y="469354"/>
            <a:ext cx="608013" cy="660400"/>
          </a:xfrm>
          <a:prstGeom prst="rect">
            <a:avLst/>
          </a:prstGeom>
          <a:noFill/>
          <a:ln>
            <a:noFill/>
          </a:ln>
        </p:spPr>
      </p:pic>
      <p:sp>
        <p:nvSpPr>
          <p:cNvPr id="180" name="Google Shape;180;p18"/>
          <p:cNvSpPr txBox="1"/>
          <p:nvPr/>
        </p:nvSpPr>
        <p:spPr>
          <a:xfrm>
            <a:off x="131243" y="994053"/>
            <a:ext cx="64633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Calibri"/>
                <a:ea typeface="Calibri"/>
                <a:cs typeface="Calibri"/>
                <a:sym typeface="Calibri"/>
              </a:rPr>
              <a:t>10 MIN</a:t>
            </a:r>
            <a:endParaRPr sz="1200" b="0" i="0" u="none" strike="noStrike" cap="none">
              <a:solidFill>
                <a:srgbClr val="FF0000"/>
              </a:solidFill>
              <a:latin typeface="Calibri"/>
              <a:ea typeface="Calibri"/>
              <a:cs typeface="Calibri"/>
              <a:sym typeface="Calibri"/>
            </a:endParaRPr>
          </a:p>
        </p:txBody>
      </p:sp>
      <p:sp>
        <p:nvSpPr>
          <p:cNvPr id="181" name="Google Shape;181;p18"/>
          <p:cNvSpPr txBox="1"/>
          <p:nvPr/>
        </p:nvSpPr>
        <p:spPr>
          <a:xfrm>
            <a:off x="0" y="0"/>
            <a:ext cx="1996225" cy="369332"/>
          </a:xfrm>
          <a:prstGeom prst="rect">
            <a:avLst/>
          </a:prstGeom>
          <a:solidFill>
            <a:srgbClr val="CC99FF"/>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DISCUSS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Widescreen</PresentationFormat>
  <Paragraphs>109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Noto Sans Symbols</vt:lpstr>
      <vt:lpstr>Office Theme</vt:lpstr>
      <vt:lpstr>PowerPoint Presentation</vt:lpstr>
      <vt:lpstr>PowerPoint Presentation</vt:lpstr>
      <vt:lpstr>PowerPoint Presentation</vt:lpstr>
      <vt:lpstr>What is the impact of cheating ?</vt:lpstr>
      <vt:lpstr>What is the impact of cheating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SENGHAK.CHHUN</dc:creator>
  <cp:lastModifiedBy>SENGHAK.CHHUN</cp:lastModifiedBy>
  <cp:revision>1</cp:revision>
  <dcterms:modified xsi:type="dcterms:W3CDTF">2023-02-08T12:20:28Z</dcterms:modified>
</cp:coreProperties>
</file>