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Libre Franklin Black" panose="020B0604020202020204" charset="0"/>
      <p:bold r:id="rId15"/>
      <p:boldItalic r:id="rId16"/>
    </p:embeddedFont>
    <p:embeddedFont>
      <p:font typeface="Proxima Nova" panose="020B060402020202020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9918FB-0541-47CD-812D-25417FD4829B}">
  <a:tblStyle styleId="{BA9918FB-0541-47CD-812D-25417FD482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3T08:20:54.684" idx="2">
    <p:pos x="6000" y="100"/>
    <p:text>Your system manages( third-person singular)
-Narin Noeurn</p:text>
  </p:cm>
  <p:cm authorId="0" dt="2023-02-23T08:20:54.686" idx="1">
    <p:pos x="6000" y="0"/>
    <p:text>computer shop
-Narin Noeurn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Discussion Goal: Use this conversation to show that we can always add bits to represent more numbers but when working with a set number of bits, at some point we will run into overflow if we try to represent large enough values.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Look for students to physically model overflow using the Flippy Do, going from when all of the 1s are flipped up to the next number causing all the 1s to reset to 0s.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With the Flippy Do, trying to represent the number 256 will cause an overflow. One common adaptation students will come up with is adding an additional column/bit to the Flippy Do to be able to represent that number. For a 9-bit Flippy Do, the first number that will cause overflow is 512.</a:t>
            </a:r>
            <a:endParaRPr/>
          </a:p>
          <a:p>
            <a:pPr marL="0" lvl="0" indent="0" algn="l" rtl="0">
              <a:spcBef>
                <a:spcPts val="0"/>
              </a:spcBef>
              <a:spcAft>
                <a:spcPts val="0"/>
              </a:spcAft>
              <a:buNone/>
            </a:pPr>
            <a:endParaRPr/>
          </a:p>
        </p:txBody>
      </p:sp>
      <p:sp>
        <p:nvSpPr>
          <p:cNvPr id="188" name="Google Shape;18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Many students may use traditional rounding to decide on the prices for each of the candies. Some may come up with a system where the shop pays the difference and others may come up with a system where the customer pays the difference. See the table below for how those values would be represented in binary.</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05" name="Google Shape;2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www.youtube.com/watch?v=5tJPXYA0Ne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studio.code.org/s/odometer/nex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87"/>
        <p:cNvGrpSpPr/>
        <p:nvPr/>
      </p:nvGrpSpPr>
      <p:grpSpPr>
        <a:xfrm>
          <a:off x="0" y="0"/>
          <a:ext cx="0" cy="0"/>
          <a:chOff x="0" y="0"/>
          <a:chExt cx="0" cy="0"/>
        </a:xfrm>
      </p:grpSpPr>
      <p:sp>
        <p:nvSpPr>
          <p:cNvPr id="88" name="Google Shape;88;p13"/>
          <p:cNvSpPr txBox="1"/>
          <p:nvPr/>
        </p:nvSpPr>
        <p:spPr>
          <a:xfrm>
            <a:off x="3293944" y="2535216"/>
            <a:ext cx="5552546"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0" i="0" u="none" strike="noStrike" cap="none">
                <a:solidFill>
                  <a:schemeClr val="lt1"/>
                </a:solidFill>
                <a:latin typeface="Calibri"/>
                <a:ea typeface="Calibri"/>
                <a:cs typeface="Calibri"/>
                <a:sym typeface="Calibri"/>
              </a:rPr>
              <a:t>OVERFLOW</a:t>
            </a:r>
            <a:endParaRPr/>
          </a:p>
          <a:p>
            <a:pPr marL="0" marR="0" lvl="0" indent="0" algn="ctr" rtl="0">
              <a:spcBef>
                <a:spcPts val="0"/>
              </a:spcBef>
              <a:spcAft>
                <a:spcPts val="0"/>
              </a:spcAft>
              <a:buNone/>
            </a:pPr>
            <a:r>
              <a:rPr lang="en-US" sz="9000" b="0" i="0" u="none" strike="noStrike" cap="none">
                <a:solidFill>
                  <a:schemeClr val="lt1"/>
                </a:solidFill>
                <a:latin typeface="Calibri"/>
                <a:ea typeface="Calibri"/>
                <a:cs typeface="Calibri"/>
                <a:sym typeface="Calibri"/>
              </a:rPr>
              <a:t>ROUNDING</a:t>
            </a:r>
            <a:endParaRPr sz="6000" b="0" i="0" u="none" strike="noStrike" cap="none">
              <a:solidFill>
                <a:schemeClr val="lt1"/>
              </a:solidFill>
              <a:latin typeface="Calibri"/>
              <a:ea typeface="Calibri"/>
              <a:cs typeface="Calibri"/>
              <a:sym typeface="Calibri"/>
            </a:endParaRPr>
          </a:p>
        </p:txBody>
      </p:sp>
      <p:sp>
        <p:nvSpPr>
          <p:cNvPr id="89" name="Google Shape;89;p13"/>
          <p:cNvSpPr/>
          <p:nvPr/>
        </p:nvSpPr>
        <p:spPr>
          <a:xfrm>
            <a:off x="1997612" y="1479715"/>
            <a:ext cx="8145193" cy="4428716"/>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3"/>
          <p:cNvSpPr txBox="1"/>
          <p:nvPr/>
        </p:nvSpPr>
        <p:spPr>
          <a:xfrm>
            <a:off x="5114743" y="793082"/>
            <a:ext cx="1650453"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a:solidFill>
                  <a:schemeClr val="lt1"/>
                </a:solidFill>
                <a:latin typeface="Calibri"/>
                <a:ea typeface="Calibri"/>
                <a:cs typeface="Calibri"/>
                <a:sym typeface="Calibri"/>
              </a:rPr>
              <a:t>CHAPTER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p:nvPr/>
        </p:nvSpPr>
        <p:spPr>
          <a:xfrm>
            <a:off x="-1" y="0"/>
            <a:ext cx="1712891" cy="369332"/>
          </a:xfrm>
          <a:prstGeom prst="rect">
            <a:avLst/>
          </a:prstGeom>
          <a:solidFill>
            <a:srgbClr val="FF09AD"/>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34" name="Google Shape;234;p22"/>
          <p:cNvPicPr preferRelativeResize="0"/>
          <p:nvPr/>
        </p:nvPicPr>
        <p:blipFill rotWithShape="1">
          <a:blip r:embed="rId3">
            <a:alphaModFix/>
          </a:blip>
          <a:srcRect/>
          <a:stretch/>
        </p:blipFill>
        <p:spPr>
          <a:xfrm>
            <a:off x="454078" y="473232"/>
            <a:ext cx="607924" cy="660787"/>
          </a:xfrm>
          <a:prstGeom prst="rect">
            <a:avLst/>
          </a:prstGeom>
          <a:noFill/>
          <a:ln>
            <a:noFill/>
          </a:ln>
        </p:spPr>
      </p:pic>
      <p:sp>
        <p:nvSpPr>
          <p:cNvPr id="235" name="Google Shape;235;p22"/>
          <p:cNvSpPr txBox="1"/>
          <p:nvPr/>
        </p:nvSpPr>
        <p:spPr>
          <a:xfrm>
            <a:off x="428731" y="1148933"/>
            <a:ext cx="56137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CLASS</a:t>
            </a:r>
            <a:endParaRPr sz="1200">
              <a:solidFill>
                <a:srgbClr val="FF0000"/>
              </a:solidFill>
              <a:latin typeface="Calibri"/>
              <a:ea typeface="Calibri"/>
              <a:cs typeface="Calibri"/>
              <a:sym typeface="Calibri"/>
            </a:endParaRPr>
          </a:p>
        </p:txBody>
      </p:sp>
      <p:sp>
        <p:nvSpPr>
          <p:cNvPr id="236" name="Google Shape;236;p22"/>
          <p:cNvSpPr txBox="1"/>
          <p:nvPr/>
        </p:nvSpPr>
        <p:spPr>
          <a:xfrm>
            <a:off x="1487603" y="1832090"/>
            <a:ext cx="9697232" cy="1077218"/>
          </a:xfrm>
          <a:prstGeom prst="rect">
            <a:avLst/>
          </a:prstGeom>
          <a:noFill/>
          <a:ln w="57150" cap="flat" cmpd="sng">
            <a:solidFill>
              <a:srgbClr val="FF09AD"/>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An </a:t>
            </a:r>
            <a:r>
              <a:rPr lang="en-US" sz="3200" b="1">
                <a:solidFill>
                  <a:schemeClr val="dk1"/>
                </a:solidFill>
                <a:latin typeface="Calibri"/>
                <a:ea typeface="Calibri"/>
                <a:cs typeface="Calibri"/>
                <a:sym typeface="Calibri"/>
              </a:rPr>
              <a:t>rounding</a:t>
            </a:r>
            <a:r>
              <a:rPr lang="en-US" sz="3200">
                <a:solidFill>
                  <a:schemeClr val="dk1"/>
                </a:solidFill>
                <a:latin typeface="Calibri"/>
                <a:ea typeface="Calibri"/>
                <a:cs typeface="Calibri"/>
                <a:sym typeface="Calibri"/>
              </a:rPr>
              <a:t> happens when  the Number System </a:t>
            </a:r>
            <a:r>
              <a:rPr lang="en-US" sz="3200" b="1">
                <a:solidFill>
                  <a:schemeClr val="dk1"/>
                </a:solidFill>
                <a:latin typeface="Calibri"/>
                <a:ea typeface="Calibri"/>
                <a:cs typeface="Calibri"/>
                <a:sym typeface="Calibri"/>
              </a:rPr>
              <a:t>is not accurate enough</a:t>
            </a:r>
            <a:r>
              <a:rPr lang="en-US" sz="3200">
                <a:solidFill>
                  <a:schemeClr val="dk1"/>
                </a:solidFill>
                <a:latin typeface="Calibri"/>
                <a:ea typeface="Calibri"/>
                <a:cs typeface="Calibri"/>
                <a:sym typeface="Calibri"/>
              </a:rPr>
              <a:t> to represent a number</a:t>
            </a:r>
            <a:endParaRPr/>
          </a:p>
        </p:txBody>
      </p:sp>
      <p:sp>
        <p:nvSpPr>
          <p:cNvPr id="237" name="Google Shape;237;p22"/>
          <p:cNvSpPr txBox="1"/>
          <p:nvPr/>
        </p:nvSpPr>
        <p:spPr>
          <a:xfrm>
            <a:off x="3732340" y="449496"/>
            <a:ext cx="47321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What is an rounding ?</a:t>
            </a:r>
            <a:endParaRPr sz="4000" b="1">
              <a:solidFill>
                <a:schemeClr val="dk1"/>
              </a:solidFill>
              <a:latin typeface="Calibri"/>
              <a:ea typeface="Calibri"/>
              <a:cs typeface="Calibri"/>
              <a:sym typeface="Calibri"/>
            </a:endParaRPr>
          </a:p>
        </p:txBody>
      </p:sp>
      <p:sp>
        <p:nvSpPr>
          <p:cNvPr id="238" name="Google Shape;238;p22"/>
          <p:cNvSpPr/>
          <p:nvPr/>
        </p:nvSpPr>
        <p:spPr>
          <a:xfrm>
            <a:off x="2833029" y="4674168"/>
            <a:ext cx="533314" cy="437322"/>
          </a:xfrm>
          <a:prstGeom prst="downArrow">
            <a:avLst>
              <a:gd name="adj1" fmla="val 50000"/>
              <a:gd name="adj2" fmla="val 50000"/>
            </a:avLst>
          </a:prstGeom>
          <a:solidFill>
            <a:srgbClr val="FF09AD"/>
          </a:solidFill>
          <a:ln w="127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22"/>
          <p:cNvSpPr txBox="1"/>
          <p:nvPr/>
        </p:nvSpPr>
        <p:spPr>
          <a:xfrm>
            <a:off x="5144429" y="3893213"/>
            <a:ext cx="24881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9AD"/>
                </a:solidFill>
                <a:latin typeface="Calibri"/>
                <a:ea typeface="Calibri"/>
                <a:cs typeface="Calibri"/>
                <a:sym typeface="Calibri"/>
              </a:rPr>
              <a:t>System values</a:t>
            </a:r>
            <a:endParaRPr sz="2800" b="1">
              <a:solidFill>
                <a:srgbClr val="FF09AD"/>
              </a:solidFill>
              <a:latin typeface="Calibri"/>
              <a:ea typeface="Calibri"/>
              <a:cs typeface="Calibri"/>
              <a:sym typeface="Calibri"/>
            </a:endParaRPr>
          </a:p>
        </p:txBody>
      </p:sp>
      <p:cxnSp>
        <p:nvCxnSpPr>
          <p:cNvPr id="240" name="Google Shape;240;p22"/>
          <p:cNvCxnSpPr/>
          <p:nvPr/>
        </p:nvCxnSpPr>
        <p:spPr>
          <a:xfrm>
            <a:off x="1062002" y="5143500"/>
            <a:ext cx="9753600" cy="19050"/>
          </a:xfrm>
          <a:prstGeom prst="straightConnector1">
            <a:avLst/>
          </a:prstGeom>
          <a:noFill/>
          <a:ln w="9525" cap="flat" cmpd="sng">
            <a:solidFill>
              <a:schemeClr val="accent1"/>
            </a:solidFill>
            <a:prstDash val="solid"/>
            <a:miter lim="800000"/>
            <a:headEnd type="none" w="sm" len="sm"/>
            <a:tailEnd type="triangle" w="med" len="med"/>
          </a:ln>
        </p:spPr>
      </p:cxnSp>
      <p:sp>
        <p:nvSpPr>
          <p:cNvPr id="241" name="Google Shape;241;p22"/>
          <p:cNvSpPr/>
          <p:nvPr/>
        </p:nvSpPr>
        <p:spPr>
          <a:xfrm>
            <a:off x="6121871" y="4674168"/>
            <a:ext cx="533314" cy="437322"/>
          </a:xfrm>
          <a:prstGeom prst="downArrow">
            <a:avLst>
              <a:gd name="adj1" fmla="val 50000"/>
              <a:gd name="adj2" fmla="val 50000"/>
            </a:avLst>
          </a:prstGeom>
          <a:solidFill>
            <a:srgbClr val="FF09AD"/>
          </a:solidFill>
          <a:ln w="127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22"/>
          <p:cNvSpPr/>
          <p:nvPr/>
        </p:nvSpPr>
        <p:spPr>
          <a:xfrm>
            <a:off x="9410713" y="4709704"/>
            <a:ext cx="533314" cy="437322"/>
          </a:xfrm>
          <a:prstGeom prst="downArrow">
            <a:avLst>
              <a:gd name="adj1" fmla="val 50000"/>
              <a:gd name="adj2" fmla="val 50000"/>
            </a:avLst>
          </a:prstGeom>
          <a:solidFill>
            <a:srgbClr val="FF09AD"/>
          </a:solidFill>
          <a:ln w="127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2"/>
          <p:cNvSpPr/>
          <p:nvPr/>
        </p:nvSpPr>
        <p:spPr>
          <a:xfrm rot="10800000" flipH="1">
            <a:off x="4807421" y="5162550"/>
            <a:ext cx="445581" cy="534228"/>
          </a:xfrm>
          <a:prstGeom prst="downArrow">
            <a:avLst>
              <a:gd name="adj1" fmla="val 50000"/>
              <a:gd name="adj2" fmla="val 50000"/>
            </a:avLst>
          </a:prstGeom>
          <a:solidFill>
            <a:srgbClr val="FF0000"/>
          </a:solidFill>
          <a:ln w="127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22"/>
          <p:cNvSpPr txBox="1"/>
          <p:nvPr/>
        </p:nvSpPr>
        <p:spPr>
          <a:xfrm>
            <a:off x="4110002" y="5931550"/>
            <a:ext cx="25873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40000"/>
                </a:solidFill>
                <a:latin typeface="Calibri"/>
                <a:ea typeface="Calibri"/>
                <a:cs typeface="Calibri"/>
                <a:sym typeface="Calibri"/>
              </a:rPr>
              <a:t>Requested value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p:nvPr/>
        </p:nvSpPr>
        <p:spPr>
          <a:xfrm>
            <a:off x="-1" y="0"/>
            <a:ext cx="1712891" cy="369332"/>
          </a:xfrm>
          <a:prstGeom prst="rect">
            <a:avLst/>
          </a:prstGeom>
          <a:solidFill>
            <a:srgbClr val="FF09AD"/>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250" name="Google Shape;250;p23"/>
          <p:cNvPicPr preferRelativeResize="0"/>
          <p:nvPr/>
        </p:nvPicPr>
        <p:blipFill rotWithShape="1">
          <a:blip r:embed="rId3">
            <a:alphaModFix/>
          </a:blip>
          <a:srcRect/>
          <a:stretch/>
        </p:blipFill>
        <p:spPr>
          <a:xfrm>
            <a:off x="454078" y="473232"/>
            <a:ext cx="607924" cy="660787"/>
          </a:xfrm>
          <a:prstGeom prst="rect">
            <a:avLst/>
          </a:prstGeom>
          <a:noFill/>
          <a:ln>
            <a:noFill/>
          </a:ln>
        </p:spPr>
      </p:pic>
      <p:sp>
        <p:nvSpPr>
          <p:cNvPr id="251" name="Google Shape;251;p23"/>
          <p:cNvSpPr txBox="1"/>
          <p:nvPr/>
        </p:nvSpPr>
        <p:spPr>
          <a:xfrm>
            <a:off x="2328489" y="1134019"/>
            <a:ext cx="8637428"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Converting a number </a:t>
            </a:r>
            <a:endParaRPr/>
          </a:p>
          <a:p>
            <a:pPr marL="0" marR="0" lvl="0" indent="0" algn="ctr" rtl="0">
              <a:spcBef>
                <a:spcPts val="0"/>
              </a:spcBef>
              <a:spcAft>
                <a:spcPts val="0"/>
              </a:spcAft>
              <a:buNone/>
            </a:pPr>
            <a:r>
              <a:rPr lang="en-US" sz="3200">
                <a:solidFill>
                  <a:schemeClr val="dk1"/>
                </a:solidFill>
                <a:latin typeface="Calibri"/>
                <a:ea typeface="Calibri"/>
                <a:cs typeface="Calibri"/>
                <a:sym typeface="Calibri"/>
              </a:rPr>
              <a:t>From a number system to another number system </a:t>
            </a:r>
            <a:endParaRPr/>
          </a:p>
          <a:p>
            <a:pPr marL="0" marR="0" lvl="0" indent="0" algn="ctr" rtl="0">
              <a:spcBef>
                <a:spcPts val="0"/>
              </a:spcBef>
              <a:spcAft>
                <a:spcPts val="0"/>
              </a:spcAft>
              <a:buNone/>
            </a:pPr>
            <a:r>
              <a:rPr lang="en-US" sz="4000" b="1">
                <a:solidFill>
                  <a:schemeClr val="dk1"/>
                </a:solidFill>
                <a:latin typeface="Calibri"/>
                <a:ea typeface="Calibri"/>
                <a:cs typeface="Calibri"/>
                <a:sym typeface="Calibri"/>
              </a:rPr>
              <a:t>Can cause</a:t>
            </a:r>
            <a:endParaRPr/>
          </a:p>
        </p:txBody>
      </p:sp>
      <p:sp>
        <p:nvSpPr>
          <p:cNvPr id="252" name="Google Shape;252;p23"/>
          <p:cNvSpPr txBox="1"/>
          <p:nvPr/>
        </p:nvSpPr>
        <p:spPr>
          <a:xfrm>
            <a:off x="2381635" y="3943427"/>
            <a:ext cx="257089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OVERFLOW</a:t>
            </a:r>
            <a:endParaRPr/>
          </a:p>
        </p:txBody>
      </p:sp>
      <p:sp>
        <p:nvSpPr>
          <p:cNvPr id="253" name="Google Shape;253;p23"/>
          <p:cNvSpPr txBox="1"/>
          <p:nvPr/>
        </p:nvSpPr>
        <p:spPr>
          <a:xfrm>
            <a:off x="7586723" y="3943427"/>
            <a:ext cx="256012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ROUNDING</a:t>
            </a:r>
            <a:endParaRPr/>
          </a:p>
        </p:txBody>
      </p:sp>
      <p:sp>
        <p:nvSpPr>
          <p:cNvPr id="254" name="Google Shape;254;p23"/>
          <p:cNvSpPr txBox="1"/>
          <p:nvPr/>
        </p:nvSpPr>
        <p:spPr>
          <a:xfrm>
            <a:off x="2381635" y="4651313"/>
            <a:ext cx="23992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system  is too small</a:t>
            </a:r>
            <a:endParaRPr/>
          </a:p>
        </p:txBody>
      </p:sp>
      <p:cxnSp>
        <p:nvCxnSpPr>
          <p:cNvPr id="255" name="Google Shape;255;p23"/>
          <p:cNvCxnSpPr/>
          <p:nvPr/>
        </p:nvCxnSpPr>
        <p:spPr>
          <a:xfrm flipH="1">
            <a:off x="3963380" y="3160793"/>
            <a:ext cx="1313769" cy="747766"/>
          </a:xfrm>
          <a:prstGeom prst="straightConnector1">
            <a:avLst/>
          </a:prstGeom>
          <a:noFill/>
          <a:ln w="57150" cap="flat" cmpd="sng">
            <a:solidFill>
              <a:schemeClr val="dk1"/>
            </a:solidFill>
            <a:prstDash val="solid"/>
            <a:miter lim="800000"/>
            <a:headEnd type="none" w="sm" len="sm"/>
            <a:tailEnd type="triangle" w="med" len="med"/>
          </a:ln>
        </p:spPr>
      </p:cxnSp>
      <p:sp>
        <p:nvSpPr>
          <p:cNvPr id="256" name="Google Shape;256;p23"/>
          <p:cNvSpPr txBox="1"/>
          <p:nvPr/>
        </p:nvSpPr>
        <p:spPr>
          <a:xfrm>
            <a:off x="7157620" y="4598227"/>
            <a:ext cx="35508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system  is not accurate enough</a:t>
            </a:r>
            <a:endParaRPr/>
          </a:p>
        </p:txBody>
      </p:sp>
      <p:cxnSp>
        <p:nvCxnSpPr>
          <p:cNvPr id="257" name="Google Shape;257;p23"/>
          <p:cNvCxnSpPr/>
          <p:nvPr/>
        </p:nvCxnSpPr>
        <p:spPr>
          <a:xfrm>
            <a:off x="7157620" y="2854326"/>
            <a:ext cx="1322846" cy="811930"/>
          </a:xfrm>
          <a:prstGeom prst="straightConnector1">
            <a:avLst/>
          </a:prstGeom>
          <a:noFill/>
          <a:ln w="57150" cap="flat" cmpd="sng">
            <a:solidFill>
              <a:schemeClr val="dk1"/>
            </a:solidFill>
            <a:prstDash val="solid"/>
            <a:miter lim="800000"/>
            <a:headEnd type="none" w="sm" len="sm"/>
            <a:tailEnd type="triangle" w="med" len="med"/>
          </a:ln>
        </p:spPr>
      </p:cxnSp>
      <p:sp>
        <p:nvSpPr>
          <p:cNvPr id="258" name="Google Shape;258;p23"/>
          <p:cNvSpPr/>
          <p:nvPr/>
        </p:nvSpPr>
        <p:spPr>
          <a:xfrm rot="-5400000">
            <a:off x="6266204" y="476840"/>
            <a:ext cx="762000" cy="9571307"/>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23"/>
          <p:cNvSpPr txBox="1"/>
          <p:nvPr/>
        </p:nvSpPr>
        <p:spPr>
          <a:xfrm>
            <a:off x="4606037" y="5993579"/>
            <a:ext cx="396576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 = loose of information</a:t>
            </a:r>
            <a:endParaRPr sz="4000" b="1">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4"/>
          <p:cNvPicPr preferRelativeResize="0"/>
          <p:nvPr/>
        </p:nvPicPr>
        <p:blipFill rotWithShape="1">
          <a:blip r:embed="rId3">
            <a:alphaModFix/>
          </a:blip>
          <a:srcRect/>
          <a:stretch/>
        </p:blipFill>
        <p:spPr>
          <a:xfrm>
            <a:off x="10066994" y="192949"/>
            <a:ext cx="1801156" cy="1801156"/>
          </a:xfrm>
          <a:prstGeom prst="rect">
            <a:avLst/>
          </a:prstGeom>
          <a:noFill/>
          <a:ln>
            <a:noFill/>
          </a:ln>
        </p:spPr>
      </p:pic>
      <p:sp>
        <p:nvSpPr>
          <p:cNvPr id="265" name="Google Shape;265;p24"/>
          <p:cNvSpPr txBox="1"/>
          <p:nvPr/>
        </p:nvSpPr>
        <p:spPr>
          <a:xfrm>
            <a:off x="3005137" y="2581675"/>
            <a:ext cx="747576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u="sng">
                <a:solidFill>
                  <a:schemeClr val="hlink"/>
                </a:solidFill>
                <a:latin typeface="Calibri"/>
                <a:ea typeface="Calibri"/>
                <a:cs typeface="Calibri"/>
                <a:sym typeface="Calibri"/>
                <a:hlinkClick r:id="rId4"/>
              </a:rPr>
              <a:t>https://www.youtube.com/watch?v=5tJPXYA0Nec</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66" name="Google Shape;266;p24"/>
          <p:cNvSpPr txBox="1"/>
          <p:nvPr/>
        </p:nvSpPr>
        <p:spPr>
          <a:xfrm>
            <a:off x="856444" y="1909032"/>
            <a:ext cx="11191627"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Watch this video</a:t>
            </a:r>
            <a:endParaRPr sz="2800">
              <a:solidFill>
                <a:schemeClr val="dk1"/>
              </a:solidFill>
              <a:latin typeface="Calibri"/>
              <a:ea typeface="Calibri"/>
              <a:cs typeface="Calibri"/>
              <a:sym typeface="Calibri"/>
            </a:endParaRPr>
          </a:p>
        </p:txBody>
      </p:sp>
      <p:sp>
        <p:nvSpPr>
          <p:cNvPr id="267" name="Google Shape;267;p24"/>
          <p:cNvSpPr txBox="1"/>
          <p:nvPr/>
        </p:nvSpPr>
        <p:spPr>
          <a:xfrm>
            <a:off x="1000373" y="3722907"/>
            <a:ext cx="11191627"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Understand the </a:t>
            </a:r>
            <a:r>
              <a:rPr lang="en-US" sz="2800" b="1">
                <a:solidFill>
                  <a:schemeClr val="dk1"/>
                </a:solidFill>
                <a:latin typeface="Calibri"/>
                <a:ea typeface="Calibri"/>
                <a:cs typeface="Calibri"/>
                <a:sym typeface="Calibri"/>
              </a:rPr>
              <a:t>reason</a:t>
            </a:r>
            <a:r>
              <a:rPr lang="en-US" sz="2800">
                <a:solidFill>
                  <a:schemeClr val="dk1"/>
                </a:solidFill>
                <a:latin typeface="Calibri"/>
                <a:ea typeface="Calibri"/>
                <a:cs typeface="Calibri"/>
                <a:sym typeface="Calibri"/>
              </a:rPr>
              <a:t> why ARIANE 5 crashed in the sky in 1996</a:t>
            </a:r>
            <a:endParaRPr/>
          </a:p>
        </p:txBody>
      </p:sp>
      <p:sp>
        <p:nvSpPr>
          <p:cNvPr id="268" name="Google Shape;268;p24"/>
          <p:cNvSpPr txBox="1"/>
          <p:nvPr/>
        </p:nvSpPr>
        <p:spPr>
          <a:xfrm>
            <a:off x="-1" y="0"/>
            <a:ext cx="2275647" cy="369332"/>
          </a:xfrm>
          <a:prstGeom prst="rect">
            <a:avLst/>
          </a:prstGeom>
          <a:solidFill>
            <a:srgbClr val="BE231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HOMEWORK</a:t>
            </a:r>
            <a:endParaRPr/>
          </a:p>
        </p:txBody>
      </p:sp>
      <p:pic>
        <p:nvPicPr>
          <p:cNvPr id="269" name="Google Shape;269;p24"/>
          <p:cNvPicPr preferRelativeResize="0"/>
          <p:nvPr/>
        </p:nvPicPr>
        <p:blipFill rotWithShape="1">
          <a:blip r:embed="rId5">
            <a:alphaModFix/>
          </a:blip>
          <a:srcRect/>
          <a:stretch/>
        </p:blipFill>
        <p:spPr>
          <a:xfrm>
            <a:off x="113494" y="618377"/>
            <a:ext cx="742950" cy="67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a:stretch/>
        </p:blipFill>
        <p:spPr>
          <a:xfrm>
            <a:off x="1982805" y="3790748"/>
            <a:ext cx="8067675" cy="2676525"/>
          </a:xfrm>
          <a:prstGeom prst="rect">
            <a:avLst/>
          </a:prstGeom>
          <a:noFill/>
          <a:ln>
            <a:noFill/>
          </a:ln>
        </p:spPr>
      </p:pic>
      <p:pic>
        <p:nvPicPr>
          <p:cNvPr id="97" name="Google Shape;97;p14"/>
          <p:cNvPicPr preferRelativeResize="0"/>
          <p:nvPr/>
        </p:nvPicPr>
        <p:blipFill rotWithShape="1">
          <a:blip r:embed="rId4">
            <a:alphaModFix/>
          </a:blip>
          <a:srcRect/>
          <a:stretch/>
        </p:blipFill>
        <p:spPr>
          <a:xfrm>
            <a:off x="930271" y="612938"/>
            <a:ext cx="306215" cy="609028"/>
          </a:xfrm>
          <a:prstGeom prst="rect">
            <a:avLst/>
          </a:prstGeom>
          <a:noFill/>
          <a:ln>
            <a:noFill/>
          </a:ln>
        </p:spPr>
      </p:pic>
      <p:sp>
        <p:nvSpPr>
          <p:cNvPr id="98" name="Google Shape;98;p14"/>
          <p:cNvSpPr txBox="1"/>
          <p:nvPr/>
        </p:nvSpPr>
        <p:spPr>
          <a:xfrm>
            <a:off x="794743" y="1227320"/>
            <a:ext cx="572593"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0" i="0" u="none" strike="noStrike" cap="none">
                <a:solidFill>
                  <a:schemeClr val="dk1"/>
                </a:solidFill>
                <a:latin typeface="Calibri"/>
                <a:ea typeface="Calibri"/>
                <a:cs typeface="Calibri"/>
                <a:sym typeface="Calibri"/>
              </a:rPr>
              <a:t>INDIV</a:t>
            </a:r>
            <a:endParaRPr sz="1300" b="0" i="0" u="none" strike="noStrike" cap="none">
              <a:solidFill>
                <a:srgbClr val="FF0000"/>
              </a:solidFill>
              <a:latin typeface="Calibri"/>
              <a:ea typeface="Calibri"/>
              <a:cs typeface="Calibri"/>
              <a:sym typeface="Calibri"/>
            </a:endParaRPr>
          </a:p>
        </p:txBody>
      </p:sp>
      <p:pic>
        <p:nvPicPr>
          <p:cNvPr id="99" name="Google Shape;99;p14"/>
          <p:cNvPicPr preferRelativeResize="0"/>
          <p:nvPr/>
        </p:nvPicPr>
        <p:blipFill rotWithShape="1">
          <a:blip r:embed="rId5">
            <a:alphaModFix/>
          </a:blip>
          <a:srcRect/>
          <a:stretch/>
        </p:blipFill>
        <p:spPr>
          <a:xfrm>
            <a:off x="137657" y="620737"/>
            <a:ext cx="570604" cy="593429"/>
          </a:xfrm>
          <a:prstGeom prst="rect">
            <a:avLst/>
          </a:prstGeom>
          <a:noFill/>
          <a:ln>
            <a:noFill/>
          </a:ln>
        </p:spPr>
      </p:pic>
      <p:sp>
        <p:nvSpPr>
          <p:cNvPr id="100" name="Google Shape;100;p14"/>
          <p:cNvSpPr txBox="1"/>
          <p:nvPr/>
        </p:nvSpPr>
        <p:spPr>
          <a:xfrm>
            <a:off x="99325" y="1227320"/>
            <a:ext cx="684803"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0" i="0" u="none" strike="noStrike" cap="none">
                <a:solidFill>
                  <a:schemeClr val="dk1"/>
                </a:solidFill>
                <a:latin typeface="Calibri"/>
                <a:ea typeface="Calibri"/>
                <a:cs typeface="Calibri"/>
                <a:sym typeface="Calibri"/>
              </a:rPr>
              <a:t>20 MIN</a:t>
            </a:r>
            <a:endParaRPr/>
          </a:p>
        </p:txBody>
      </p:sp>
      <p:sp>
        <p:nvSpPr>
          <p:cNvPr id="101" name="Google Shape;101;p14"/>
          <p:cNvSpPr/>
          <p:nvPr/>
        </p:nvSpPr>
        <p:spPr>
          <a:xfrm>
            <a:off x="1388982" y="754520"/>
            <a:ext cx="419368" cy="325861"/>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0" y="5010"/>
            <a:ext cx="2106677" cy="369332"/>
          </a:xfrm>
          <a:prstGeom prst="rect">
            <a:avLst/>
          </a:prstGeom>
          <a:solidFill>
            <a:srgbClr val="92D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PRESENT</a:t>
            </a:r>
            <a:endParaRPr/>
          </a:p>
        </p:txBody>
      </p:sp>
      <p:sp>
        <p:nvSpPr>
          <p:cNvPr id="103" name="Google Shape;103;p14"/>
          <p:cNvSpPr txBox="1"/>
          <p:nvPr/>
        </p:nvSpPr>
        <p:spPr>
          <a:xfrm>
            <a:off x="708261" y="2366232"/>
            <a:ext cx="11191627"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3 students </a:t>
            </a:r>
            <a:r>
              <a:rPr lang="en-US" sz="2800" b="1" i="0" u="none" strike="noStrike" cap="none">
                <a:solidFill>
                  <a:schemeClr val="dk1"/>
                </a:solidFill>
                <a:latin typeface="Calibri"/>
                <a:ea typeface="Calibri"/>
                <a:cs typeface="Calibri"/>
                <a:sym typeface="Calibri"/>
              </a:rPr>
              <a:t>present  their search results </a:t>
            </a:r>
            <a:r>
              <a:rPr lang="en-US" sz="2800" b="0" i="0" u="none" strike="noStrike" cap="none">
                <a:solidFill>
                  <a:schemeClr val="dk1"/>
                </a:solidFill>
                <a:latin typeface="Calibri"/>
                <a:ea typeface="Calibri"/>
                <a:cs typeface="Calibri"/>
                <a:sym typeface="Calibri"/>
              </a:rPr>
              <a:t> regarding the topic they chose</a:t>
            </a:r>
            <a:endParaRPr/>
          </a:p>
          <a:p>
            <a:pPr marL="457200" marR="0" lvl="0"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5 min max per student</a:t>
            </a:r>
            <a:endParaRPr sz="2800" b="0" i="0" u="none" strike="noStrike" cap="none">
              <a:solidFill>
                <a:schemeClr val="dk1"/>
              </a:solidFill>
              <a:latin typeface="Calibri"/>
              <a:ea typeface="Calibri"/>
              <a:cs typeface="Calibri"/>
              <a:sym typeface="Calibri"/>
            </a:endParaRPr>
          </a:p>
        </p:txBody>
      </p:sp>
      <p:pic>
        <p:nvPicPr>
          <p:cNvPr id="104" name="Google Shape;104;p14"/>
          <p:cNvPicPr preferRelativeResize="0"/>
          <p:nvPr/>
        </p:nvPicPr>
        <p:blipFill rotWithShape="1">
          <a:blip r:embed="rId6">
            <a:alphaModFix/>
          </a:blip>
          <a:srcRect/>
          <a:stretch/>
        </p:blipFill>
        <p:spPr>
          <a:xfrm>
            <a:off x="2008152" y="583704"/>
            <a:ext cx="607924" cy="660787"/>
          </a:xfrm>
          <a:prstGeom prst="rect">
            <a:avLst/>
          </a:prstGeom>
          <a:noFill/>
          <a:ln>
            <a:noFill/>
          </a:ln>
        </p:spPr>
      </p:pic>
      <p:sp>
        <p:nvSpPr>
          <p:cNvPr id="105" name="Google Shape;105;p14"/>
          <p:cNvSpPr txBox="1"/>
          <p:nvPr/>
        </p:nvSpPr>
        <p:spPr>
          <a:xfrm>
            <a:off x="1982805" y="1259405"/>
            <a:ext cx="56137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CLASS</a:t>
            </a:r>
            <a:endParaRPr sz="1200" b="0" i="0" u="none" strike="noStrike" cap="non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a:stretch/>
        </p:blipFill>
        <p:spPr>
          <a:xfrm>
            <a:off x="9632597" y="553379"/>
            <a:ext cx="1971473" cy="2163292"/>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137657" y="620737"/>
            <a:ext cx="570604" cy="593429"/>
          </a:xfrm>
          <a:prstGeom prst="rect">
            <a:avLst/>
          </a:prstGeom>
          <a:noFill/>
          <a:ln>
            <a:noFill/>
          </a:ln>
        </p:spPr>
      </p:pic>
      <p:sp>
        <p:nvSpPr>
          <p:cNvPr id="112" name="Google Shape;112;p15"/>
          <p:cNvSpPr txBox="1"/>
          <p:nvPr/>
        </p:nvSpPr>
        <p:spPr>
          <a:xfrm>
            <a:off x="141804" y="1227320"/>
            <a:ext cx="599844"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0" i="0" u="none" strike="noStrike" cap="none">
                <a:solidFill>
                  <a:schemeClr val="dk1"/>
                </a:solidFill>
                <a:latin typeface="Calibri"/>
                <a:ea typeface="Calibri"/>
                <a:cs typeface="Calibri"/>
                <a:sym typeface="Calibri"/>
              </a:rPr>
              <a:t>5 MIN</a:t>
            </a:r>
            <a:endParaRPr/>
          </a:p>
        </p:txBody>
      </p:sp>
      <p:sp>
        <p:nvSpPr>
          <p:cNvPr id="113" name="Google Shape;113;p15"/>
          <p:cNvSpPr txBox="1"/>
          <p:nvPr/>
        </p:nvSpPr>
        <p:spPr>
          <a:xfrm>
            <a:off x="0" y="0"/>
            <a:ext cx="1468193"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DISCUSS</a:t>
            </a:r>
            <a:endParaRPr/>
          </a:p>
        </p:txBody>
      </p:sp>
      <p:pic>
        <p:nvPicPr>
          <p:cNvPr id="114" name="Google Shape;114;p15"/>
          <p:cNvPicPr preferRelativeResize="0"/>
          <p:nvPr/>
        </p:nvPicPr>
        <p:blipFill rotWithShape="1">
          <a:blip r:embed="rId5">
            <a:alphaModFix/>
          </a:blip>
          <a:srcRect/>
          <a:stretch/>
        </p:blipFill>
        <p:spPr>
          <a:xfrm>
            <a:off x="923158" y="569462"/>
            <a:ext cx="607924" cy="660787"/>
          </a:xfrm>
          <a:prstGeom prst="rect">
            <a:avLst/>
          </a:prstGeom>
          <a:noFill/>
          <a:ln>
            <a:noFill/>
          </a:ln>
        </p:spPr>
      </p:pic>
      <p:sp>
        <p:nvSpPr>
          <p:cNvPr id="115" name="Google Shape;115;p15"/>
          <p:cNvSpPr txBox="1"/>
          <p:nvPr/>
        </p:nvSpPr>
        <p:spPr>
          <a:xfrm>
            <a:off x="841964" y="1242709"/>
            <a:ext cx="81464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ALL CLASS</a:t>
            </a:r>
            <a:endParaRPr sz="1200" b="0" i="0" u="none" strike="noStrike" cap="none">
              <a:solidFill>
                <a:srgbClr val="FF0000"/>
              </a:solidFill>
              <a:latin typeface="Calibri"/>
              <a:ea typeface="Calibri"/>
              <a:cs typeface="Calibri"/>
              <a:sym typeface="Calibri"/>
            </a:endParaRPr>
          </a:p>
        </p:txBody>
      </p:sp>
      <p:sp>
        <p:nvSpPr>
          <p:cNvPr id="116" name="Google Shape;116;p15"/>
          <p:cNvSpPr txBox="1"/>
          <p:nvPr/>
        </p:nvSpPr>
        <p:spPr>
          <a:xfrm>
            <a:off x="2704486" y="553379"/>
            <a:ext cx="6697091"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You are a cashier in a grocery store</a:t>
            </a:r>
            <a:endParaRPr/>
          </a:p>
        </p:txBody>
      </p:sp>
      <p:sp>
        <p:nvSpPr>
          <p:cNvPr id="117" name="Google Shape;117;p15"/>
          <p:cNvSpPr txBox="1"/>
          <p:nvPr/>
        </p:nvSpPr>
        <p:spPr>
          <a:xfrm>
            <a:off x="2704485" y="1215099"/>
            <a:ext cx="6697091" cy="181588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You have:  </a:t>
            </a:r>
            <a:endParaRPr/>
          </a:p>
          <a:p>
            <a:pPr marL="1371600" marR="0" lvl="2" indent="-457200" algn="l" rtl="0">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9  $100 bills</a:t>
            </a:r>
            <a:endParaRPr/>
          </a:p>
          <a:p>
            <a:pPr marL="1371600" marR="0" lvl="2" indent="-457200" algn="l" rtl="0">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9  $10 bills</a:t>
            </a:r>
            <a:endParaRPr/>
          </a:p>
          <a:p>
            <a:pPr marL="1371600" marR="0" lvl="2" indent="-457200" algn="l" rtl="0">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9  $1 bills</a:t>
            </a:r>
            <a:endParaRPr/>
          </a:p>
        </p:txBody>
      </p:sp>
      <p:sp>
        <p:nvSpPr>
          <p:cNvPr id="118" name="Google Shape;118;p15"/>
          <p:cNvSpPr txBox="1"/>
          <p:nvPr/>
        </p:nvSpPr>
        <p:spPr>
          <a:xfrm>
            <a:off x="800825" y="3561505"/>
            <a:ext cx="632577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What’s the largest amount of change that you can give someone?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What’s the least?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What would you do if someone needed 2000 riels in change?</a:t>
            </a:r>
            <a:endParaRPr/>
          </a:p>
        </p:txBody>
      </p:sp>
      <p:pic>
        <p:nvPicPr>
          <p:cNvPr id="119" name="Google Shape;119;p15"/>
          <p:cNvPicPr preferRelativeResize="0"/>
          <p:nvPr/>
        </p:nvPicPr>
        <p:blipFill rotWithShape="1">
          <a:blip r:embed="rId6">
            <a:alphaModFix/>
          </a:blip>
          <a:srcRect/>
          <a:stretch/>
        </p:blipFill>
        <p:spPr>
          <a:xfrm>
            <a:off x="4341681" y="5000436"/>
            <a:ext cx="7541743" cy="1816815"/>
          </a:xfrm>
          <a:prstGeom prst="rect">
            <a:avLst/>
          </a:prstGeom>
          <a:noFill/>
          <a:ln>
            <a:noFill/>
          </a:ln>
        </p:spPr>
      </p:pic>
      <p:pic>
        <p:nvPicPr>
          <p:cNvPr id="120" name="Google Shape;120;p15"/>
          <p:cNvPicPr preferRelativeResize="0"/>
          <p:nvPr/>
        </p:nvPicPr>
        <p:blipFill rotWithShape="1">
          <a:blip r:embed="rId7">
            <a:alphaModFix/>
          </a:blip>
          <a:srcRect/>
          <a:stretch/>
        </p:blipFill>
        <p:spPr>
          <a:xfrm>
            <a:off x="841964" y="5138876"/>
            <a:ext cx="3155602" cy="1539934"/>
          </a:xfrm>
          <a:prstGeom prst="rect">
            <a:avLst/>
          </a:prstGeom>
          <a:noFill/>
          <a:ln>
            <a:noFill/>
          </a:ln>
        </p:spPr>
      </p:pic>
      <p:sp>
        <p:nvSpPr>
          <p:cNvPr id="121" name="Google Shape;121;p15"/>
          <p:cNvSpPr txBox="1"/>
          <p:nvPr/>
        </p:nvSpPr>
        <p:spPr>
          <a:xfrm>
            <a:off x="1423472" y="5229224"/>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2" name="Google Shape;122;p15"/>
          <p:cNvSpPr txBox="1"/>
          <p:nvPr/>
        </p:nvSpPr>
        <p:spPr>
          <a:xfrm>
            <a:off x="1423472" y="5739566"/>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3" name="Google Shape;123;p15"/>
          <p:cNvSpPr txBox="1"/>
          <p:nvPr/>
        </p:nvSpPr>
        <p:spPr>
          <a:xfrm>
            <a:off x="1423472" y="625687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4" name="Google Shape;124;p15"/>
          <p:cNvSpPr txBox="1"/>
          <p:nvPr/>
        </p:nvSpPr>
        <p:spPr>
          <a:xfrm>
            <a:off x="2447409" y="5229224"/>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5" name="Google Shape;125;p15"/>
          <p:cNvSpPr txBox="1"/>
          <p:nvPr/>
        </p:nvSpPr>
        <p:spPr>
          <a:xfrm>
            <a:off x="2447409" y="5739566"/>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6" name="Google Shape;126;p15"/>
          <p:cNvSpPr txBox="1"/>
          <p:nvPr/>
        </p:nvSpPr>
        <p:spPr>
          <a:xfrm>
            <a:off x="2447409" y="625687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7" name="Google Shape;127;p15"/>
          <p:cNvSpPr txBox="1"/>
          <p:nvPr/>
        </p:nvSpPr>
        <p:spPr>
          <a:xfrm>
            <a:off x="3452299" y="5224461"/>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8" name="Google Shape;128;p15"/>
          <p:cNvSpPr txBox="1"/>
          <p:nvPr/>
        </p:nvSpPr>
        <p:spPr>
          <a:xfrm>
            <a:off x="3452299" y="573480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29" name="Google Shape;129;p15"/>
          <p:cNvSpPr txBox="1"/>
          <p:nvPr/>
        </p:nvSpPr>
        <p:spPr>
          <a:xfrm>
            <a:off x="3452299" y="6252110"/>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6"/>
          <p:cNvPicPr preferRelativeResize="0"/>
          <p:nvPr/>
        </p:nvPicPr>
        <p:blipFill rotWithShape="1">
          <a:blip r:embed="rId3">
            <a:alphaModFix/>
          </a:blip>
          <a:srcRect/>
          <a:stretch/>
        </p:blipFill>
        <p:spPr>
          <a:xfrm>
            <a:off x="10278541" y="2032326"/>
            <a:ext cx="1470035" cy="1613065"/>
          </a:xfrm>
          <a:prstGeom prst="rect">
            <a:avLst/>
          </a:prstGeom>
          <a:noFill/>
          <a:ln>
            <a:noFill/>
          </a:ln>
        </p:spPr>
      </p:pic>
      <p:sp>
        <p:nvSpPr>
          <p:cNvPr id="135" name="Google Shape;135;p16"/>
          <p:cNvSpPr txBox="1"/>
          <p:nvPr/>
        </p:nvSpPr>
        <p:spPr>
          <a:xfrm>
            <a:off x="729731" y="2796491"/>
            <a:ext cx="632577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What’s the largest amount of change that you can give someone?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What’s the least?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What would you do if someone needed 2000 riels in change?</a:t>
            </a:r>
            <a:endParaRPr/>
          </a:p>
        </p:txBody>
      </p:sp>
      <p:sp>
        <p:nvSpPr>
          <p:cNvPr id="136" name="Google Shape;136;p16"/>
          <p:cNvSpPr txBox="1"/>
          <p:nvPr/>
        </p:nvSpPr>
        <p:spPr>
          <a:xfrm>
            <a:off x="7422160" y="1696581"/>
            <a:ext cx="133882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999 $</a:t>
            </a:r>
            <a:endParaRPr/>
          </a:p>
        </p:txBody>
      </p:sp>
      <p:sp>
        <p:nvSpPr>
          <p:cNvPr id="137" name="Google Shape;137;p16"/>
          <p:cNvSpPr txBox="1"/>
          <p:nvPr/>
        </p:nvSpPr>
        <p:spPr>
          <a:xfrm>
            <a:off x="7422160" y="2442548"/>
            <a:ext cx="81945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1 $</a:t>
            </a:r>
            <a:endParaRPr/>
          </a:p>
        </p:txBody>
      </p:sp>
      <p:sp>
        <p:nvSpPr>
          <p:cNvPr id="138" name="Google Shape;138;p16"/>
          <p:cNvSpPr txBox="1"/>
          <p:nvPr/>
        </p:nvSpPr>
        <p:spPr>
          <a:xfrm>
            <a:off x="7397285" y="3183727"/>
            <a:ext cx="24314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Calibri"/>
                <a:ea typeface="Calibri"/>
                <a:cs typeface="Calibri"/>
                <a:sym typeface="Calibri"/>
              </a:rPr>
              <a:t>We cannot</a:t>
            </a:r>
            <a:endParaRPr/>
          </a:p>
        </p:txBody>
      </p:sp>
      <p:cxnSp>
        <p:nvCxnSpPr>
          <p:cNvPr id="139" name="Google Shape;139;p16"/>
          <p:cNvCxnSpPr/>
          <p:nvPr/>
        </p:nvCxnSpPr>
        <p:spPr>
          <a:xfrm flipH="1">
            <a:off x="6664557" y="2067171"/>
            <a:ext cx="732728" cy="696028"/>
          </a:xfrm>
          <a:prstGeom prst="straightConnector1">
            <a:avLst/>
          </a:prstGeom>
          <a:noFill/>
          <a:ln w="38100" cap="flat" cmpd="sng">
            <a:solidFill>
              <a:schemeClr val="dk1"/>
            </a:solidFill>
            <a:prstDash val="solid"/>
            <a:miter lim="800000"/>
            <a:headEnd type="none" w="sm" len="sm"/>
            <a:tailEnd type="triangle" w="med" len="med"/>
          </a:ln>
        </p:spPr>
      </p:cxnSp>
      <p:cxnSp>
        <p:nvCxnSpPr>
          <p:cNvPr id="140" name="Google Shape;140;p16"/>
          <p:cNvCxnSpPr/>
          <p:nvPr/>
        </p:nvCxnSpPr>
        <p:spPr>
          <a:xfrm rot="10800000">
            <a:off x="6559515" y="3537670"/>
            <a:ext cx="829470" cy="215443"/>
          </a:xfrm>
          <a:prstGeom prst="straightConnector1">
            <a:avLst/>
          </a:prstGeom>
          <a:noFill/>
          <a:ln w="38100" cap="flat" cmpd="sng">
            <a:solidFill>
              <a:schemeClr val="dk1"/>
            </a:solidFill>
            <a:prstDash val="solid"/>
            <a:miter lim="800000"/>
            <a:headEnd type="none" w="sm" len="sm"/>
            <a:tailEnd type="triangle" w="med" len="med"/>
          </a:ln>
        </p:spPr>
      </p:cxnSp>
      <p:cxnSp>
        <p:nvCxnSpPr>
          <p:cNvPr id="141" name="Google Shape;141;p16"/>
          <p:cNvCxnSpPr/>
          <p:nvPr/>
        </p:nvCxnSpPr>
        <p:spPr>
          <a:xfrm flipH="1">
            <a:off x="6237385" y="2777451"/>
            <a:ext cx="1256642" cy="526251"/>
          </a:xfrm>
          <a:prstGeom prst="straightConnector1">
            <a:avLst/>
          </a:prstGeom>
          <a:noFill/>
          <a:ln w="38100" cap="flat" cmpd="sng">
            <a:solidFill>
              <a:schemeClr val="dk1"/>
            </a:solidFill>
            <a:prstDash val="solid"/>
            <a:miter lim="800000"/>
            <a:headEnd type="none" w="sm" len="sm"/>
            <a:tailEnd type="triangle" w="med" len="med"/>
          </a:ln>
        </p:spPr>
      </p:cxnSp>
      <p:pic>
        <p:nvPicPr>
          <p:cNvPr id="142" name="Google Shape;142;p16"/>
          <p:cNvPicPr preferRelativeResize="0"/>
          <p:nvPr/>
        </p:nvPicPr>
        <p:blipFill rotWithShape="1">
          <a:blip r:embed="rId4">
            <a:alphaModFix/>
          </a:blip>
          <a:srcRect/>
          <a:stretch/>
        </p:blipFill>
        <p:spPr>
          <a:xfrm>
            <a:off x="4236732" y="4638486"/>
            <a:ext cx="7541743" cy="1816815"/>
          </a:xfrm>
          <a:prstGeom prst="rect">
            <a:avLst/>
          </a:prstGeom>
          <a:noFill/>
          <a:ln>
            <a:noFill/>
          </a:ln>
        </p:spPr>
      </p:pic>
      <p:pic>
        <p:nvPicPr>
          <p:cNvPr id="143" name="Google Shape;143;p16"/>
          <p:cNvPicPr preferRelativeResize="0"/>
          <p:nvPr/>
        </p:nvPicPr>
        <p:blipFill rotWithShape="1">
          <a:blip r:embed="rId5">
            <a:alphaModFix/>
          </a:blip>
          <a:srcRect/>
          <a:stretch/>
        </p:blipFill>
        <p:spPr>
          <a:xfrm>
            <a:off x="737015" y="4776926"/>
            <a:ext cx="3155602" cy="1539934"/>
          </a:xfrm>
          <a:prstGeom prst="rect">
            <a:avLst/>
          </a:prstGeom>
          <a:noFill/>
          <a:ln>
            <a:noFill/>
          </a:ln>
        </p:spPr>
      </p:pic>
      <p:sp>
        <p:nvSpPr>
          <p:cNvPr id="144" name="Google Shape;144;p16"/>
          <p:cNvSpPr txBox="1"/>
          <p:nvPr/>
        </p:nvSpPr>
        <p:spPr>
          <a:xfrm>
            <a:off x="1318523" y="4867274"/>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45" name="Google Shape;145;p16"/>
          <p:cNvSpPr txBox="1"/>
          <p:nvPr/>
        </p:nvSpPr>
        <p:spPr>
          <a:xfrm>
            <a:off x="1318523" y="5377616"/>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46" name="Google Shape;146;p16"/>
          <p:cNvSpPr txBox="1"/>
          <p:nvPr/>
        </p:nvSpPr>
        <p:spPr>
          <a:xfrm>
            <a:off x="1318523" y="589492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47" name="Google Shape;147;p16"/>
          <p:cNvSpPr txBox="1"/>
          <p:nvPr/>
        </p:nvSpPr>
        <p:spPr>
          <a:xfrm>
            <a:off x="2342460" y="4867274"/>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48" name="Google Shape;148;p16"/>
          <p:cNvSpPr txBox="1"/>
          <p:nvPr/>
        </p:nvSpPr>
        <p:spPr>
          <a:xfrm>
            <a:off x="2342460" y="5377616"/>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49" name="Google Shape;149;p16"/>
          <p:cNvSpPr txBox="1"/>
          <p:nvPr/>
        </p:nvSpPr>
        <p:spPr>
          <a:xfrm>
            <a:off x="2342460" y="589492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50" name="Google Shape;150;p16"/>
          <p:cNvSpPr txBox="1"/>
          <p:nvPr/>
        </p:nvSpPr>
        <p:spPr>
          <a:xfrm>
            <a:off x="3347350" y="4862511"/>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51" name="Google Shape;151;p16"/>
          <p:cNvSpPr txBox="1"/>
          <p:nvPr/>
        </p:nvSpPr>
        <p:spPr>
          <a:xfrm>
            <a:off x="3347350" y="5372853"/>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52" name="Google Shape;152;p16"/>
          <p:cNvSpPr txBox="1"/>
          <p:nvPr/>
        </p:nvSpPr>
        <p:spPr>
          <a:xfrm>
            <a:off x="3347350" y="5890160"/>
            <a:ext cx="3048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Black"/>
                <a:ea typeface="Libre Franklin Black"/>
                <a:cs typeface="Libre Franklin Black"/>
                <a:sym typeface="Libre Franklin Black"/>
              </a:rPr>
              <a:t>0</a:t>
            </a:r>
            <a:endParaRPr/>
          </a:p>
        </p:txBody>
      </p:sp>
      <p:sp>
        <p:nvSpPr>
          <p:cNvPr id="153" name="Google Shape;153;p16"/>
          <p:cNvSpPr txBox="1"/>
          <p:nvPr/>
        </p:nvSpPr>
        <p:spPr>
          <a:xfrm>
            <a:off x="3840757" y="546010"/>
            <a:ext cx="416684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A system has </a:t>
            </a:r>
            <a:r>
              <a:rPr lang="en-US" sz="4000" b="1">
                <a:solidFill>
                  <a:srgbClr val="FF0000"/>
                </a:solidFill>
                <a:latin typeface="Calibri"/>
                <a:ea typeface="Calibri"/>
                <a:cs typeface="Calibri"/>
                <a:sym typeface="Calibri"/>
              </a:rPr>
              <a:t>limits</a:t>
            </a:r>
            <a:endParaRPr sz="4000" b="1">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a:stretch/>
        </p:blipFill>
        <p:spPr>
          <a:xfrm>
            <a:off x="8055228" y="3438660"/>
            <a:ext cx="3686082" cy="2540689"/>
          </a:xfrm>
          <a:prstGeom prst="rect">
            <a:avLst/>
          </a:prstGeom>
          <a:noFill/>
          <a:ln>
            <a:noFill/>
          </a:ln>
        </p:spPr>
      </p:pic>
      <p:sp>
        <p:nvSpPr>
          <p:cNvPr id="159" name="Google Shape;159;p17"/>
          <p:cNvSpPr/>
          <p:nvPr/>
        </p:nvSpPr>
        <p:spPr>
          <a:xfrm rot="7582406" flipH="1">
            <a:off x="8071920" y="5045778"/>
            <a:ext cx="1784419" cy="587663"/>
          </a:xfrm>
          <a:prstGeom prst="rightArrow">
            <a:avLst>
              <a:gd name="adj1" fmla="val 50000"/>
              <a:gd name="adj2" fmla="val 50000"/>
            </a:avLst>
          </a:prstGeom>
          <a:solidFill>
            <a:srgbClr val="FF09A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7"/>
          <p:cNvSpPr txBox="1"/>
          <p:nvPr/>
        </p:nvSpPr>
        <p:spPr>
          <a:xfrm>
            <a:off x="5280338" y="6146773"/>
            <a:ext cx="52385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An </a:t>
            </a:r>
            <a:r>
              <a:rPr lang="en-US" sz="1800" b="1" i="1">
                <a:solidFill>
                  <a:schemeClr val="dk1"/>
                </a:solidFill>
                <a:latin typeface="Calibri"/>
                <a:ea typeface="Calibri"/>
                <a:cs typeface="Calibri"/>
                <a:sym typeface="Calibri"/>
              </a:rPr>
              <a:t>odometer</a:t>
            </a:r>
            <a:r>
              <a:rPr lang="en-US" sz="1800" i="1">
                <a:solidFill>
                  <a:schemeClr val="dk1"/>
                </a:solidFill>
                <a:latin typeface="Calibri"/>
                <a:ea typeface="Calibri"/>
                <a:cs typeface="Calibri"/>
                <a:sym typeface="Calibri"/>
              </a:rPr>
              <a:t> measures the distance travelled by a car</a:t>
            </a:r>
            <a:endParaRPr/>
          </a:p>
        </p:txBody>
      </p:sp>
      <p:pic>
        <p:nvPicPr>
          <p:cNvPr id="161" name="Google Shape;161;p17"/>
          <p:cNvPicPr preferRelativeResize="0"/>
          <p:nvPr/>
        </p:nvPicPr>
        <p:blipFill rotWithShape="1">
          <a:blip r:embed="rId4">
            <a:alphaModFix/>
          </a:blip>
          <a:srcRect/>
          <a:stretch/>
        </p:blipFill>
        <p:spPr>
          <a:xfrm>
            <a:off x="930271" y="612938"/>
            <a:ext cx="306215" cy="609028"/>
          </a:xfrm>
          <a:prstGeom prst="rect">
            <a:avLst/>
          </a:prstGeom>
          <a:noFill/>
          <a:ln>
            <a:noFill/>
          </a:ln>
        </p:spPr>
      </p:pic>
      <p:sp>
        <p:nvSpPr>
          <p:cNvPr id="162" name="Google Shape;162;p17"/>
          <p:cNvSpPr txBox="1"/>
          <p:nvPr/>
        </p:nvSpPr>
        <p:spPr>
          <a:xfrm>
            <a:off x="764893" y="1252817"/>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pic>
        <p:nvPicPr>
          <p:cNvPr id="163" name="Google Shape;163;p17"/>
          <p:cNvPicPr preferRelativeResize="0"/>
          <p:nvPr/>
        </p:nvPicPr>
        <p:blipFill rotWithShape="1">
          <a:blip r:embed="rId5">
            <a:alphaModFix/>
          </a:blip>
          <a:srcRect/>
          <a:stretch/>
        </p:blipFill>
        <p:spPr>
          <a:xfrm>
            <a:off x="253512" y="675691"/>
            <a:ext cx="464925" cy="483523"/>
          </a:xfrm>
          <a:prstGeom prst="rect">
            <a:avLst/>
          </a:prstGeom>
          <a:noFill/>
          <a:ln>
            <a:noFill/>
          </a:ln>
        </p:spPr>
      </p:pic>
      <p:sp>
        <p:nvSpPr>
          <p:cNvPr id="164" name="Google Shape;164;p17"/>
          <p:cNvSpPr txBox="1"/>
          <p:nvPr/>
        </p:nvSpPr>
        <p:spPr>
          <a:xfrm>
            <a:off x="118561" y="1273487"/>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sp>
        <p:nvSpPr>
          <p:cNvPr id="165" name="Google Shape;165;p17"/>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66" name="Google Shape;166;p17"/>
          <p:cNvSpPr txBox="1"/>
          <p:nvPr/>
        </p:nvSpPr>
        <p:spPr>
          <a:xfrm>
            <a:off x="1764711" y="2547231"/>
            <a:ext cx="40675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6"/>
              </a:rPr>
              <a:t>https://studio.code.org/s/odometer/next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7"/>
          <p:cNvSpPr txBox="1"/>
          <p:nvPr/>
        </p:nvSpPr>
        <p:spPr>
          <a:xfrm>
            <a:off x="3732340" y="449496"/>
            <a:ext cx="485844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Explore the odometer </a:t>
            </a:r>
            <a:endParaRPr sz="4000" b="1">
              <a:solidFill>
                <a:schemeClr val="dk1"/>
              </a:solidFill>
              <a:latin typeface="Calibri"/>
              <a:ea typeface="Calibri"/>
              <a:cs typeface="Calibri"/>
              <a:sym typeface="Calibri"/>
            </a:endParaRPr>
          </a:p>
        </p:txBody>
      </p:sp>
      <p:sp>
        <p:nvSpPr>
          <p:cNvPr id="168" name="Google Shape;168;p17"/>
          <p:cNvSpPr txBox="1"/>
          <p:nvPr/>
        </p:nvSpPr>
        <p:spPr>
          <a:xfrm>
            <a:off x="920534" y="2057482"/>
            <a:ext cx="11191627"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Go to the link</a:t>
            </a:r>
            <a:endParaRPr/>
          </a:p>
        </p:txBody>
      </p:sp>
      <p:sp>
        <p:nvSpPr>
          <p:cNvPr id="169" name="Google Shape;169;p17"/>
          <p:cNvSpPr txBox="1"/>
          <p:nvPr/>
        </p:nvSpPr>
        <p:spPr>
          <a:xfrm>
            <a:off x="1000373" y="3193562"/>
            <a:ext cx="11191627"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Set the </a:t>
            </a:r>
            <a:r>
              <a:rPr lang="en-US" sz="2800" b="1">
                <a:solidFill>
                  <a:schemeClr val="dk1"/>
                </a:solidFill>
                <a:latin typeface="Calibri"/>
                <a:ea typeface="Calibri"/>
                <a:cs typeface="Calibri"/>
                <a:sym typeface="Calibri"/>
              </a:rPr>
              <a:t>LARGEST</a:t>
            </a:r>
            <a:r>
              <a:rPr lang="en-US" sz="2800">
                <a:solidFill>
                  <a:schemeClr val="dk1"/>
                </a:solidFill>
                <a:latin typeface="Calibri"/>
                <a:ea typeface="Calibri"/>
                <a:cs typeface="Calibri"/>
                <a:sym typeface="Calibri"/>
              </a:rPr>
              <a:t> number</a:t>
            </a:r>
            <a:endParaRPr/>
          </a:p>
        </p:txBody>
      </p:sp>
      <p:sp>
        <p:nvSpPr>
          <p:cNvPr id="170" name="Google Shape;170;p17"/>
          <p:cNvSpPr txBox="1"/>
          <p:nvPr/>
        </p:nvSpPr>
        <p:spPr>
          <a:xfrm>
            <a:off x="1000372" y="3980477"/>
            <a:ext cx="4614817"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Add 1 to the value</a:t>
            </a:r>
            <a:endParaRPr/>
          </a:p>
        </p:txBody>
      </p:sp>
      <p:sp>
        <p:nvSpPr>
          <p:cNvPr id="171" name="Google Shape;171;p17"/>
          <p:cNvSpPr txBox="1"/>
          <p:nvPr/>
        </p:nvSpPr>
        <p:spPr>
          <a:xfrm>
            <a:off x="986667" y="4854947"/>
            <a:ext cx="28118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9AD"/>
                </a:solidFill>
                <a:latin typeface="Calibri"/>
                <a:ea typeface="Calibri"/>
                <a:cs typeface="Calibri"/>
                <a:sym typeface="Calibri"/>
              </a:rPr>
              <a:t>What happens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p:nvPr/>
        </p:nvSpPr>
        <p:spPr>
          <a:xfrm>
            <a:off x="-1" y="0"/>
            <a:ext cx="1712891" cy="369332"/>
          </a:xfrm>
          <a:prstGeom prst="rect">
            <a:avLst/>
          </a:prstGeom>
          <a:solidFill>
            <a:srgbClr val="FF09AD"/>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EXPLAIN</a:t>
            </a:r>
            <a:endParaRPr/>
          </a:p>
        </p:txBody>
      </p:sp>
      <p:pic>
        <p:nvPicPr>
          <p:cNvPr id="177" name="Google Shape;177;p18"/>
          <p:cNvPicPr preferRelativeResize="0"/>
          <p:nvPr/>
        </p:nvPicPr>
        <p:blipFill rotWithShape="1">
          <a:blip r:embed="rId3">
            <a:alphaModFix/>
          </a:blip>
          <a:srcRect/>
          <a:stretch/>
        </p:blipFill>
        <p:spPr>
          <a:xfrm>
            <a:off x="454078" y="473232"/>
            <a:ext cx="607924" cy="660787"/>
          </a:xfrm>
          <a:prstGeom prst="rect">
            <a:avLst/>
          </a:prstGeom>
          <a:noFill/>
          <a:ln>
            <a:noFill/>
          </a:ln>
        </p:spPr>
      </p:pic>
      <p:sp>
        <p:nvSpPr>
          <p:cNvPr id="178" name="Google Shape;178;p18"/>
          <p:cNvSpPr txBox="1"/>
          <p:nvPr/>
        </p:nvSpPr>
        <p:spPr>
          <a:xfrm>
            <a:off x="428731" y="1148933"/>
            <a:ext cx="56137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CLASS</a:t>
            </a:r>
            <a:endParaRPr sz="1200">
              <a:solidFill>
                <a:srgbClr val="FF0000"/>
              </a:solidFill>
              <a:latin typeface="Calibri"/>
              <a:ea typeface="Calibri"/>
              <a:cs typeface="Calibri"/>
              <a:sym typeface="Calibri"/>
            </a:endParaRPr>
          </a:p>
        </p:txBody>
      </p:sp>
      <p:sp>
        <p:nvSpPr>
          <p:cNvPr id="179" name="Google Shape;179;p18"/>
          <p:cNvSpPr txBox="1"/>
          <p:nvPr/>
        </p:nvSpPr>
        <p:spPr>
          <a:xfrm>
            <a:off x="1487603" y="1832090"/>
            <a:ext cx="9697232" cy="1077218"/>
          </a:xfrm>
          <a:prstGeom prst="rect">
            <a:avLst/>
          </a:prstGeom>
          <a:noFill/>
          <a:ln w="57150" cap="flat" cmpd="sng">
            <a:solidFill>
              <a:srgbClr val="FF09AD"/>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An overflow happens when  the Number System get a number </a:t>
            </a:r>
            <a:r>
              <a:rPr lang="en-US" sz="3200" b="1">
                <a:solidFill>
                  <a:schemeClr val="dk1"/>
                </a:solidFill>
                <a:latin typeface="Calibri"/>
                <a:ea typeface="Calibri"/>
                <a:cs typeface="Calibri"/>
                <a:sym typeface="Calibri"/>
              </a:rPr>
              <a:t>outside</a:t>
            </a:r>
            <a:r>
              <a:rPr lang="en-US" sz="3200">
                <a:solidFill>
                  <a:schemeClr val="dk1"/>
                </a:solidFill>
                <a:latin typeface="Calibri"/>
                <a:ea typeface="Calibri"/>
                <a:cs typeface="Calibri"/>
                <a:sym typeface="Calibri"/>
              </a:rPr>
              <a:t> of its </a:t>
            </a:r>
            <a:r>
              <a:rPr lang="en-US" sz="3200" b="1">
                <a:solidFill>
                  <a:schemeClr val="dk1"/>
                </a:solidFill>
                <a:latin typeface="Calibri"/>
                <a:ea typeface="Calibri"/>
                <a:cs typeface="Calibri"/>
                <a:sym typeface="Calibri"/>
              </a:rPr>
              <a:t>ability</a:t>
            </a:r>
            <a:r>
              <a:rPr lang="en-US" sz="3200">
                <a:solidFill>
                  <a:schemeClr val="dk1"/>
                </a:solidFill>
                <a:latin typeface="Calibri"/>
                <a:ea typeface="Calibri"/>
                <a:cs typeface="Calibri"/>
                <a:sym typeface="Calibri"/>
              </a:rPr>
              <a:t> to handle</a:t>
            </a:r>
            <a:endParaRPr/>
          </a:p>
        </p:txBody>
      </p:sp>
      <p:sp>
        <p:nvSpPr>
          <p:cNvPr id="180" name="Google Shape;180;p18"/>
          <p:cNvSpPr txBox="1"/>
          <p:nvPr/>
        </p:nvSpPr>
        <p:spPr>
          <a:xfrm>
            <a:off x="3732340" y="449496"/>
            <a:ext cx="4694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What is an overflow ?</a:t>
            </a:r>
            <a:endParaRPr sz="4000" b="1">
              <a:solidFill>
                <a:schemeClr val="dk1"/>
              </a:solidFill>
              <a:latin typeface="Calibri"/>
              <a:ea typeface="Calibri"/>
              <a:cs typeface="Calibri"/>
              <a:sym typeface="Calibri"/>
            </a:endParaRPr>
          </a:p>
        </p:txBody>
      </p:sp>
      <p:pic>
        <p:nvPicPr>
          <p:cNvPr id="181" name="Google Shape;181;p18" descr="https://curriculum.code.org/media/uploads/binary1.png"/>
          <p:cNvPicPr preferRelativeResize="0"/>
          <p:nvPr/>
        </p:nvPicPr>
        <p:blipFill rotWithShape="1">
          <a:blip r:embed="rId4">
            <a:alphaModFix/>
          </a:blip>
          <a:srcRect/>
          <a:stretch/>
        </p:blipFill>
        <p:spPr>
          <a:xfrm>
            <a:off x="747517" y="4514511"/>
            <a:ext cx="6942438" cy="1153760"/>
          </a:xfrm>
          <a:prstGeom prst="rect">
            <a:avLst/>
          </a:prstGeom>
          <a:noFill/>
          <a:ln>
            <a:noFill/>
          </a:ln>
        </p:spPr>
      </p:pic>
      <p:sp>
        <p:nvSpPr>
          <p:cNvPr id="182" name="Google Shape;182;p18"/>
          <p:cNvSpPr txBox="1"/>
          <p:nvPr/>
        </p:nvSpPr>
        <p:spPr>
          <a:xfrm>
            <a:off x="7993358" y="4675892"/>
            <a:ext cx="94288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+1 </a:t>
            </a:r>
            <a:endParaRPr/>
          </a:p>
        </p:txBody>
      </p:sp>
      <p:sp>
        <p:nvSpPr>
          <p:cNvPr id="183" name="Google Shape;183;p18"/>
          <p:cNvSpPr/>
          <p:nvPr/>
        </p:nvSpPr>
        <p:spPr>
          <a:xfrm rot="-6102617">
            <a:off x="9204251" y="4457199"/>
            <a:ext cx="483504" cy="1142764"/>
          </a:xfrm>
          <a:prstGeom prst="downArrow">
            <a:avLst>
              <a:gd name="adj1" fmla="val 50000"/>
              <a:gd name="adj2" fmla="val 50000"/>
            </a:avLst>
          </a:prstGeom>
          <a:solidFill>
            <a:srgbClr val="FF09AD"/>
          </a:solidFill>
          <a:ln w="127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18"/>
          <p:cNvSpPr txBox="1"/>
          <p:nvPr/>
        </p:nvSpPr>
        <p:spPr>
          <a:xfrm rot="-1280625">
            <a:off x="10040143" y="4252902"/>
            <a:ext cx="17170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9AD"/>
                </a:solidFill>
                <a:latin typeface="Calibri"/>
                <a:ea typeface="Calibri"/>
                <a:cs typeface="Calibri"/>
                <a:sym typeface="Calibri"/>
              </a:rPr>
              <a:t>Overflow !</a:t>
            </a:r>
            <a:endParaRPr sz="2800" b="1">
              <a:solidFill>
                <a:srgbClr val="FF09A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p:nvPr/>
        </p:nvSpPr>
        <p:spPr>
          <a:xfrm>
            <a:off x="10088972" y="6200767"/>
            <a:ext cx="11997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Your Flippy</a:t>
            </a:r>
            <a:endParaRPr/>
          </a:p>
        </p:txBody>
      </p:sp>
      <p:pic>
        <p:nvPicPr>
          <p:cNvPr id="191" name="Google Shape;191;p19"/>
          <p:cNvPicPr preferRelativeResize="0"/>
          <p:nvPr/>
        </p:nvPicPr>
        <p:blipFill rotWithShape="1">
          <a:blip r:embed="rId3">
            <a:alphaModFix/>
          </a:blip>
          <a:srcRect/>
          <a:stretch/>
        </p:blipFill>
        <p:spPr>
          <a:xfrm>
            <a:off x="930271" y="612938"/>
            <a:ext cx="306215" cy="609028"/>
          </a:xfrm>
          <a:prstGeom prst="rect">
            <a:avLst/>
          </a:prstGeom>
          <a:noFill/>
          <a:ln>
            <a:noFill/>
          </a:ln>
        </p:spPr>
      </p:pic>
      <p:sp>
        <p:nvSpPr>
          <p:cNvPr id="192" name="Google Shape;192;p19"/>
          <p:cNvSpPr txBox="1"/>
          <p:nvPr/>
        </p:nvSpPr>
        <p:spPr>
          <a:xfrm>
            <a:off x="843013" y="1227321"/>
            <a:ext cx="786947"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TEAM 2</a:t>
            </a:r>
            <a:endParaRPr sz="1500">
              <a:solidFill>
                <a:srgbClr val="FF0000"/>
              </a:solidFill>
              <a:latin typeface="Calibri"/>
              <a:ea typeface="Calibri"/>
              <a:cs typeface="Calibri"/>
              <a:sym typeface="Calibri"/>
            </a:endParaRPr>
          </a:p>
        </p:txBody>
      </p:sp>
      <p:pic>
        <p:nvPicPr>
          <p:cNvPr id="193" name="Google Shape;193;p19"/>
          <p:cNvPicPr preferRelativeResize="0"/>
          <p:nvPr/>
        </p:nvPicPr>
        <p:blipFill rotWithShape="1">
          <a:blip r:embed="rId4">
            <a:alphaModFix/>
          </a:blip>
          <a:srcRect/>
          <a:stretch/>
        </p:blipFill>
        <p:spPr>
          <a:xfrm>
            <a:off x="253512" y="675691"/>
            <a:ext cx="464925" cy="483523"/>
          </a:xfrm>
          <a:prstGeom prst="rect">
            <a:avLst/>
          </a:prstGeom>
          <a:noFill/>
          <a:ln>
            <a:noFill/>
          </a:ln>
        </p:spPr>
      </p:pic>
      <p:sp>
        <p:nvSpPr>
          <p:cNvPr id="194" name="Google Shape;194;p19"/>
          <p:cNvSpPr txBox="1"/>
          <p:nvPr/>
        </p:nvSpPr>
        <p:spPr>
          <a:xfrm>
            <a:off x="175468" y="1273487"/>
            <a:ext cx="53251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5MIN</a:t>
            </a:r>
            <a:endParaRPr sz="1200">
              <a:solidFill>
                <a:srgbClr val="FF0000"/>
              </a:solidFill>
              <a:latin typeface="Calibri"/>
              <a:ea typeface="Calibri"/>
              <a:cs typeface="Calibri"/>
              <a:sym typeface="Calibri"/>
            </a:endParaRPr>
          </a:p>
        </p:txBody>
      </p:sp>
      <p:sp>
        <p:nvSpPr>
          <p:cNvPr id="195" name="Google Shape;195;p19"/>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96" name="Google Shape;196;p19"/>
          <p:cNvSpPr txBox="1"/>
          <p:nvPr/>
        </p:nvSpPr>
        <p:spPr>
          <a:xfrm>
            <a:off x="4028554" y="295766"/>
            <a:ext cx="415767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Explore your Flippy</a:t>
            </a:r>
            <a:endParaRPr sz="4000" b="1">
              <a:solidFill>
                <a:schemeClr val="dk1"/>
              </a:solidFill>
              <a:latin typeface="Calibri"/>
              <a:ea typeface="Calibri"/>
              <a:cs typeface="Calibri"/>
              <a:sym typeface="Calibri"/>
            </a:endParaRPr>
          </a:p>
        </p:txBody>
      </p:sp>
      <p:sp>
        <p:nvSpPr>
          <p:cNvPr id="197" name="Google Shape;197;p19"/>
          <p:cNvSpPr txBox="1"/>
          <p:nvPr/>
        </p:nvSpPr>
        <p:spPr>
          <a:xfrm>
            <a:off x="920534" y="2057482"/>
            <a:ext cx="15722444" cy="46166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What is the </a:t>
            </a:r>
            <a:r>
              <a:rPr lang="en-US" sz="2400" b="1">
                <a:solidFill>
                  <a:srgbClr val="FF09AD"/>
                </a:solidFill>
                <a:latin typeface="Calibri"/>
                <a:ea typeface="Calibri"/>
                <a:cs typeface="Calibri"/>
                <a:sym typeface="Calibri"/>
              </a:rPr>
              <a:t>max</a:t>
            </a:r>
            <a:r>
              <a:rPr lang="en-US" sz="2400">
                <a:solidFill>
                  <a:srgbClr val="FF09AD"/>
                </a:solidFill>
                <a:latin typeface="Calibri"/>
                <a:ea typeface="Calibri"/>
                <a:cs typeface="Calibri"/>
                <a:sym typeface="Calibri"/>
              </a:rPr>
              <a:t> </a:t>
            </a:r>
            <a:r>
              <a:rPr lang="en-US" sz="2400">
                <a:solidFill>
                  <a:schemeClr val="dk1"/>
                </a:solidFill>
                <a:latin typeface="Calibri"/>
                <a:ea typeface="Calibri"/>
                <a:cs typeface="Calibri"/>
                <a:sym typeface="Calibri"/>
              </a:rPr>
              <a:t>number you can make ?</a:t>
            </a:r>
            <a:endParaRPr/>
          </a:p>
        </p:txBody>
      </p:sp>
      <p:sp>
        <p:nvSpPr>
          <p:cNvPr id="198" name="Google Shape;198;p19"/>
          <p:cNvSpPr txBox="1"/>
          <p:nvPr/>
        </p:nvSpPr>
        <p:spPr>
          <a:xfrm>
            <a:off x="986667" y="2754677"/>
            <a:ext cx="15722444" cy="46166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What s happen if you want to represent </a:t>
            </a:r>
            <a:r>
              <a:rPr lang="en-US" sz="2400" b="1">
                <a:solidFill>
                  <a:srgbClr val="FF09AD"/>
                </a:solidFill>
                <a:latin typeface="Calibri"/>
                <a:ea typeface="Calibri"/>
                <a:cs typeface="Calibri"/>
                <a:sym typeface="Calibri"/>
              </a:rPr>
              <a:t>(max +1) </a:t>
            </a:r>
            <a:r>
              <a:rPr lang="en-US" sz="2400">
                <a:solidFill>
                  <a:schemeClr val="dk1"/>
                </a:solidFill>
                <a:latin typeface="Calibri"/>
                <a:ea typeface="Calibri"/>
                <a:cs typeface="Calibri"/>
                <a:sym typeface="Calibri"/>
              </a:rPr>
              <a:t>?</a:t>
            </a:r>
            <a:endParaRPr/>
          </a:p>
        </p:txBody>
      </p:sp>
      <p:sp>
        <p:nvSpPr>
          <p:cNvPr id="199" name="Google Shape;199;p19"/>
          <p:cNvSpPr txBox="1"/>
          <p:nvPr/>
        </p:nvSpPr>
        <p:spPr>
          <a:xfrm>
            <a:off x="986667" y="3595861"/>
            <a:ext cx="6483079" cy="83099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What adaptation could you make to the Flippy Do to represent </a:t>
            </a:r>
            <a:r>
              <a:rPr lang="en-US" sz="2400" b="1">
                <a:solidFill>
                  <a:srgbClr val="FF09AD"/>
                </a:solidFill>
                <a:latin typeface="Calibri"/>
                <a:ea typeface="Calibri"/>
                <a:cs typeface="Calibri"/>
                <a:sym typeface="Calibri"/>
              </a:rPr>
              <a:t>(max +1)  </a:t>
            </a:r>
            <a:r>
              <a:rPr lang="en-US" sz="2400">
                <a:solidFill>
                  <a:schemeClr val="dk1"/>
                </a:solidFill>
                <a:latin typeface="Calibri"/>
                <a:ea typeface="Calibri"/>
                <a:cs typeface="Calibri"/>
                <a:sym typeface="Calibri"/>
              </a:rPr>
              <a:t>?</a:t>
            </a:r>
            <a:endParaRPr/>
          </a:p>
        </p:txBody>
      </p:sp>
      <p:pic>
        <p:nvPicPr>
          <p:cNvPr id="200" name="Google Shape;200;p19"/>
          <p:cNvPicPr preferRelativeResize="0"/>
          <p:nvPr/>
        </p:nvPicPr>
        <p:blipFill rotWithShape="1">
          <a:blip r:embed="rId5">
            <a:alphaModFix/>
          </a:blip>
          <a:srcRect/>
          <a:stretch/>
        </p:blipFill>
        <p:spPr>
          <a:xfrm rot="-1002292">
            <a:off x="7953016" y="3193562"/>
            <a:ext cx="4065851" cy="263373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01" name="Google Shape;201;p19"/>
          <p:cNvPicPr preferRelativeResize="0"/>
          <p:nvPr/>
        </p:nvPicPr>
        <p:blipFill rotWithShape="1">
          <a:blip r:embed="rId3">
            <a:alphaModFix/>
          </a:blip>
          <a:srcRect/>
          <a:stretch/>
        </p:blipFill>
        <p:spPr>
          <a:xfrm>
            <a:off x="1255960" y="612938"/>
            <a:ext cx="306215" cy="609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p:nvPr/>
        </p:nvSpPr>
        <p:spPr>
          <a:xfrm>
            <a:off x="253512" y="1895441"/>
            <a:ext cx="6697091"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You manage a </a:t>
            </a:r>
            <a:r>
              <a:rPr lang="en-US" sz="2800" b="1">
                <a:solidFill>
                  <a:schemeClr val="dk1"/>
                </a:solidFill>
                <a:latin typeface="Calibri"/>
                <a:ea typeface="Calibri"/>
                <a:cs typeface="Calibri"/>
                <a:sym typeface="Calibri"/>
              </a:rPr>
              <a:t>candy shop</a:t>
            </a:r>
            <a:endParaRPr/>
          </a:p>
        </p:txBody>
      </p:sp>
      <p:sp>
        <p:nvSpPr>
          <p:cNvPr id="208" name="Google Shape;208;p20"/>
          <p:cNvSpPr txBox="1"/>
          <p:nvPr/>
        </p:nvSpPr>
        <p:spPr>
          <a:xfrm>
            <a:off x="361985" y="2650481"/>
            <a:ext cx="5200615"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Here are the prices of 4 of the candies you will be selling</a:t>
            </a:r>
            <a:endParaRPr/>
          </a:p>
        </p:txBody>
      </p:sp>
      <p:pic>
        <p:nvPicPr>
          <p:cNvPr id="209" name="Google Shape;209;p20"/>
          <p:cNvPicPr preferRelativeResize="0"/>
          <p:nvPr/>
        </p:nvPicPr>
        <p:blipFill rotWithShape="1">
          <a:blip r:embed="rId3">
            <a:alphaModFix/>
          </a:blip>
          <a:srcRect/>
          <a:stretch/>
        </p:blipFill>
        <p:spPr>
          <a:xfrm>
            <a:off x="930271" y="612938"/>
            <a:ext cx="306215" cy="609028"/>
          </a:xfrm>
          <a:prstGeom prst="rect">
            <a:avLst/>
          </a:prstGeom>
          <a:noFill/>
          <a:ln>
            <a:noFill/>
          </a:ln>
        </p:spPr>
      </p:pic>
      <p:sp>
        <p:nvSpPr>
          <p:cNvPr id="210" name="Google Shape;210;p20"/>
          <p:cNvSpPr txBox="1"/>
          <p:nvPr/>
        </p:nvSpPr>
        <p:spPr>
          <a:xfrm>
            <a:off x="843013" y="1227321"/>
            <a:ext cx="786947"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TEAM 2</a:t>
            </a:r>
            <a:endParaRPr sz="1500">
              <a:solidFill>
                <a:srgbClr val="FF0000"/>
              </a:solidFill>
              <a:latin typeface="Calibri"/>
              <a:ea typeface="Calibri"/>
              <a:cs typeface="Calibri"/>
              <a:sym typeface="Calibri"/>
            </a:endParaRPr>
          </a:p>
        </p:txBody>
      </p:sp>
      <p:pic>
        <p:nvPicPr>
          <p:cNvPr id="211" name="Google Shape;211;p20"/>
          <p:cNvPicPr preferRelativeResize="0"/>
          <p:nvPr/>
        </p:nvPicPr>
        <p:blipFill rotWithShape="1">
          <a:blip r:embed="rId4">
            <a:alphaModFix/>
          </a:blip>
          <a:srcRect/>
          <a:stretch/>
        </p:blipFill>
        <p:spPr>
          <a:xfrm>
            <a:off x="253512" y="675691"/>
            <a:ext cx="464925" cy="483523"/>
          </a:xfrm>
          <a:prstGeom prst="rect">
            <a:avLst/>
          </a:prstGeom>
          <a:noFill/>
          <a:ln>
            <a:noFill/>
          </a:ln>
        </p:spPr>
      </p:pic>
      <p:sp>
        <p:nvSpPr>
          <p:cNvPr id="212" name="Google Shape;212;p20"/>
          <p:cNvSpPr txBox="1"/>
          <p:nvPr/>
        </p:nvSpPr>
        <p:spPr>
          <a:xfrm>
            <a:off x="175468" y="1273487"/>
            <a:ext cx="53251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5MIN</a:t>
            </a:r>
            <a:endParaRPr sz="1200">
              <a:solidFill>
                <a:srgbClr val="FF0000"/>
              </a:solidFill>
              <a:latin typeface="Calibri"/>
              <a:ea typeface="Calibri"/>
              <a:cs typeface="Calibri"/>
              <a:sym typeface="Calibri"/>
            </a:endParaRPr>
          </a:p>
        </p:txBody>
      </p:sp>
      <p:sp>
        <p:nvSpPr>
          <p:cNvPr id="213" name="Google Shape;213;p20"/>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pic>
        <p:nvPicPr>
          <p:cNvPr id="214" name="Google Shape;214;p20"/>
          <p:cNvPicPr preferRelativeResize="0"/>
          <p:nvPr/>
        </p:nvPicPr>
        <p:blipFill rotWithShape="1">
          <a:blip r:embed="rId3">
            <a:alphaModFix/>
          </a:blip>
          <a:srcRect/>
          <a:stretch/>
        </p:blipFill>
        <p:spPr>
          <a:xfrm>
            <a:off x="1255960" y="612938"/>
            <a:ext cx="306215" cy="609028"/>
          </a:xfrm>
          <a:prstGeom prst="rect">
            <a:avLst/>
          </a:prstGeom>
          <a:noFill/>
          <a:ln>
            <a:noFill/>
          </a:ln>
        </p:spPr>
      </p:pic>
      <p:graphicFrame>
        <p:nvGraphicFramePr>
          <p:cNvPr id="215" name="Google Shape;215;p20"/>
          <p:cNvGraphicFramePr/>
          <p:nvPr/>
        </p:nvGraphicFramePr>
        <p:xfrm>
          <a:off x="6701316" y="2548000"/>
          <a:ext cx="3000000" cy="3000000"/>
        </p:xfrm>
        <a:graphic>
          <a:graphicData uri="http://schemas.openxmlformats.org/drawingml/2006/table">
            <a:tbl>
              <a:tblPr>
                <a:noFill/>
                <a:tableStyleId>{BA9918FB-0541-47CD-812D-25417FD4829B}</a:tableStyleId>
              </a:tblPr>
              <a:tblGrid>
                <a:gridCol w="1735850">
                  <a:extLst>
                    <a:ext uri="{9D8B030D-6E8A-4147-A177-3AD203B41FA5}">
                      <a16:colId xmlns:a16="http://schemas.microsoft.com/office/drawing/2014/main" val="20000"/>
                    </a:ext>
                  </a:extLst>
                </a:gridCol>
                <a:gridCol w="1829325">
                  <a:extLst>
                    <a:ext uri="{9D8B030D-6E8A-4147-A177-3AD203B41FA5}">
                      <a16:colId xmlns:a16="http://schemas.microsoft.com/office/drawing/2014/main" val="20001"/>
                    </a:ext>
                  </a:extLst>
                </a:gridCol>
                <a:gridCol w="1642375">
                  <a:extLst>
                    <a:ext uri="{9D8B030D-6E8A-4147-A177-3AD203B41FA5}">
                      <a16:colId xmlns:a16="http://schemas.microsoft.com/office/drawing/2014/main" val="20002"/>
                    </a:ext>
                  </a:extLst>
                </a:gridCol>
              </a:tblGrid>
              <a:tr h="524675">
                <a:tc>
                  <a:txBody>
                    <a:bodyPr/>
                    <a:lstStyle/>
                    <a:p>
                      <a:pPr marL="0" marR="0" lvl="0" indent="0" algn="l" rtl="0">
                        <a:spcBef>
                          <a:spcPts val="0"/>
                        </a:spcBef>
                        <a:spcAft>
                          <a:spcPts val="0"/>
                        </a:spcAft>
                        <a:buNone/>
                      </a:pPr>
                      <a:r>
                        <a:rPr lang="en-US" sz="2000" b="0" i="0" u="sng" strike="noStrike" cap="none">
                          <a:solidFill>
                            <a:schemeClr val="dk1"/>
                          </a:solidFill>
                          <a:latin typeface="Proxima Nova"/>
                          <a:ea typeface="Proxima Nova"/>
                          <a:cs typeface="Proxima Nova"/>
                          <a:sym typeface="Proxima Nova"/>
                        </a:rPr>
                        <a:t>Candy</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i="0" u="sng" strike="noStrike" cap="none">
                          <a:solidFill>
                            <a:schemeClr val="dk1"/>
                          </a:solidFill>
                          <a:latin typeface="Proxima Nova"/>
                          <a:ea typeface="Proxima Nova"/>
                          <a:cs typeface="Proxima Nova"/>
                          <a:sym typeface="Proxima Nova"/>
                        </a:rPr>
                        <a:t>Decimal Price</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l" rtl="0">
                        <a:spcBef>
                          <a:spcPts val="0"/>
                        </a:spcBef>
                        <a:spcAft>
                          <a:spcPts val="0"/>
                        </a:spcAft>
                        <a:buNone/>
                      </a:pPr>
                      <a:r>
                        <a:rPr lang="en-US" sz="2000" b="0" i="0" u="sng" strike="noStrike" cap="none">
                          <a:solidFill>
                            <a:schemeClr val="dk1"/>
                          </a:solidFill>
                          <a:latin typeface="Proxima Nova"/>
                          <a:ea typeface="Proxima Nova"/>
                          <a:cs typeface="Proxima Nova"/>
                          <a:sym typeface="Proxima Nova"/>
                        </a:rPr>
                        <a:t>Binary Price</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29075">
                <a:tc>
                  <a:txBody>
                    <a:bodyPr/>
                    <a:lstStyle/>
                    <a:p>
                      <a:pPr marL="0" marR="0" lvl="0" indent="0" algn="l" rtl="0">
                        <a:spcBef>
                          <a:spcPts val="0"/>
                        </a:spcBef>
                        <a:spcAft>
                          <a:spcPts val="0"/>
                        </a:spcAft>
                        <a:buNone/>
                      </a:pPr>
                      <a:r>
                        <a:rPr lang="en-US" sz="2000" b="1" i="0" u="none" strike="noStrike" cap="none">
                          <a:solidFill>
                            <a:schemeClr val="dk1"/>
                          </a:solidFill>
                          <a:latin typeface="Proxima Nova"/>
                          <a:ea typeface="Proxima Nova"/>
                          <a:cs typeface="Proxima Nova"/>
                          <a:sym typeface="Proxima Nova"/>
                        </a:rPr>
                        <a:t>Gummy Bears </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cap="none">
                          <a:solidFill>
                            <a:schemeClr val="dk1"/>
                          </a:solidFill>
                          <a:latin typeface="Proxima Nova"/>
                          <a:ea typeface="Proxima Nova"/>
                          <a:cs typeface="Proxima Nova"/>
                          <a:sym typeface="Proxima Nova"/>
                        </a:rPr>
                        <a:t>$1.76/lb</a:t>
                      </a:r>
                      <a:endParaRPr sz="2000" u="none" strike="noStrike" cap="none">
                        <a:solidFill>
                          <a:schemeClr val="dk1"/>
                        </a:solidFill>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l" rtl="0">
                        <a:spcBef>
                          <a:spcPts val="0"/>
                        </a:spcBef>
                        <a:spcAft>
                          <a:spcPts val="0"/>
                        </a:spcAft>
                        <a:buNone/>
                      </a:pPr>
                      <a:r>
                        <a:rPr lang="en-US" sz="2000" u="none" strike="noStrike" cap="none">
                          <a:solidFill>
                            <a:schemeClr val="dk1"/>
                          </a:solidFill>
                        </a:rPr>
                        <a:t> </a:t>
                      </a:r>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29075">
                <a:tc>
                  <a:txBody>
                    <a:bodyPr/>
                    <a:lstStyle/>
                    <a:p>
                      <a:pPr marL="0" marR="0" lvl="0" indent="0" algn="l" rtl="0">
                        <a:spcBef>
                          <a:spcPts val="0"/>
                        </a:spcBef>
                        <a:spcAft>
                          <a:spcPts val="0"/>
                        </a:spcAft>
                        <a:buNone/>
                      </a:pPr>
                      <a:r>
                        <a:rPr lang="en-US" sz="2000" b="1" i="0" u="none" strike="noStrike" cap="none">
                          <a:solidFill>
                            <a:schemeClr val="dk1"/>
                          </a:solidFill>
                          <a:latin typeface="Proxima Nova"/>
                          <a:ea typeface="Proxima Nova"/>
                          <a:cs typeface="Proxima Nova"/>
                          <a:sym typeface="Proxima Nova"/>
                        </a:rPr>
                        <a:t>Chocolate</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cap="none">
                          <a:solidFill>
                            <a:schemeClr val="dk1"/>
                          </a:solidFill>
                          <a:latin typeface="Proxima Nova"/>
                          <a:ea typeface="Proxima Nova"/>
                          <a:cs typeface="Proxima Nova"/>
                          <a:sym typeface="Proxima Nova"/>
                        </a:rPr>
                        <a:t>$4.16/lb</a:t>
                      </a:r>
                      <a:endParaRPr sz="2000" u="none" strike="noStrike" cap="none">
                        <a:solidFill>
                          <a:schemeClr val="dk1"/>
                        </a:solidFill>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l" rtl="0">
                        <a:spcBef>
                          <a:spcPts val="0"/>
                        </a:spcBef>
                        <a:spcAft>
                          <a:spcPts val="0"/>
                        </a:spcAft>
                        <a:buNone/>
                      </a:pPr>
                      <a:r>
                        <a:rPr lang="en-US" sz="2000" u="none" strike="noStrike" cap="none">
                          <a:solidFill>
                            <a:schemeClr val="dk1"/>
                          </a:solidFill>
                        </a:rPr>
                        <a:t> </a:t>
                      </a:r>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30075">
                <a:tc>
                  <a:txBody>
                    <a:bodyPr/>
                    <a:lstStyle/>
                    <a:p>
                      <a:pPr marL="0" marR="0" lvl="0" indent="0" algn="l" rtl="0">
                        <a:spcBef>
                          <a:spcPts val="0"/>
                        </a:spcBef>
                        <a:spcAft>
                          <a:spcPts val="0"/>
                        </a:spcAft>
                        <a:buNone/>
                      </a:pPr>
                      <a:r>
                        <a:rPr lang="en-US" sz="2000" b="1" i="0" u="none" strike="noStrike" cap="none">
                          <a:solidFill>
                            <a:schemeClr val="dk1"/>
                          </a:solidFill>
                          <a:latin typeface="Proxima Nova"/>
                          <a:ea typeface="Proxima Nova"/>
                          <a:cs typeface="Proxima Nova"/>
                          <a:sym typeface="Proxima Nova"/>
                        </a:rPr>
                        <a:t>Licorice</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cap="none">
                          <a:solidFill>
                            <a:schemeClr val="dk1"/>
                          </a:solidFill>
                          <a:latin typeface="Proxima Nova"/>
                          <a:ea typeface="Proxima Nova"/>
                          <a:cs typeface="Proxima Nova"/>
                          <a:sym typeface="Proxima Nova"/>
                        </a:rPr>
                        <a:t>$7.52/lb</a:t>
                      </a:r>
                      <a:endParaRPr sz="2000" u="none" strike="noStrike" cap="none">
                        <a:solidFill>
                          <a:schemeClr val="dk1"/>
                        </a:solidFill>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l" rtl="0">
                        <a:spcBef>
                          <a:spcPts val="0"/>
                        </a:spcBef>
                        <a:spcAft>
                          <a:spcPts val="0"/>
                        </a:spcAft>
                        <a:buNone/>
                      </a:pPr>
                      <a:r>
                        <a:rPr lang="en-US" sz="2000" u="none" strike="noStrike" cap="none">
                          <a:solidFill>
                            <a:schemeClr val="dk1"/>
                          </a:solidFill>
                        </a:rPr>
                        <a:t> </a:t>
                      </a:r>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03875">
                <a:tc>
                  <a:txBody>
                    <a:bodyPr/>
                    <a:lstStyle/>
                    <a:p>
                      <a:pPr marL="0" marR="0" lvl="0" indent="0" algn="l" rtl="0">
                        <a:spcBef>
                          <a:spcPts val="0"/>
                        </a:spcBef>
                        <a:spcAft>
                          <a:spcPts val="0"/>
                        </a:spcAft>
                        <a:buNone/>
                      </a:pPr>
                      <a:r>
                        <a:rPr lang="en-US" sz="2000" b="1" i="0" u="none" strike="noStrike" cap="none">
                          <a:solidFill>
                            <a:schemeClr val="dk1"/>
                          </a:solidFill>
                          <a:latin typeface="Proxima Nova"/>
                          <a:ea typeface="Proxima Nova"/>
                          <a:cs typeface="Proxima Nova"/>
                          <a:sym typeface="Proxima Nova"/>
                        </a:rPr>
                        <a:t>Mints</a:t>
                      </a:r>
                      <a:endParaRPr sz="2000" u="none" strike="noStrike" cap="none">
                        <a:solidFill>
                          <a:schemeClr val="dk1"/>
                        </a:solidFill>
                      </a:endParaRPr>
                    </a:p>
                  </a:txBody>
                  <a:tcPr marL="95250" marR="95250" marT="95250" marB="952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cap="none">
                          <a:solidFill>
                            <a:schemeClr val="dk1"/>
                          </a:solidFill>
                          <a:latin typeface="Proxima Nova"/>
                          <a:ea typeface="Proxima Nova"/>
                          <a:cs typeface="Proxima Nova"/>
                          <a:sym typeface="Proxima Nova"/>
                        </a:rPr>
                        <a:t>$0.48/lb</a:t>
                      </a:r>
                      <a:endParaRPr sz="2000" u="none" strike="noStrike" cap="none">
                        <a:solidFill>
                          <a:schemeClr val="dk1"/>
                        </a:solidFill>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marR="0" lvl="0" indent="0" algn="l" rtl="0">
                        <a:spcBef>
                          <a:spcPts val="0"/>
                        </a:spcBef>
                        <a:spcAft>
                          <a:spcPts val="0"/>
                        </a:spcAft>
                        <a:buNone/>
                      </a:pPr>
                      <a:r>
                        <a:rPr lang="en-US" sz="2000" u="none" strike="noStrike" cap="none">
                          <a:solidFill>
                            <a:schemeClr val="dk1"/>
                          </a:solidFill>
                        </a:rPr>
                        <a:t> </a:t>
                      </a:r>
                      <a:endParaRPr/>
                    </a:p>
                  </a:txBody>
                  <a:tcPr marL="95250" marR="9525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16" name="Google Shape;216;p20"/>
          <p:cNvPicPr preferRelativeResize="0"/>
          <p:nvPr/>
        </p:nvPicPr>
        <p:blipFill rotWithShape="1">
          <a:blip r:embed="rId5">
            <a:alphaModFix/>
          </a:blip>
          <a:srcRect/>
          <a:stretch/>
        </p:blipFill>
        <p:spPr>
          <a:xfrm>
            <a:off x="10138659" y="192533"/>
            <a:ext cx="1770212" cy="1632930"/>
          </a:xfrm>
          <a:prstGeom prst="rect">
            <a:avLst/>
          </a:prstGeom>
          <a:noFill/>
          <a:ln>
            <a:noFill/>
          </a:ln>
        </p:spPr>
      </p:pic>
      <p:sp>
        <p:nvSpPr>
          <p:cNvPr id="217" name="Google Shape;217;p20"/>
          <p:cNvSpPr txBox="1"/>
          <p:nvPr/>
        </p:nvSpPr>
        <p:spPr>
          <a:xfrm>
            <a:off x="253512" y="3850940"/>
            <a:ext cx="5200615" cy="181588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You need to put a </a:t>
            </a:r>
            <a:r>
              <a:rPr lang="en-US" sz="2800" b="1">
                <a:solidFill>
                  <a:srgbClr val="FF09AD"/>
                </a:solidFill>
                <a:latin typeface="Calibri"/>
                <a:ea typeface="Calibri"/>
                <a:cs typeface="Calibri"/>
                <a:sym typeface="Calibri"/>
              </a:rPr>
              <a:t>binary number</a:t>
            </a:r>
            <a:r>
              <a:rPr lang="en-US" sz="2800">
                <a:solidFill>
                  <a:schemeClr val="dk1"/>
                </a:solidFill>
                <a:latin typeface="Calibri"/>
                <a:ea typeface="Calibri"/>
                <a:cs typeface="Calibri"/>
                <a:sym typeface="Calibri"/>
              </a:rPr>
              <a:t> into your shop’s computer system to represent the price for each candy</a:t>
            </a:r>
            <a:endParaRPr/>
          </a:p>
        </p:txBody>
      </p:sp>
      <p:sp>
        <p:nvSpPr>
          <p:cNvPr id="218" name="Google Shape;218;p20"/>
          <p:cNvSpPr txBox="1"/>
          <p:nvPr/>
        </p:nvSpPr>
        <p:spPr>
          <a:xfrm>
            <a:off x="253511" y="5990360"/>
            <a:ext cx="5804389"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You system manage</a:t>
            </a:r>
            <a:r>
              <a:rPr lang="en-US" sz="2800" b="1">
                <a:solidFill>
                  <a:srgbClr val="FF09AD"/>
                </a:solidFill>
                <a:latin typeface="Calibri"/>
                <a:ea typeface="Calibri"/>
                <a:cs typeface="Calibri"/>
                <a:sym typeface="Calibri"/>
              </a:rPr>
              <a:t> only 4 bits</a:t>
            </a:r>
            <a:endParaRPr/>
          </a:p>
        </p:txBody>
      </p:sp>
      <p:sp>
        <p:nvSpPr>
          <p:cNvPr id="219" name="Google Shape;219;p20"/>
          <p:cNvSpPr txBox="1"/>
          <p:nvPr/>
        </p:nvSpPr>
        <p:spPr>
          <a:xfrm>
            <a:off x="10537093" y="3173070"/>
            <a:ext cx="864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a:t>
            </a:r>
            <a:endParaRPr/>
          </a:p>
        </p:txBody>
      </p:sp>
      <p:sp>
        <p:nvSpPr>
          <p:cNvPr id="220" name="Google Shape;220;p20"/>
          <p:cNvSpPr txBox="1"/>
          <p:nvPr/>
        </p:nvSpPr>
        <p:spPr>
          <a:xfrm>
            <a:off x="10537092" y="4044776"/>
            <a:ext cx="864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a:t>
            </a:r>
            <a:endParaRPr/>
          </a:p>
        </p:txBody>
      </p:sp>
      <p:sp>
        <p:nvSpPr>
          <p:cNvPr id="221" name="Google Shape;221;p20"/>
          <p:cNvSpPr txBox="1"/>
          <p:nvPr/>
        </p:nvSpPr>
        <p:spPr>
          <a:xfrm>
            <a:off x="10537093" y="4752805"/>
            <a:ext cx="864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a:t>
            </a:r>
            <a:endParaRPr/>
          </a:p>
        </p:txBody>
      </p:sp>
      <p:sp>
        <p:nvSpPr>
          <p:cNvPr id="222" name="Google Shape;222;p20"/>
          <p:cNvSpPr txBox="1"/>
          <p:nvPr/>
        </p:nvSpPr>
        <p:spPr>
          <a:xfrm>
            <a:off x="10537092" y="5624511"/>
            <a:ext cx="8643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1" descr="https://images.code.org/6caf4e7ad9a237c49cf5121d0fa337e9-Screen%20Shot%202021-04-30%20at%203.05.54%20PM.png"/>
          <p:cNvPicPr preferRelativeResize="0"/>
          <p:nvPr/>
        </p:nvPicPr>
        <p:blipFill rotWithShape="1">
          <a:blip r:embed="rId3">
            <a:alphaModFix/>
          </a:blip>
          <a:srcRect/>
          <a:stretch/>
        </p:blipFill>
        <p:spPr>
          <a:xfrm>
            <a:off x="1641475" y="1771650"/>
            <a:ext cx="9220200" cy="4695825"/>
          </a:xfrm>
          <a:prstGeom prst="rect">
            <a:avLst/>
          </a:prstGeom>
          <a:noFill/>
          <a:ln>
            <a:noFill/>
          </a:ln>
        </p:spPr>
      </p:pic>
      <p:sp>
        <p:nvSpPr>
          <p:cNvPr id="228" name="Google Shape;228;p21"/>
          <p:cNvSpPr txBox="1"/>
          <p:nvPr/>
        </p:nvSpPr>
        <p:spPr>
          <a:xfrm>
            <a:off x="2939562" y="352391"/>
            <a:ext cx="735061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Different strategies to </a:t>
            </a:r>
            <a:r>
              <a:rPr lang="en-US" sz="2800" b="1">
                <a:solidFill>
                  <a:srgbClr val="FF09AD"/>
                </a:solidFill>
                <a:latin typeface="Calibri"/>
                <a:ea typeface="Calibri"/>
                <a:cs typeface="Calibri"/>
                <a:sym typeface="Calibri"/>
              </a:rPr>
              <a:t>handle the lost value </a:t>
            </a:r>
            <a:r>
              <a:rPr lang="en-US" sz="2800" b="1">
                <a:solidFill>
                  <a:schemeClr val="dk1"/>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 Black</vt:lpstr>
      <vt:lpstr>Noto Sans Symbols</vt:lpstr>
      <vt:lpstr>Proxima Nova</vt:lpstr>
      <vt:lpstr>Consolas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SENGHAK.CHHUN</dc:creator>
  <cp:lastModifiedBy>SENGHAK.CHHUN</cp:lastModifiedBy>
  <cp:revision>1</cp:revision>
  <dcterms:modified xsi:type="dcterms:W3CDTF">2023-02-23T08:22:08Z</dcterms:modified>
</cp:coreProperties>
</file>