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448" r:id="rId2"/>
    <p:sldId id="516" r:id="rId3"/>
    <p:sldId id="513" r:id="rId4"/>
    <p:sldId id="512" r:id="rId5"/>
    <p:sldId id="514" r:id="rId6"/>
    <p:sldId id="515" r:id="rId7"/>
    <p:sldId id="510" r:id="rId8"/>
    <p:sldId id="517"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4D2"/>
    <a:srgbClr val="1EBAEA"/>
    <a:srgbClr val="FF09AD"/>
    <a:srgbClr val="EFEFEF"/>
    <a:srgbClr val="BE2314"/>
    <a:srgbClr val="EA2227"/>
    <a:srgbClr val="FC0C67"/>
    <a:srgbClr val="7BB142"/>
    <a:srgbClr val="F40000"/>
    <a:srgbClr val="030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343" autoAdjust="0"/>
  </p:normalViewPr>
  <p:slideViewPr>
    <p:cSldViewPr snapToGrid="0">
      <p:cViewPr varScale="1">
        <p:scale>
          <a:sx n="73" d="100"/>
          <a:sy n="73" d="100"/>
        </p:scale>
        <p:origin x="798"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C30A4-B294-4876-8825-115EA0AB4A01}"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4F61A-904C-4097-8507-38B60486C0EF}" type="slidenum">
              <a:rPr lang="en-US" smtClean="0"/>
              <a:t>‹#›</a:t>
            </a:fld>
            <a:endParaRPr lang="en-US"/>
          </a:p>
        </p:txBody>
      </p:sp>
    </p:spTree>
    <p:extLst>
      <p:ext uri="{BB962C8B-B14F-4D97-AF65-F5344CB8AC3E}">
        <p14:creationId xmlns:p14="http://schemas.microsoft.com/office/powerpoint/2010/main" val="373207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4F61A-904C-4097-8507-38B60486C0EF}" type="slidenum">
              <a:rPr lang="en-US" smtClean="0"/>
              <a:t>4</a:t>
            </a:fld>
            <a:endParaRPr lang="en-US"/>
          </a:p>
        </p:txBody>
      </p:sp>
    </p:spTree>
    <p:extLst>
      <p:ext uri="{BB962C8B-B14F-4D97-AF65-F5344CB8AC3E}">
        <p14:creationId xmlns:p14="http://schemas.microsoft.com/office/powerpoint/2010/main" val="427549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Read values from Challenge A (black or white for each square) and input the values into the app.</a:t>
            </a:r>
          </a:p>
          <a:p>
            <a:r>
              <a:rPr lang="en-US" sz="1200" b="0" i="0" kern="1200" dirty="0" smtClean="0">
                <a:solidFill>
                  <a:schemeClr val="tx1"/>
                </a:solidFill>
                <a:effectLst/>
                <a:latin typeface="+mn-lt"/>
                <a:ea typeface="+mn-ea"/>
                <a:cs typeface="+mn-cs"/>
              </a:rPr>
              <a:t>After Challenge A, answer the questions on paper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Repeat for Challenge B.</a:t>
            </a:r>
          </a:p>
          <a:p>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5C54F61A-904C-4097-8507-38B60486C0EF}" type="slidenum">
              <a:rPr lang="en-US" smtClean="0"/>
              <a:t>5</a:t>
            </a:fld>
            <a:endParaRPr lang="en-US"/>
          </a:p>
        </p:txBody>
      </p:sp>
    </p:spTree>
    <p:extLst>
      <p:ext uri="{BB962C8B-B14F-4D97-AF65-F5344CB8AC3E}">
        <p14:creationId xmlns:p14="http://schemas.microsoft.com/office/powerpoint/2010/main" val="3048675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4F61A-904C-4097-8507-38B60486C0EF}" type="slidenum">
              <a:rPr lang="en-US" smtClean="0"/>
              <a:t>6</a:t>
            </a:fld>
            <a:endParaRPr lang="en-US"/>
          </a:p>
        </p:txBody>
      </p:sp>
    </p:spTree>
    <p:extLst>
      <p:ext uri="{BB962C8B-B14F-4D97-AF65-F5344CB8AC3E}">
        <p14:creationId xmlns:p14="http://schemas.microsoft.com/office/powerpoint/2010/main" val="251184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Allow students time to think, then have them share in pairs or groups of four. Call on a few students to share with the whole class.</a:t>
            </a:r>
          </a:p>
          <a:p>
            <a:r>
              <a:rPr lang="en-US" sz="1200" b="0" i="0" kern="1200" dirty="0" smtClean="0">
                <a:solidFill>
                  <a:schemeClr val="tx1"/>
                </a:solidFill>
                <a:effectLst/>
                <a:latin typeface="+mn-lt"/>
                <a:ea typeface="+mn-ea"/>
                <a:cs typeface="+mn-cs"/>
              </a:rPr>
              <a:t>Discussion Goal: We want students to start seeing that there are advantages and disadvantages as a result of decisions we make when we represent data digitally. Some key points to draw out from students:</a:t>
            </a:r>
          </a:p>
          <a:p>
            <a:r>
              <a:rPr lang="en-US" sz="1200" b="0" i="0" kern="1200" dirty="0" smtClean="0">
                <a:solidFill>
                  <a:schemeClr val="tx1"/>
                </a:solidFill>
                <a:effectLst/>
                <a:latin typeface="+mn-lt"/>
                <a:ea typeface="+mn-ea"/>
                <a:cs typeface="+mn-cs"/>
              </a:rPr>
              <a:t>Pros: We get a much more smooth/clearer/accurate representation of the analog image. A little easier to decide whether to make a square black or white.</a:t>
            </a:r>
          </a:p>
          <a:p>
            <a:r>
              <a:rPr lang="en-US" sz="1200" b="0" i="0" kern="1200" dirty="0" smtClean="0">
                <a:solidFill>
                  <a:schemeClr val="tx1"/>
                </a:solidFill>
                <a:effectLst/>
                <a:latin typeface="+mn-lt"/>
                <a:ea typeface="+mn-ea"/>
                <a:cs typeface="+mn-cs"/>
              </a:rPr>
              <a:t>Cons: More bits are needed. Took longer to enter in the widget. Still doesn’t look exactly like the analog image. Still had many squares that contained both black and white, so decisions had to be made to choose one over the other.</a:t>
            </a:r>
          </a:p>
          <a:p>
            <a:r>
              <a:rPr lang="en-US" sz="1200" b="0" i="1" kern="1200" dirty="0" smtClean="0">
                <a:solidFill>
                  <a:schemeClr val="tx1"/>
                </a:solidFill>
                <a:effectLst/>
                <a:latin typeface="+mn-lt"/>
                <a:ea typeface="+mn-ea"/>
                <a:cs typeface="+mn-cs"/>
              </a:rPr>
              <a:t>Remarks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Thank you for sharing. It looks like there are several advantages and disadvantages when it comes to sampling more frequently by using smaller squares. We get a better approximation of the analog image when we do more frequent sampling and it was a little easier to decide whether each square should be set to black or white. However, it took longer and we needed a lot more bits. We still got an image that didn’t represent the image accurately enough, though.</a:t>
            </a:r>
          </a:p>
          <a:p>
            <a:r>
              <a:rPr lang="en-US" sz="1200" b="0" i="0" kern="1200" dirty="0" smtClean="0">
                <a:solidFill>
                  <a:schemeClr val="tx1"/>
                </a:solidFill>
                <a:effectLst/>
                <a:latin typeface="+mn-lt"/>
                <a:ea typeface="+mn-ea"/>
                <a:cs typeface="+mn-cs"/>
              </a:rPr>
              <a:t>Fortunately, a computer does this process much more quickly than we can, and it can store thousands or even millions of bits to represent an analog image.</a:t>
            </a:r>
          </a:p>
          <a:p>
            <a:r>
              <a:rPr lang="en-US" sz="1200" b="0" i="0" kern="1200" dirty="0" smtClean="0">
                <a:solidFill>
                  <a:schemeClr val="tx1"/>
                </a:solidFill>
                <a:effectLst/>
                <a:latin typeface="+mn-lt"/>
                <a:ea typeface="+mn-ea"/>
                <a:cs typeface="+mn-cs"/>
              </a:rPr>
              <a:t>By this point, we've used bits to represent numbers, text, and images. The same sequence of bits can represent different types of data depending on the context. It all comes down to 0s and 1s!</a:t>
            </a:r>
          </a:p>
          <a:p>
            <a:endParaRPr lang="en-US" dirty="0"/>
          </a:p>
        </p:txBody>
      </p:sp>
      <p:sp>
        <p:nvSpPr>
          <p:cNvPr id="4" name="Slide Number Placeholder 3"/>
          <p:cNvSpPr>
            <a:spLocks noGrp="1"/>
          </p:cNvSpPr>
          <p:nvPr>
            <p:ph type="sldNum" sz="quarter" idx="10"/>
          </p:nvPr>
        </p:nvSpPr>
        <p:spPr/>
        <p:txBody>
          <a:bodyPr/>
          <a:lstStyle/>
          <a:p>
            <a:fld id="{5C54F61A-904C-4097-8507-38B60486C0EF}" type="slidenum">
              <a:rPr lang="en-US" smtClean="0"/>
              <a:t>7</a:t>
            </a:fld>
            <a:endParaRPr lang="en-US"/>
          </a:p>
        </p:txBody>
      </p:sp>
    </p:spTree>
    <p:extLst>
      <p:ext uri="{BB962C8B-B14F-4D97-AF65-F5344CB8AC3E}">
        <p14:creationId xmlns:p14="http://schemas.microsoft.com/office/powerpoint/2010/main" val="126780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170B884B-4896-48DC-A1F9-EE0BFE6E95B4}" type="datetime1">
              <a:rPr lang="fr-FR" smtClean="0"/>
              <a:t>27/02/2023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94150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45F9AC20-8DCE-4A6C-BE99-E74AB6BC814A}" type="datetime1">
              <a:rPr lang="fr-FR" smtClean="0"/>
              <a:t>27/02/2023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194709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CC9C1D7C-B5BC-478E-8BC8-B2D922BAAA50}" type="datetime1">
              <a:rPr lang="fr-FR" smtClean="0"/>
              <a:t>27/02/2023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162578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FA16B67A-4F87-47D8-8A97-4E0390F3C5FA}" type="datetime1">
              <a:rPr lang="fr-FR" smtClean="0"/>
              <a:t>27/02/2023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300137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6C325-9FD9-4389-9CD2-F31D22F8B0FD}" type="datetime1">
              <a:rPr lang="fr-FR" smtClean="0"/>
              <a:t>27/02/2023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395460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A236FC94-3EE1-4BEE-9EB2-2F05C03575FD}" type="datetime1">
              <a:rPr lang="fr-FR" smtClean="0"/>
              <a:t>27/02/2023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236642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4FCBEF79-2078-478B-9B8C-1FB37EFAE78D}" type="datetime1">
              <a:rPr lang="fr-FR" smtClean="0"/>
              <a:t>27/02/2023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378307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9B3B9DBC-AB41-4B07-B807-7A277F46D5F2}" type="datetime1">
              <a:rPr lang="fr-FR" smtClean="0"/>
              <a:t>27/02/2023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166627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3D0FE-CD33-454F-A227-2CCCE4AB4C5B}" type="datetime1">
              <a:rPr lang="fr-FR" smtClean="0"/>
              <a:t>27/02/2023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330399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FB4B3B-8DE5-486B-99D1-27F767D09DA0}" type="datetime1">
              <a:rPr lang="fr-FR" smtClean="0"/>
              <a:t>27/02/2023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208450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FEB3AC-3FEA-4294-AFA7-E1C98995CCC3}" type="datetime1">
              <a:rPr lang="fr-FR" smtClean="0"/>
              <a:t>27/02/2023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D8D3C2-54DF-483E-81CB-14B9E5D55DAB}" type="slidenum">
              <a:rPr lang="fr-FR" smtClean="0"/>
              <a:t>‹#›</a:t>
            </a:fld>
            <a:endParaRPr lang="fr-FR"/>
          </a:p>
        </p:txBody>
      </p:sp>
    </p:spTree>
    <p:extLst>
      <p:ext uri="{BB962C8B-B14F-4D97-AF65-F5344CB8AC3E}">
        <p14:creationId xmlns:p14="http://schemas.microsoft.com/office/powerpoint/2010/main" val="150624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7FDF9-E8F3-4E17-A50B-6AAC076D5F2E}" type="datetime1">
              <a:rPr lang="fr-FR" smtClean="0"/>
              <a:t>27/02/2023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8D3C2-54DF-483E-81CB-14B9E5D55DAB}" type="slidenum">
              <a:rPr lang="fr-FR" smtClean="0"/>
              <a:t>‹#›</a:t>
            </a:fld>
            <a:endParaRPr lang="fr-FR"/>
          </a:p>
        </p:txBody>
      </p:sp>
    </p:spTree>
    <p:extLst>
      <p:ext uri="{BB962C8B-B14F-4D97-AF65-F5344CB8AC3E}">
        <p14:creationId xmlns:p14="http://schemas.microsoft.com/office/powerpoint/2010/main" val="61501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studio.code.org/s/pixelation/lessons/1/levels/1"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studio.code.org/s/csp1-2021/lessons/7/levels/3?no_redirect=1" TargetMode="External"/><Relationship Id="rId5" Type="http://schemas.openxmlformats.org/officeDocument/2006/relationships/hyperlink" Target="https://studio.code.org/s/pixelation/lessons/1/levels/1" TargetMode="External"/><Relationship Id="rId4" Type="http://schemas.openxmlformats.org/officeDocument/2006/relationships/image" Target="../media/image3.png"/><Relationship Id="rId9" Type="http://schemas.openxmlformats.org/officeDocument/2006/relationships/hyperlink" Target="https://studio.code.org/s/csp1-2021/lessons/7/levels/2?no_redirect=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studio.code.org/s/pixelation/lessons/1/levels/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6" name="TextBox 5"/>
          <p:cNvSpPr txBox="1"/>
          <p:nvPr/>
        </p:nvSpPr>
        <p:spPr>
          <a:xfrm>
            <a:off x="4103429" y="2535216"/>
            <a:ext cx="3933576" cy="2862322"/>
          </a:xfrm>
          <a:prstGeom prst="rect">
            <a:avLst/>
          </a:prstGeom>
          <a:noFill/>
        </p:spPr>
        <p:txBody>
          <a:bodyPr wrap="none" rtlCol="0">
            <a:spAutoFit/>
          </a:bodyPr>
          <a:lstStyle/>
          <a:p>
            <a:pPr algn="ctr"/>
            <a:r>
              <a:rPr lang="en-US" sz="9000" dirty="0" smtClean="0">
                <a:solidFill>
                  <a:schemeClr val="bg1"/>
                </a:solidFill>
              </a:rPr>
              <a:t>IMAGES</a:t>
            </a:r>
          </a:p>
          <a:p>
            <a:pPr algn="ctr"/>
            <a:r>
              <a:rPr lang="en-US" sz="9000" dirty="0" smtClean="0">
                <a:solidFill>
                  <a:schemeClr val="bg1"/>
                </a:solidFill>
              </a:rPr>
              <a:t>PIXELS</a:t>
            </a:r>
            <a:endParaRPr lang="en-US" sz="6000" dirty="0">
              <a:solidFill>
                <a:schemeClr val="bg1"/>
              </a:solidFill>
            </a:endParaRPr>
          </a:p>
        </p:txBody>
      </p:sp>
      <p:sp>
        <p:nvSpPr>
          <p:cNvPr id="7" name="Rectangle 6"/>
          <p:cNvSpPr/>
          <p:nvPr/>
        </p:nvSpPr>
        <p:spPr>
          <a:xfrm>
            <a:off x="1997612" y="1479715"/>
            <a:ext cx="8145193" cy="442871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Slide Number Placeholder 2"/>
          <p:cNvSpPr>
            <a:spLocks noGrp="1"/>
          </p:cNvSpPr>
          <p:nvPr>
            <p:ph type="sldNum" sz="quarter" idx="12"/>
          </p:nvPr>
        </p:nvSpPr>
        <p:spPr/>
        <p:txBody>
          <a:bodyPr/>
          <a:lstStyle/>
          <a:p>
            <a:fld id="{596F070D-B819-414D-8C36-7D9D5792CB83}" type="slidenum">
              <a:rPr lang="fr-FR" smtClean="0"/>
              <a:t>1</a:t>
            </a:fld>
            <a:endParaRPr lang="fr-FR"/>
          </a:p>
        </p:txBody>
      </p:sp>
      <p:sp>
        <p:nvSpPr>
          <p:cNvPr id="10" name="TextBox 9"/>
          <p:cNvSpPr txBox="1"/>
          <p:nvPr/>
        </p:nvSpPr>
        <p:spPr>
          <a:xfrm>
            <a:off x="5114743" y="793082"/>
            <a:ext cx="1650453" cy="477054"/>
          </a:xfrm>
          <a:prstGeom prst="rect">
            <a:avLst/>
          </a:prstGeom>
          <a:noFill/>
        </p:spPr>
        <p:txBody>
          <a:bodyPr wrap="none" rtlCol="0">
            <a:spAutoFit/>
          </a:bodyPr>
          <a:lstStyle/>
          <a:p>
            <a:pPr algn="ctr"/>
            <a:r>
              <a:rPr lang="en-US" sz="2500" b="1" dirty="0">
                <a:solidFill>
                  <a:schemeClr val="bg1"/>
                </a:solidFill>
              </a:rPr>
              <a:t>CHAPTER 2</a:t>
            </a:r>
          </a:p>
        </p:txBody>
      </p:sp>
    </p:spTree>
    <p:extLst>
      <p:ext uri="{BB962C8B-B14F-4D97-AF65-F5344CB8AC3E}">
        <p14:creationId xmlns:p14="http://schemas.microsoft.com/office/powerpoint/2010/main" val="89769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7893" y="2640169"/>
            <a:ext cx="184731" cy="369332"/>
          </a:xfrm>
          <a:prstGeom prst="rect">
            <a:avLst/>
          </a:prstGeom>
          <a:noFill/>
        </p:spPr>
        <p:txBody>
          <a:bodyPr wrap="none" rtlCol="0">
            <a:spAutoFit/>
          </a:bodyPr>
          <a:lstStyle/>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rot="20593460">
            <a:off x="4370229" y="2725078"/>
            <a:ext cx="4590288" cy="3372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stretch>
            <a:fillRect/>
          </a:stretch>
        </p:blipFill>
        <p:spPr>
          <a:xfrm>
            <a:off x="930271" y="612938"/>
            <a:ext cx="306215" cy="609028"/>
          </a:xfrm>
          <a:prstGeom prst="rect">
            <a:avLst/>
          </a:prstGeom>
        </p:spPr>
      </p:pic>
      <p:sp>
        <p:nvSpPr>
          <p:cNvPr id="8" name="TextBox 7"/>
          <p:cNvSpPr txBox="1"/>
          <p:nvPr/>
        </p:nvSpPr>
        <p:spPr>
          <a:xfrm>
            <a:off x="920534" y="1227321"/>
            <a:ext cx="631904" cy="323165"/>
          </a:xfrm>
          <a:prstGeom prst="rect">
            <a:avLst/>
          </a:prstGeom>
          <a:noFill/>
        </p:spPr>
        <p:txBody>
          <a:bodyPr wrap="none" rtlCol="0">
            <a:spAutoFit/>
          </a:bodyPr>
          <a:lstStyle/>
          <a:p>
            <a:pPr algn="ctr"/>
            <a:r>
              <a:rPr lang="en-US" sz="1500" dirty="0" smtClean="0"/>
              <a:t>INDIV</a:t>
            </a:r>
            <a:endParaRPr lang="en-US" sz="1500" dirty="0">
              <a:solidFill>
                <a:srgbClr val="FF0000"/>
              </a:solidFill>
            </a:endParaRPr>
          </a:p>
        </p:txBody>
      </p:sp>
      <p:pic>
        <p:nvPicPr>
          <p:cNvPr id="9" name="Picture 8"/>
          <p:cNvPicPr>
            <a:picLocks noChangeAspect="1"/>
          </p:cNvPicPr>
          <p:nvPr/>
        </p:nvPicPr>
        <p:blipFill>
          <a:blip r:embed="rId4"/>
          <a:stretch>
            <a:fillRect/>
          </a:stretch>
        </p:blipFill>
        <p:spPr>
          <a:xfrm>
            <a:off x="253512" y="675691"/>
            <a:ext cx="464925" cy="483523"/>
          </a:xfrm>
          <a:prstGeom prst="rect">
            <a:avLst/>
          </a:prstGeom>
        </p:spPr>
      </p:pic>
      <p:sp>
        <p:nvSpPr>
          <p:cNvPr id="10" name="TextBox 9"/>
          <p:cNvSpPr txBox="1"/>
          <p:nvPr/>
        </p:nvSpPr>
        <p:spPr>
          <a:xfrm>
            <a:off x="118561" y="1273487"/>
            <a:ext cx="646332" cy="276999"/>
          </a:xfrm>
          <a:prstGeom prst="rect">
            <a:avLst/>
          </a:prstGeom>
          <a:noFill/>
        </p:spPr>
        <p:txBody>
          <a:bodyPr wrap="none" rtlCol="0">
            <a:spAutoFit/>
          </a:bodyPr>
          <a:lstStyle/>
          <a:p>
            <a:pPr algn="ctr"/>
            <a:r>
              <a:rPr lang="en-US" sz="1200" dirty="0" smtClean="0"/>
              <a:t>05 MIN</a:t>
            </a:r>
            <a:endParaRPr lang="en-US" sz="1200" dirty="0">
              <a:solidFill>
                <a:srgbClr val="FF0000"/>
              </a:solidFill>
            </a:endParaRPr>
          </a:p>
        </p:txBody>
      </p:sp>
      <p:sp>
        <p:nvSpPr>
          <p:cNvPr id="11" name="TextBox 10"/>
          <p:cNvSpPr txBox="1"/>
          <p:nvPr/>
        </p:nvSpPr>
        <p:spPr>
          <a:xfrm>
            <a:off x="-1" y="0"/>
            <a:ext cx="14681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PRACTICE</a:t>
            </a:r>
          </a:p>
        </p:txBody>
      </p:sp>
      <p:sp>
        <p:nvSpPr>
          <p:cNvPr id="12" name="TextBox 11"/>
          <p:cNvSpPr txBox="1"/>
          <p:nvPr/>
        </p:nvSpPr>
        <p:spPr>
          <a:xfrm>
            <a:off x="4897137" y="202115"/>
            <a:ext cx="2296591" cy="646331"/>
          </a:xfrm>
          <a:prstGeom prst="rect">
            <a:avLst/>
          </a:prstGeom>
          <a:noFill/>
        </p:spPr>
        <p:txBody>
          <a:bodyPr wrap="none" rtlCol="0">
            <a:spAutoFit/>
          </a:bodyPr>
          <a:lstStyle/>
          <a:p>
            <a:r>
              <a:rPr lang="en-US" sz="3600" dirty="0" smtClean="0"/>
              <a:t>EXERCICE 1</a:t>
            </a:r>
            <a:endParaRPr lang="en-US" sz="3600" dirty="0"/>
          </a:p>
        </p:txBody>
      </p:sp>
      <p:sp>
        <p:nvSpPr>
          <p:cNvPr id="13" name="TextBox 12"/>
          <p:cNvSpPr txBox="1"/>
          <p:nvPr/>
        </p:nvSpPr>
        <p:spPr>
          <a:xfrm>
            <a:off x="3981277" y="912879"/>
            <a:ext cx="4128310" cy="646331"/>
          </a:xfrm>
          <a:prstGeom prst="rect">
            <a:avLst/>
          </a:prstGeom>
          <a:noFill/>
        </p:spPr>
        <p:txBody>
          <a:bodyPr wrap="none" rtlCol="0">
            <a:spAutoFit/>
          </a:bodyPr>
          <a:lstStyle/>
          <a:p>
            <a:pPr marL="571500" indent="-571500">
              <a:buFont typeface="Wingdings" panose="05000000000000000000" pitchFamily="2" charset="2"/>
              <a:buChar char="ü"/>
            </a:pPr>
            <a:r>
              <a:rPr lang="en-US" sz="3600" dirty="0" smtClean="0"/>
              <a:t>Answers on paper</a:t>
            </a:r>
          </a:p>
        </p:txBody>
      </p:sp>
    </p:spTree>
    <p:extLst>
      <p:ext uri="{BB962C8B-B14F-4D97-AF65-F5344CB8AC3E}">
        <p14:creationId xmlns:p14="http://schemas.microsoft.com/office/powerpoint/2010/main" val="3802775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0"/>
            <a:ext cx="1712891" cy="369332"/>
          </a:xfrm>
          <a:prstGeom prst="rect">
            <a:avLst/>
          </a:prstGeom>
          <a:solidFill>
            <a:srgbClr val="1EBAEA"/>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dirty="0" smtClean="0"/>
              <a:t>DEMO</a:t>
            </a:r>
            <a:endParaRPr lang="en-US" dirty="0"/>
          </a:p>
        </p:txBody>
      </p:sp>
      <p:pic>
        <p:nvPicPr>
          <p:cNvPr id="6" name="Picture 5"/>
          <p:cNvPicPr>
            <a:picLocks noChangeAspect="1"/>
          </p:cNvPicPr>
          <p:nvPr/>
        </p:nvPicPr>
        <p:blipFill>
          <a:blip r:embed="rId2">
            <a:clrChange>
              <a:clrFrom>
                <a:srgbClr val="F7F7F7"/>
              </a:clrFrom>
              <a:clrTo>
                <a:srgbClr val="F7F7F7">
                  <a:alpha val="0"/>
                </a:srgbClr>
              </a:clrTo>
            </a:clrChange>
          </a:blip>
          <a:stretch>
            <a:fillRect/>
          </a:stretch>
        </p:blipFill>
        <p:spPr>
          <a:xfrm>
            <a:off x="978794" y="675691"/>
            <a:ext cx="607924" cy="660787"/>
          </a:xfrm>
          <a:prstGeom prst="rect">
            <a:avLst/>
          </a:prstGeom>
        </p:spPr>
      </p:pic>
      <p:sp>
        <p:nvSpPr>
          <p:cNvPr id="9" name="TextBox 8"/>
          <p:cNvSpPr txBox="1"/>
          <p:nvPr/>
        </p:nvSpPr>
        <p:spPr>
          <a:xfrm>
            <a:off x="2634424" y="788232"/>
            <a:ext cx="7361054" cy="830997"/>
          </a:xfrm>
          <a:prstGeom prst="rect">
            <a:avLst/>
          </a:prstGeom>
          <a:noFill/>
        </p:spPr>
        <p:txBody>
          <a:bodyPr wrap="none" rtlCol="0">
            <a:spAutoFit/>
          </a:bodyPr>
          <a:lstStyle/>
          <a:p>
            <a:pPr algn="ctr"/>
            <a:r>
              <a:rPr lang="en-US" altLang="en-US" sz="4800" dirty="0" smtClean="0"/>
              <a:t>How to use the </a:t>
            </a:r>
            <a:r>
              <a:rPr lang="en-US" altLang="en-US" sz="4800" dirty="0" smtClean="0">
                <a:hlinkClick r:id="rId3"/>
              </a:rPr>
              <a:t>pixel editor </a:t>
            </a:r>
            <a:r>
              <a:rPr lang="en-US" altLang="en-US" sz="4800" dirty="0" smtClean="0"/>
              <a:t>?</a:t>
            </a:r>
            <a:endParaRPr lang="en-US" sz="4800" b="1" dirty="0"/>
          </a:p>
        </p:txBody>
      </p:sp>
      <p:sp>
        <p:nvSpPr>
          <p:cNvPr id="25" name="TextBox 24"/>
          <p:cNvSpPr txBox="1"/>
          <p:nvPr/>
        </p:nvSpPr>
        <p:spPr>
          <a:xfrm>
            <a:off x="4214151" y="2022907"/>
            <a:ext cx="4201599" cy="1569660"/>
          </a:xfrm>
          <a:prstGeom prst="rect">
            <a:avLst/>
          </a:prstGeom>
          <a:noFill/>
        </p:spPr>
        <p:txBody>
          <a:bodyPr wrap="none" rtlCol="0">
            <a:spAutoFit/>
          </a:bodyPr>
          <a:lstStyle/>
          <a:p>
            <a:pPr marL="457200" indent="-457200">
              <a:buFont typeface="Wingdings" panose="05000000000000000000" pitchFamily="2" charset="2"/>
              <a:buChar char="ü"/>
            </a:pPr>
            <a:r>
              <a:rPr lang="en-US" altLang="en-US" sz="3200" dirty="0" smtClean="0"/>
              <a:t>Define the image </a:t>
            </a:r>
            <a:r>
              <a:rPr lang="en-US" altLang="en-US" sz="3200" b="1" dirty="0" smtClean="0"/>
              <a:t>size</a:t>
            </a:r>
          </a:p>
          <a:p>
            <a:pPr marL="457200" indent="-457200">
              <a:buFont typeface="Wingdings" panose="05000000000000000000" pitchFamily="2" charset="2"/>
              <a:buChar char="ü"/>
            </a:pPr>
            <a:r>
              <a:rPr lang="en-US" altLang="en-US" sz="3200" dirty="0" smtClean="0"/>
              <a:t>Define a </a:t>
            </a:r>
            <a:r>
              <a:rPr lang="en-US" altLang="en-US" sz="3200" b="1" dirty="0" smtClean="0"/>
              <a:t>white</a:t>
            </a:r>
            <a:r>
              <a:rPr lang="en-US" altLang="en-US" sz="3200" dirty="0" smtClean="0"/>
              <a:t> pixel</a:t>
            </a:r>
          </a:p>
          <a:p>
            <a:pPr marL="457200" indent="-457200">
              <a:buFont typeface="Wingdings" panose="05000000000000000000" pitchFamily="2" charset="2"/>
              <a:buChar char="ü"/>
            </a:pPr>
            <a:r>
              <a:rPr lang="en-US" altLang="en-US" sz="3200" dirty="0" smtClean="0"/>
              <a:t>Define a </a:t>
            </a:r>
            <a:r>
              <a:rPr lang="en-US" altLang="en-US" sz="3200" b="1" dirty="0" smtClean="0"/>
              <a:t>black</a:t>
            </a:r>
            <a:r>
              <a:rPr lang="en-US" altLang="en-US" sz="3200" dirty="0" smtClean="0"/>
              <a:t> pixel</a:t>
            </a:r>
            <a:endParaRPr lang="en-US" altLang="en-US" sz="4000" dirty="0"/>
          </a:p>
        </p:txBody>
      </p:sp>
      <p:pic>
        <p:nvPicPr>
          <p:cNvPr id="19" name="Picture 18"/>
          <p:cNvPicPr>
            <a:picLocks noChangeAspect="1"/>
          </p:cNvPicPr>
          <p:nvPr/>
        </p:nvPicPr>
        <p:blipFill>
          <a:blip r:embed="rId4">
            <a:clrChange>
              <a:clrFrom>
                <a:srgbClr val="F7F7F7"/>
              </a:clrFrom>
              <a:clrTo>
                <a:srgbClr val="F7F7F7">
                  <a:alpha val="0"/>
                </a:srgbClr>
              </a:clrTo>
            </a:clrChange>
          </a:blip>
          <a:stretch>
            <a:fillRect/>
          </a:stretch>
        </p:blipFill>
        <p:spPr>
          <a:xfrm>
            <a:off x="253512" y="675691"/>
            <a:ext cx="464925" cy="483523"/>
          </a:xfrm>
          <a:prstGeom prst="rect">
            <a:avLst/>
          </a:prstGeom>
        </p:spPr>
      </p:pic>
      <p:sp>
        <p:nvSpPr>
          <p:cNvPr id="23" name="TextBox 22"/>
          <p:cNvSpPr txBox="1"/>
          <p:nvPr/>
        </p:nvSpPr>
        <p:spPr>
          <a:xfrm>
            <a:off x="113754" y="1203731"/>
            <a:ext cx="646332" cy="276999"/>
          </a:xfrm>
          <a:prstGeom prst="rect">
            <a:avLst/>
          </a:prstGeom>
          <a:noFill/>
        </p:spPr>
        <p:txBody>
          <a:bodyPr wrap="none" rtlCol="0">
            <a:spAutoFit/>
          </a:bodyPr>
          <a:lstStyle/>
          <a:p>
            <a:pPr algn="ctr"/>
            <a:r>
              <a:rPr lang="en-US" sz="1200" dirty="0" smtClean="0"/>
              <a:t>05 MIN</a:t>
            </a:r>
            <a:endParaRPr lang="en-US" sz="1200" dirty="0">
              <a:solidFill>
                <a:srgbClr val="FF0000"/>
              </a:solidFill>
            </a:endParaRPr>
          </a:p>
        </p:txBody>
      </p:sp>
      <p:pic>
        <p:nvPicPr>
          <p:cNvPr id="4" name="Picture 3"/>
          <p:cNvPicPr>
            <a:picLocks noChangeAspect="1"/>
          </p:cNvPicPr>
          <p:nvPr/>
        </p:nvPicPr>
        <p:blipFill>
          <a:blip r:embed="rId5"/>
          <a:stretch>
            <a:fillRect/>
          </a:stretch>
        </p:blipFill>
        <p:spPr>
          <a:xfrm>
            <a:off x="3595173" y="4707407"/>
            <a:ext cx="866656" cy="1201763"/>
          </a:xfrm>
          <a:prstGeom prst="rect">
            <a:avLst/>
          </a:prstGeom>
        </p:spPr>
      </p:pic>
      <p:sp>
        <p:nvSpPr>
          <p:cNvPr id="7" name="TextBox 6"/>
          <p:cNvSpPr txBox="1"/>
          <p:nvPr/>
        </p:nvSpPr>
        <p:spPr>
          <a:xfrm>
            <a:off x="2634424" y="6156102"/>
            <a:ext cx="3018712" cy="369332"/>
          </a:xfrm>
          <a:prstGeom prst="rect">
            <a:avLst/>
          </a:prstGeom>
          <a:noFill/>
        </p:spPr>
        <p:txBody>
          <a:bodyPr wrap="none" rtlCol="0">
            <a:spAutoFit/>
          </a:bodyPr>
          <a:lstStyle/>
          <a:p>
            <a:r>
              <a:rPr lang="en-US" dirty="0" smtClean="0"/>
              <a:t>0 = TURN LIGHT OFF =&gt; </a:t>
            </a:r>
            <a:r>
              <a:rPr lang="en-US" b="1" dirty="0" smtClean="0"/>
              <a:t>BLACK</a:t>
            </a:r>
            <a:endParaRPr lang="en-US" b="1" dirty="0"/>
          </a:p>
        </p:txBody>
      </p:sp>
      <p:pic>
        <p:nvPicPr>
          <p:cNvPr id="8" name="Picture 7"/>
          <p:cNvPicPr>
            <a:picLocks noChangeAspect="1"/>
          </p:cNvPicPr>
          <p:nvPr/>
        </p:nvPicPr>
        <p:blipFill>
          <a:blip r:embed="rId6"/>
          <a:stretch>
            <a:fillRect/>
          </a:stretch>
        </p:blipFill>
        <p:spPr>
          <a:xfrm>
            <a:off x="8073759" y="4707407"/>
            <a:ext cx="799885" cy="1048436"/>
          </a:xfrm>
          <a:prstGeom prst="rect">
            <a:avLst/>
          </a:prstGeom>
        </p:spPr>
      </p:pic>
      <p:sp>
        <p:nvSpPr>
          <p:cNvPr id="18" name="TextBox 17"/>
          <p:cNvSpPr txBox="1"/>
          <p:nvPr/>
        </p:nvSpPr>
        <p:spPr>
          <a:xfrm>
            <a:off x="7116272" y="6156102"/>
            <a:ext cx="3106941" cy="369332"/>
          </a:xfrm>
          <a:prstGeom prst="rect">
            <a:avLst/>
          </a:prstGeom>
          <a:noFill/>
        </p:spPr>
        <p:txBody>
          <a:bodyPr wrap="none" rtlCol="0">
            <a:spAutoFit/>
          </a:bodyPr>
          <a:lstStyle/>
          <a:p>
            <a:r>
              <a:rPr lang="en-US" dirty="0" smtClean="0"/>
              <a:t>1 = TURN LIGHT ON   =&gt; </a:t>
            </a:r>
            <a:r>
              <a:rPr lang="en-US" b="1" dirty="0" smtClean="0"/>
              <a:t>WHITE</a:t>
            </a:r>
            <a:endParaRPr lang="en-US" b="1" dirty="0"/>
          </a:p>
        </p:txBody>
      </p:sp>
    </p:spTree>
    <p:extLst>
      <p:ext uri="{BB962C8B-B14F-4D97-AF65-F5344CB8AC3E}">
        <p14:creationId xmlns:p14="http://schemas.microsoft.com/office/powerpoint/2010/main" val="1577775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930271" y="612938"/>
            <a:ext cx="306215" cy="609028"/>
          </a:xfrm>
          <a:prstGeom prst="rect">
            <a:avLst/>
          </a:prstGeom>
        </p:spPr>
      </p:pic>
      <p:sp>
        <p:nvSpPr>
          <p:cNvPr id="14" name="TextBox 13"/>
          <p:cNvSpPr txBox="1"/>
          <p:nvPr/>
        </p:nvSpPr>
        <p:spPr>
          <a:xfrm>
            <a:off x="920534" y="1227321"/>
            <a:ext cx="631904" cy="323165"/>
          </a:xfrm>
          <a:prstGeom prst="rect">
            <a:avLst/>
          </a:prstGeom>
          <a:noFill/>
        </p:spPr>
        <p:txBody>
          <a:bodyPr wrap="none" rtlCol="0">
            <a:spAutoFit/>
          </a:bodyPr>
          <a:lstStyle/>
          <a:p>
            <a:pPr algn="ctr"/>
            <a:r>
              <a:rPr lang="en-US" sz="1500" dirty="0" smtClean="0"/>
              <a:t>INDIV</a:t>
            </a:r>
            <a:endParaRPr lang="en-US" sz="1500" dirty="0">
              <a:solidFill>
                <a:srgbClr val="FF0000"/>
              </a:solidFill>
            </a:endParaRPr>
          </a:p>
        </p:txBody>
      </p:sp>
      <p:pic>
        <p:nvPicPr>
          <p:cNvPr id="15" name="Picture 14"/>
          <p:cNvPicPr>
            <a:picLocks noChangeAspect="1"/>
          </p:cNvPicPr>
          <p:nvPr/>
        </p:nvPicPr>
        <p:blipFill>
          <a:blip r:embed="rId4"/>
          <a:stretch>
            <a:fillRect/>
          </a:stretch>
        </p:blipFill>
        <p:spPr>
          <a:xfrm>
            <a:off x="253512" y="675691"/>
            <a:ext cx="464925" cy="483523"/>
          </a:xfrm>
          <a:prstGeom prst="rect">
            <a:avLst/>
          </a:prstGeom>
        </p:spPr>
      </p:pic>
      <p:sp>
        <p:nvSpPr>
          <p:cNvPr id="17" name="TextBox 16"/>
          <p:cNvSpPr txBox="1"/>
          <p:nvPr/>
        </p:nvSpPr>
        <p:spPr>
          <a:xfrm>
            <a:off x="118561" y="1273487"/>
            <a:ext cx="646332" cy="276999"/>
          </a:xfrm>
          <a:prstGeom prst="rect">
            <a:avLst/>
          </a:prstGeom>
          <a:noFill/>
        </p:spPr>
        <p:txBody>
          <a:bodyPr wrap="none" rtlCol="0">
            <a:spAutoFit/>
          </a:bodyPr>
          <a:lstStyle/>
          <a:p>
            <a:pPr algn="ctr"/>
            <a:r>
              <a:rPr lang="en-US" sz="1200" dirty="0"/>
              <a:t>15 MIN</a:t>
            </a:r>
            <a:endParaRPr lang="en-US" sz="1200" dirty="0">
              <a:solidFill>
                <a:srgbClr val="FF0000"/>
              </a:solidFill>
            </a:endParaRPr>
          </a:p>
        </p:txBody>
      </p:sp>
      <p:sp>
        <p:nvSpPr>
          <p:cNvPr id="21" name="TextBox 20"/>
          <p:cNvSpPr txBox="1"/>
          <p:nvPr/>
        </p:nvSpPr>
        <p:spPr>
          <a:xfrm>
            <a:off x="-1" y="0"/>
            <a:ext cx="14681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PRACTICE</a:t>
            </a:r>
          </a:p>
        </p:txBody>
      </p:sp>
      <p:sp>
        <p:nvSpPr>
          <p:cNvPr id="4" name="TextBox 3"/>
          <p:cNvSpPr txBox="1"/>
          <p:nvPr/>
        </p:nvSpPr>
        <p:spPr>
          <a:xfrm>
            <a:off x="2025279" y="1600685"/>
            <a:ext cx="2754280" cy="646331"/>
          </a:xfrm>
          <a:prstGeom prst="rect">
            <a:avLst/>
          </a:prstGeom>
          <a:noFill/>
        </p:spPr>
        <p:txBody>
          <a:bodyPr wrap="none" rtlCol="0">
            <a:spAutoFit/>
          </a:bodyPr>
          <a:lstStyle/>
          <a:p>
            <a:r>
              <a:rPr lang="en-US" sz="3600" dirty="0"/>
              <a:t>CHALLENGE </a:t>
            </a:r>
            <a:r>
              <a:rPr lang="en-US" sz="3600" dirty="0" smtClean="0"/>
              <a:t>1</a:t>
            </a:r>
            <a:endParaRPr lang="en-US" sz="3600" dirty="0"/>
          </a:p>
        </p:txBody>
      </p:sp>
      <p:sp>
        <p:nvSpPr>
          <p:cNvPr id="19" name="TextBox 18"/>
          <p:cNvSpPr txBox="1"/>
          <p:nvPr/>
        </p:nvSpPr>
        <p:spPr>
          <a:xfrm>
            <a:off x="3529508" y="358058"/>
            <a:ext cx="5098640" cy="646331"/>
          </a:xfrm>
          <a:prstGeom prst="rect">
            <a:avLst/>
          </a:prstGeom>
          <a:noFill/>
        </p:spPr>
        <p:txBody>
          <a:bodyPr wrap="none" rtlCol="0">
            <a:spAutoFit/>
          </a:bodyPr>
          <a:lstStyle/>
          <a:p>
            <a:r>
              <a:rPr lang="en-US" sz="3600" dirty="0" smtClean="0"/>
              <a:t>Let’s use the </a:t>
            </a:r>
            <a:r>
              <a:rPr lang="en-US" sz="3600" dirty="0" smtClean="0">
                <a:hlinkClick r:id="rId5"/>
              </a:rPr>
              <a:t>pixel editor</a:t>
            </a:r>
            <a:r>
              <a:rPr lang="en-US" sz="3600" dirty="0" smtClean="0"/>
              <a:t>  !</a:t>
            </a:r>
            <a:endParaRPr lang="en-US" sz="3600" dirty="0"/>
          </a:p>
        </p:txBody>
      </p:sp>
      <p:cxnSp>
        <p:nvCxnSpPr>
          <p:cNvPr id="6" name="Straight Connector 5"/>
          <p:cNvCxnSpPr/>
          <p:nvPr/>
        </p:nvCxnSpPr>
        <p:spPr>
          <a:xfrm>
            <a:off x="6065949" y="1869590"/>
            <a:ext cx="12879" cy="449257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94169" y="2569330"/>
            <a:ext cx="4636395" cy="923330"/>
          </a:xfrm>
          <a:prstGeom prst="rect">
            <a:avLst/>
          </a:prstGeom>
          <a:noFill/>
        </p:spPr>
        <p:txBody>
          <a:bodyPr wrap="square" rtlCol="0">
            <a:spAutoFit/>
          </a:bodyPr>
          <a:lstStyle/>
          <a:p>
            <a:pPr algn="ctr"/>
            <a:r>
              <a:rPr lang="en-US" dirty="0">
                <a:hlinkClick r:id="rId6"/>
              </a:rPr>
              <a:t>https://</a:t>
            </a:r>
            <a:r>
              <a:rPr lang="en-US" dirty="0" smtClean="0">
                <a:hlinkClick r:id="rId6"/>
              </a:rPr>
              <a:t>studio.code.org/s/csp1-2021/lessons/7/levels/3?no_redirect=1</a:t>
            </a:r>
            <a:endParaRPr lang="en-US" dirty="0" smtClean="0"/>
          </a:p>
          <a:p>
            <a:pPr algn="ctr"/>
            <a:endParaRPr lang="en-US" dirty="0"/>
          </a:p>
        </p:txBody>
      </p:sp>
      <p:pic>
        <p:nvPicPr>
          <p:cNvPr id="10" name="Picture 9"/>
          <p:cNvPicPr>
            <a:picLocks noChangeAspect="1"/>
          </p:cNvPicPr>
          <p:nvPr/>
        </p:nvPicPr>
        <p:blipFill>
          <a:blip r:embed="rId7"/>
          <a:stretch>
            <a:fillRect/>
          </a:stretch>
        </p:blipFill>
        <p:spPr>
          <a:xfrm>
            <a:off x="6298897" y="3492660"/>
            <a:ext cx="5626940" cy="3051533"/>
          </a:xfrm>
          <a:prstGeom prst="rect">
            <a:avLst/>
          </a:prstGeom>
        </p:spPr>
      </p:pic>
      <p:sp>
        <p:nvSpPr>
          <p:cNvPr id="26" name="TextBox 25"/>
          <p:cNvSpPr txBox="1"/>
          <p:nvPr/>
        </p:nvSpPr>
        <p:spPr>
          <a:xfrm>
            <a:off x="7538312" y="1481594"/>
            <a:ext cx="2754280" cy="646331"/>
          </a:xfrm>
          <a:prstGeom prst="rect">
            <a:avLst/>
          </a:prstGeom>
          <a:noFill/>
        </p:spPr>
        <p:txBody>
          <a:bodyPr wrap="none" rtlCol="0">
            <a:spAutoFit/>
          </a:bodyPr>
          <a:lstStyle/>
          <a:p>
            <a:r>
              <a:rPr lang="en-US" sz="3600" dirty="0" smtClean="0"/>
              <a:t>CHALLENGE 2</a:t>
            </a:r>
            <a:endParaRPr lang="en-US" sz="3600" dirty="0"/>
          </a:p>
        </p:txBody>
      </p:sp>
      <p:pic>
        <p:nvPicPr>
          <p:cNvPr id="11" name="Picture 10"/>
          <p:cNvPicPr>
            <a:picLocks noChangeAspect="1"/>
          </p:cNvPicPr>
          <p:nvPr/>
        </p:nvPicPr>
        <p:blipFill>
          <a:blip r:embed="rId8"/>
          <a:stretch>
            <a:fillRect/>
          </a:stretch>
        </p:blipFill>
        <p:spPr>
          <a:xfrm>
            <a:off x="241330" y="3492660"/>
            <a:ext cx="5507909" cy="1991071"/>
          </a:xfrm>
          <a:prstGeom prst="rect">
            <a:avLst/>
          </a:prstGeom>
        </p:spPr>
      </p:pic>
      <p:sp>
        <p:nvSpPr>
          <p:cNvPr id="12" name="TextBox 11"/>
          <p:cNvSpPr txBox="1"/>
          <p:nvPr/>
        </p:nvSpPr>
        <p:spPr>
          <a:xfrm>
            <a:off x="1236486" y="2507333"/>
            <a:ext cx="3992026" cy="923330"/>
          </a:xfrm>
          <a:prstGeom prst="rect">
            <a:avLst/>
          </a:prstGeom>
          <a:noFill/>
        </p:spPr>
        <p:txBody>
          <a:bodyPr wrap="square" rtlCol="0">
            <a:spAutoFit/>
          </a:bodyPr>
          <a:lstStyle/>
          <a:p>
            <a:pPr algn="ctr"/>
            <a:r>
              <a:rPr lang="en-US" dirty="0">
                <a:hlinkClick r:id="rId9"/>
              </a:rPr>
              <a:t>https://</a:t>
            </a:r>
            <a:r>
              <a:rPr lang="en-US" dirty="0" smtClean="0">
                <a:hlinkClick r:id="rId9"/>
              </a:rPr>
              <a:t>studio.code.org/s/csp1-2021/lessons/7/levels/2?no_redirect=1</a:t>
            </a:r>
            <a:endParaRPr lang="en-US" dirty="0" smtClean="0"/>
          </a:p>
          <a:p>
            <a:pPr algn="ctr"/>
            <a:endParaRPr lang="en-US" dirty="0"/>
          </a:p>
        </p:txBody>
      </p:sp>
    </p:spTree>
    <p:extLst>
      <p:ext uri="{BB962C8B-B14F-4D97-AF65-F5344CB8AC3E}">
        <p14:creationId xmlns:p14="http://schemas.microsoft.com/office/powerpoint/2010/main" val="4087627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930271" y="612938"/>
            <a:ext cx="306215" cy="609028"/>
          </a:xfrm>
          <a:prstGeom prst="rect">
            <a:avLst/>
          </a:prstGeom>
        </p:spPr>
      </p:pic>
      <p:sp>
        <p:nvSpPr>
          <p:cNvPr id="14" name="TextBox 13"/>
          <p:cNvSpPr txBox="1"/>
          <p:nvPr/>
        </p:nvSpPr>
        <p:spPr>
          <a:xfrm>
            <a:off x="920534" y="1227321"/>
            <a:ext cx="631904" cy="323165"/>
          </a:xfrm>
          <a:prstGeom prst="rect">
            <a:avLst/>
          </a:prstGeom>
          <a:noFill/>
        </p:spPr>
        <p:txBody>
          <a:bodyPr wrap="none" rtlCol="0">
            <a:spAutoFit/>
          </a:bodyPr>
          <a:lstStyle/>
          <a:p>
            <a:pPr algn="ctr"/>
            <a:r>
              <a:rPr lang="en-US" sz="1500" dirty="0" smtClean="0"/>
              <a:t>INDIV</a:t>
            </a:r>
            <a:endParaRPr lang="en-US" sz="1500" dirty="0">
              <a:solidFill>
                <a:srgbClr val="FF0000"/>
              </a:solidFill>
            </a:endParaRPr>
          </a:p>
        </p:txBody>
      </p:sp>
      <p:pic>
        <p:nvPicPr>
          <p:cNvPr id="15" name="Picture 14"/>
          <p:cNvPicPr>
            <a:picLocks noChangeAspect="1"/>
          </p:cNvPicPr>
          <p:nvPr/>
        </p:nvPicPr>
        <p:blipFill>
          <a:blip r:embed="rId4"/>
          <a:stretch>
            <a:fillRect/>
          </a:stretch>
        </p:blipFill>
        <p:spPr>
          <a:xfrm>
            <a:off x="253512" y="675691"/>
            <a:ext cx="464925" cy="483523"/>
          </a:xfrm>
          <a:prstGeom prst="rect">
            <a:avLst/>
          </a:prstGeom>
        </p:spPr>
      </p:pic>
      <p:sp>
        <p:nvSpPr>
          <p:cNvPr id="17" name="TextBox 16"/>
          <p:cNvSpPr txBox="1"/>
          <p:nvPr/>
        </p:nvSpPr>
        <p:spPr>
          <a:xfrm>
            <a:off x="118561" y="1273487"/>
            <a:ext cx="646332" cy="276999"/>
          </a:xfrm>
          <a:prstGeom prst="rect">
            <a:avLst/>
          </a:prstGeom>
          <a:noFill/>
        </p:spPr>
        <p:txBody>
          <a:bodyPr wrap="none" rtlCol="0">
            <a:spAutoFit/>
          </a:bodyPr>
          <a:lstStyle/>
          <a:p>
            <a:pPr algn="ctr"/>
            <a:r>
              <a:rPr lang="en-US" sz="1200" dirty="0"/>
              <a:t>15 MIN</a:t>
            </a:r>
            <a:endParaRPr lang="en-US" sz="1200" dirty="0">
              <a:solidFill>
                <a:srgbClr val="FF0000"/>
              </a:solidFill>
            </a:endParaRPr>
          </a:p>
        </p:txBody>
      </p:sp>
      <p:sp>
        <p:nvSpPr>
          <p:cNvPr id="21" name="TextBox 20"/>
          <p:cNvSpPr txBox="1"/>
          <p:nvPr/>
        </p:nvSpPr>
        <p:spPr>
          <a:xfrm>
            <a:off x="-1" y="0"/>
            <a:ext cx="14681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PRACTICE</a:t>
            </a:r>
          </a:p>
        </p:txBody>
      </p:sp>
      <p:sp>
        <p:nvSpPr>
          <p:cNvPr id="4" name="TextBox 3"/>
          <p:cNvSpPr txBox="1"/>
          <p:nvPr/>
        </p:nvSpPr>
        <p:spPr>
          <a:xfrm>
            <a:off x="5323266" y="369332"/>
            <a:ext cx="2296591" cy="646331"/>
          </a:xfrm>
          <a:prstGeom prst="rect">
            <a:avLst/>
          </a:prstGeom>
          <a:noFill/>
        </p:spPr>
        <p:txBody>
          <a:bodyPr wrap="none" rtlCol="0">
            <a:spAutoFit/>
          </a:bodyPr>
          <a:lstStyle/>
          <a:p>
            <a:r>
              <a:rPr lang="en-US" sz="3600" dirty="0" smtClean="0"/>
              <a:t>EXERCICE 2</a:t>
            </a:r>
            <a:endParaRPr lang="en-US" sz="3600" dirty="0"/>
          </a:p>
        </p:txBody>
      </p:sp>
      <p:pic>
        <p:nvPicPr>
          <p:cNvPr id="16" name="Picture 15"/>
          <p:cNvPicPr/>
          <p:nvPr/>
        </p:nvPicPr>
        <p:blipFill>
          <a:blip r:embed="rId5">
            <a:extLst>
              <a:ext uri="{28A0092B-C50C-407E-A947-70E740481C1C}">
                <a14:useLocalDpi xmlns:a14="http://schemas.microsoft.com/office/drawing/2010/main" val="0"/>
              </a:ext>
            </a:extLst>
          </a:blip>
          <a:srcRect/>
          <a:stretch>
            <a:fillRect/>
          </a:stretch>
        </p:blipFill>
        <p:spPr bwMode="auto">
          <a:xfrm rot="20142316">
            <a:off x="3373240" y="3655229"/>
            <a:ext cx="1942465" cy="2579370"/>
          </a:xfrm>
          <a:prstGeom prst="rect">
            <a:avLst/>
          </a:prstGeom>
          <a:noFill/>
          <a:ln>
            <a:noFill/>
          </a:ln>
        </p:spPr>
      </p:pic>
      <p:pic>
        <p:nvPicPr>
          <p:cNvPr id="18" name="Picture 17"/>
          <p:cNvPicPr/>
          <p:nvPr/>
        </p:nvPicPr>
        <p:blipFill>
          <a:blip r:embed="rId6">
            <a:extLst>
              <a:ext uri="{28A0092B-C50C-407E-A947-70E740481C1C}">
                <a14:useLocalDpi xmlns:a14="http://schemas.microsoft.com/office/drawing/2010/main" val="0"/>
              </a:ext>
            </a:extLst>
          </a:blip>
          <a:srcRect/>
          <a:stretch>
            <a:fillRect/>
          </a:stretch>
        </p:blipFill>
        <p:spPr bwMode="auto">
          <a:xfrm rot="1283426">
            <a:off x="6701550" y="3283790"/>
            <a:ext cx="2018665" cy="2707005"/>
          </a:xfrm>
          <a:prstGeom prst="rect">
            <a:avLst/>
          </a:prstGeom>
          <a:noFill/>
          <a:ln>
            <a:noFill/>
          </a:ln>
        </p:spPr>
      </p:pic>
      <p:sp>
        <p:nvSpPr>
          <p:cNvPr id="19" name="TextBox 18"/>
          <p:cNvSpPr txBox="1"/>
          <p:nvPr/>
        </p:nvSpPr>
        <p:spPr>
          <a:xfrm>
            <a:off x="3941672" y="1238264"/>
            <a:ext cx="4407938" cy="1200329"/>
          </a:xfrm>
          <a:prstGeom prst="rect">
            <a:avLst/>
          </a:prstGeom>
          <a:noFill/>
        </p:spPr>
        <p:txBody>
          <a:bodyPr wrap="none" rtlCol="0">
            <a:spAutoFit/>
          </a:bodyPr>
          <a:lstStyle/>
          <a:p>
            <a:pPr marL="571500" indent="-571500">
              <a:buFont typeface="Wingdings" panose="05000000000000000000" pitchFamily="2" charset="2"/>
              <a:buChar char="ü"/>
            </a:pPr>
            <a:r>
              <a:rPr lang="en-US" sz="3600" dirty="0" smtClean="0"/>
              <a:t>Answers on paper</a:t>
            </a:r>
          </a:p>
          <a:p>
            <a:pPr marL="571500" indent="-571500">
              <a:buFont typeface="Wingdings" panose="05000000000000000000" pitchFamily="2" charset="2"/>
              <a:buChar char="ü"/>
            </a:pPr>
            <a:r>
              <a:rPr lang="en-US" sz="3600" dirty="0" smtClean="0"/>
              <a:t>Use the </a:t>
            </a:r>
            <a:r>
              <a:rPr lang="en-US" sz="3600" dirty="0" smtClean="0">
                <a:hlinkClick r:id="rId7"/>
              </a:rPr>
              <a:t>pixel editor</a:t>
            </a:r>
            <a:endParaRPr lang="en-US" sz="3600" dirty="0"/>
          </a:p>
        </p:txBody>
      </p:sp>
    </p:spTree>
    <p:extLst>
      <p:ext uri="{BB962C8B-B14F-4D97-AF65-F5344CB8AC3E}">
        <p14:creationId xmlns:p14="http://schemas.microsoft.com/office/powerpoint/2010/main" val="2370062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930271" y="612938"/>
            <a:ext cx="306215" cy="609028"/>
          </a:xfrm>
          <a:prstGeom prst="rect">
            <a:avLst/>
          </a:prstGeom>
        </p:spPr>
      </p:pic>
      <p:sp>
        <p:nvSpPr>
          <p:cNvPr id="14" name="TextBox 13"/>
          <p:cNvSpPr txBox="1"/>
          <p:nvPr/>
        </p:nvSpPr>
        <p:spPr>
          <a:xfrm>
            <a:off x="920534" y="1227321"/>
            <a:ext cx="631904" cy="323165"/>
          </a:xfrm>
          <a:prstGeom prst="rect">
            <a:avLst/>
          </a:prstGeom>
          <a:noFill/>
        </p:spPr>
        <p:txBody>
          <a:bodyPr wrap="none" rtlCol="0">
            <a:spAutoFit/>
          </a:bodyPr>
          <a:lstStyle/>
          <a:p>
            <a:pPr algn="ctr"/>
            <a:r>
              <a:rPr lang="en-US" sz="1500" dirty="0" smtClean="0"/>
              <a:t>INDIV</a:t>
            </a:r>
            <a:endParaRPr lang="en-US" sz="1500" dirty="0">
              <a:solidFill>
                <a:srgbClr val="FF0000"/>
              </a:solidFill>
            </a:endParaRPr>
          </a:p>
        </p:txBody>
      </p:sp>
      <p:pic>
        <p:nvPicPr>
          <p:cNvPr id="15" name="Picture 14"/>
          <p:cNvPicPr>
            <a:picLocks noChangeAspect="1"/>
          </p:cNvPicPr>
          <p:nvPr/>
        </p:nvPicPr>
        <p:blipFill>
          <a:blip r:embed="rId4"/>
          <a:stretch>
            <a:fillRect/>
          </a:stretch>
        </p:blipFill>
        <p:spPr>
          <a:xfrm>
            <a:off x="253512" y="675691"/>
            <a:ext cx="464925" cy="483523"/>
          </a:xfrm>
          <a:prstGeom prst="rect">
            <a:avLst/>
          </a:prstGeom>
        </p:spPr>
      </p:pic>
      <p:sp>
        <p:nvSpPr>
          <p:cNvPr id="17" name="TextBox 16"/>
          <p:cNvSpPr txBox="1"/>
          <p:nvPr/>
        </p:nvSpPr>
        <p:spPr>
          <a:xfrm>
            <a:off x="118561" y="1273487"/>
            <a:ext cx="646332" cy="276999"/>
          </a:xfrm>
          <a:prstGeom prst="rect">
            <a:avLst/>
          </a:prstGeom>
          <a:noFill/>
        </p:spPr>
        <p:txBody>
          <a:bodyPr wrap="none" rtlCol="0">
            <a:spAutoFit/>
          </a:bodyPr>
          <a:lstStyle/>
          <a:p>
            <a:pPr algn="ctr"/>
            <a:r>
              <a:rPr lang="en-US" sz="1200" dirty="0"/>
              <a:t>15 MIN</a:t>
            </a:r>
            <a:endParaRPr lang="en-US" sz="1200" dirty="0">
              <a:solidFill>
                <a:srgbClr val="FF0000"/>
              </a:solidFill>
            </a:endParaRPr>
          </a:p>
        </p:txBody>
      </p:sp>
      <p:sp>
        <p:nvSpPr>
          <p:cNvPr id="21" name="TextBox 20"/>
          <p:cNvSpPr txBox="1"/>
          <p:nvPr/>
        </p:nvSpPr>
        <p:spPr>
          <a:xfrm>
            <a:off x="-1" y="0"/>
            <a:ext cx="146819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PRACTICE</a:t>
            </a:r>
          </a:p>
        </p:txBody>
      </p:sp>
      <p:sp>
        <p:nvSpPr>
          <p:cNvPr id="4" name="TextBox 3"/>
          <p:cNvSpPr txBox="1"/>
          <p:nvPr/>
        </p:nvSpPr>
        <p:spPr>
          <a:xfrm>
            <a:off x="5035982" y="289772"/>
            <a:ext cx="2296591" cy="646331"/>
          </a:xfrm>
          <a:prstGeom prst="rect">
            <a:avLst/>
          </a:prstGeom>
          <a:noFill/>
        </p:spPr>
        <p:txBody>
          <a:bodyPr wrap="none" rtlCol="0">
            <a:spAutoFit/>
          </a:bodyPr>
          <a:lstStyle/>
          <a:p>
            <a:r>
              <a:rPr lang="en-US" sz="3600" dirty="0" smtClean="0"/>
              <a:t>EXERCICE 3</a:t>
            </a:r>
            <a:endParaRPr lang="en-US" sz="3600" dirty="0"/>
          </a:p>
        </p:txBody>
      </p:sp>
      <p:sp>
        <p:nvSpPr>
          <p:cNvPr id="19" name="TextBox 18"/>
          <p:cNvSpPr txBox="1"/>
          <p:nvPr/>
        </p:nvSpPr>
        <p:spPr>
          <a:xfrm>
            <a:off x="2368024" y="1180634"/>
            <a:ext cx="9435660" cy="1631216"/>
          </a:xfrm>
          <a:prstGeom prst="rect">
            <a:avLst/>
          </a:prstGeom>
          <a:noFill/>
        </p:spPr>
        <p:txBody>
          <a:bodyPr wrap="none" rtlCol="0">
            <a:spAutoFit/>
          </a:bodyPr>
          <a:lstStyle/>
          <a:p>
            <a:pPr marL="571500" indent="-571500">
              <a:buFont typeface="Wingdings" panose="05000000000000000000" pitchFamily="2" charset="2"/>
              <a:buChar char="ü"/>
            </a:pPr>
            <a:r>
              <a:rPr lang="en-US" sz="2000" dirty="0" smtClean="0"/>
              <a:t>Draw your </a:t>
            </a:r>
            <a:r>
              <a:rPr lang="en-US" sz="2000" b="1" dirty="0"/>
              <a:t>favorite </a:t>
            </a:r>
            <a:r>
              <a:rPr lang="en-US" sz="2000" b="1" dirty="0" smtClean="0"/>
              <a:t>logo on paper</a:t>
            </a:r>
            <a:endParaRPr lang="en-US" sz="2000" b="1" dirty="0"/>
          </a:p>
          <a:p>
            <a:pPr marL="571500" indent="-571500">
              <a:buFont typeface="Wingdings" panose="05000000000000000000" pitchFamily="2" charset="2"/>
              <a:buChar char="ü"/>
            </a:pPr>
            <a:r>
              <a:rPr lang="en-US" sz="2000" b="1" dirty="0"/>
              <a:t>Decide</a:t>
            </a:r>
            <a:r>
              <a:rPr lang="en-US" sz="2000" dirty="0"/>
              <a:t> how you are going to sample this logo </a:t>
            </a:r>
            <a:endParaRPr lang="en-US" sz="2000" dirty="0" smtClean="0"/>
          </a:p>
          <a:p>
            <a:pPr marL="1028700" lvl="1" indent="-571500">
              <a:buFont typeface="Wingdings" panose="05000000000000000000" pitchFamily="2" charset="2"/>
              <a:buChar char="ü"/>
            </a:pPr>
            <a:r>
              <a:rPr lang="en-US" sz="2000" dirty="0" smtClean="0"/>
              <a:t>Draw </a:t>
            </a:r>
            <a:r>
              <a:rPr lang="en-US" sz="2000" dirty="0"/>
              <a:t>the </a:t>
            </a:r>
            <a:r>
              <a:rPr lang="en-US" sz="2000" dirty="0" smtClean="0"/>
              <a:t>logo  </a:t>
            </a:r>
            <a:r>
              <a:rPr lang="en-US" sz="2000" b="1" dirty="0" smtClean="0">
                <a:solidFill>
                  <a:srgbClr val="FF0000"/>
                </a:solidFill>
              </a:rPr>
              <a:t>in one  of </a:t>
            </a:r>
            <a:r>
              <a:rPr lang="en-US" sz="2000" dirty="0" smtClean="0"/>
              <a:t>the 4 grids</a:t>
            </a:r>
            <a:endParaRPr lang="en-US" sz="2000" dirty="0"/>
          </a:p>
          <a:p>
            <a:pPr marL="571500" indent="-571500">
              <a:buFont typeface="Wingdings" panose="05000000000000000000" pitchFamily="2" charset="2"/>
              <a:buChar char="ü"/>
            </a:pPr>
            <a:r>
              <a:rPr lang="en-US" sz="2000" dirty="0"/>
              <a:t>Recreate the logo </a:t>
            </a:r>
            <a:r>
              <a:rPr lang="en-US" sz="2000" dirty="0" smtClean="0"/>
              <a:t>sing the </a:t>
            </a:r>
            <a:r>
              <a:rPr lang="en-US" sz="2000" b="1" dirty="0" smtClean="0"/>
              <a:t> pixel editor</a:t>
            </a:r>
            <a:endParaRPr lang="en-US" sz="2000" b="1" dirty="0"/>
          </a:p>
          <a:p>
            <a:pPr marL="571500" indent="-571500">
              <a:buFont typeface="Wingdings" panose="05000000000000000000" pitchFamily="2" charset="2"/>
              <a:buChar char="ü"/>
            </a:pPr>
            <a:r>
              <a:rPr lang="en-US" sz="2000" dirty="0"/>
              <a:t>Show it to a classmate. Do they recognize </a:t>
            </a:r>
            <a:r>
              <a:rPr lang="en-US" sz="2000" dirty="0" smtClean="0"/>
              <a:t>the logo? Make adjustments if needed </a:t>
            </a:r>
            <a:endParaRPr lang="en-US" sz="2000" dirty="0"/>
          </a:p>
        </p:txBody>
      </p:sp>
      <p:pic>
        <p:nvPicPr>
          <p:cNvPr id="1026" name="Picture 2" descr="7 Types of Logo design you should know as designer | PAPA INFO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3464" y="3492500"/>
            <a:ext cx="5191293" cy="2921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402630" y="5075853"/>
            <a:ext cx="1371394" cy="1337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6">
            <a:clrChange>
              <a:clrFrom>
                <a:srgbClr val="FFFFFF"/>
              </a:clrFrom>
              <a:clrTo>
                <a:srgbClr val="FFFFFF">
                  <a:alpha val="0"/>
                </a:srgbClr>
              </a:clrTo>
            </a:clrChange>
          </a:blip>
          <a:stretch>
            <a:fillRect/>
          </a:stretch>
        </p:blipFill>
        <p:spPr>
          <a:xfrm>
            <a:off x="5447364" y="5195102"/>
            <a:ext cx="1147460" cy="1099147"/>
          </a:xfrm>
          <a:prstGeom prst="rect">
            <a:avLst/>
          </a:prstGeom>
        </p:spPr>
      </p:pic>
    </p:spTree>
    <p:extLst>
      <p:ext uri="{BB962C8B-B14F-4D97-AF65-F5344CB8AC3E}">
        <p14:creationId xmlns:p14="http://schemas.microsoft.com/office/powerpoint/2010/main" val="3918189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478487" y="2647987"/>
            <a:ext cx="10058656" cy="523220"/>
          </a:xfrm>
          <a:prstGeom prst="rect">
            <a:avLst/>
          </a:prstGeom>
          <a:noFill/>
        </p:spPr>
        <p:txBody>
          <a:bodyPr wrap="square" rtlCol="0">
            <a:spAutoFit/>
          </a:bodyPr>
          <a:lstStyle/>
          <a:p>
            <a:r>
              <a:rPr lang="en-US" sz="2800" dirty="0"/>
              <a:t>What are the </a:t>
            </a:r>
            <a:r>
              <a:rPr lang="en-US" sz="2800" dirty="0" smtClean="0"/>
              <a:t> + and  - of </a:t>
            </a:r>
            <a:r>
              <a:rPr lang="en-US" sz="2800" b="1" dirty="0">
                <a:solidFill>
                  <a:srgbClr val="0094D2"/>
                </a:solidFill>
              </a:rPr>
              <a:t>sampling an image </a:t>
            </a:r>
            <a:r>
              <a:rPr lang="en-US" sz="2800" dirty="0"/>
              <a:t>more </a:t>
            </a:r>
            <a:r>
              <a:rPr lang="en-US" sz="2800" b="1" dirty="0">
                <a:solidFill>
                  <a:srgbClr val="0094D2"/>
                </a:solidFill>
              </a:rPr>
              <a:t>frequently</a:t>
            </a:r>
            <a:r>
              <a:rPr lang="en-US" sz="2800" dirty="0"/>
              <a:t>?</a:t>
            </a:r>
          </a:p>
        </p:txBody>
      </p:sp>
      <p:pic>
        <p:nvPicPr>
          <p:cNvPr id="42" name="Picture 41"/>
          <p:cNvPicPr>
            <a:picLocks noChangeAspect="1"/>
          </p:cNvPicPr>
          <p:nvPr/>
        </p:nvPicPr>
        <p:blipFill>
          <a:blip r:embed="rId3">
            <a:clrChange>
              <a:clrFrom>
                <a:srgbClr val="F7F7F7"/>
              </a:clrFrom>
              <a:clrTo>
                <a:srgbClr val="F7F7F7">
                  <a:alpha val="0"/>
                </a:srgbClr>
              </a:clrTo>
            </a:clrChange>
          </a:blip>
          <a:stretch>
            <a:fillRect/>
          </a:stretch>
        </p:blipFill>
        <p:spPr>
          <a:xfrm>
            <a:off x="137657" y="620737"/>
            <a:ext cx="570604" cy="593429"/>
          </a:xfrm>
          <a:prstGeom prst="rect">
            <a:avLst/>
          </a:prstGeom>
        </p:spPr>
      </p:pic>
      <p:sp>
        <p:nvSpPr>
          <p:cNvPr id="43" name="TextBox 42"/>
          <p:cNvSpPr txBox="1"/>
          <p:nvPr/>
        </p:nvSpPr>
        <p:spPr>
          <a:xfrm>
            <a:off x="118560" y="1227320"/>
            <a:ext cx="646332" cy="292388"/>
          </a:xfrm>
          <a:prstGeom prst="rect">
            <a:avLst/>
          </a:prstGeom>
          <a:noFill/>
        </p:spPr>
        <p:txBody>
          <a:bodyPr wrap="none" rtlCol="0">
            <a:spAutoFit/>
          </a:bodyPr>
          <a:lstStyle/>
          <a:p>
            <a:pPr algn="ctr"/>
            <a:r>
              <a:rPr lang="en-US" sz="1300" dirty="0" smtClean="0"/>
              <a:t>10MIN</a:t>
            </a:r>
            <a:endParaRPr lang="en-US" sz="1300" dirty="0"/>
          </a:p>
        </p:txBody>
      </p:sp>
      <p:pic>
        <p:nvPicPr>
          <p:cNvPr id="45" name="Picture 44"/>
          <p:cNvPicPr>
            <a:picLocks noChangeAspect="1"/>
          </p:cNvPicPr>
          <p:nvPr/>
        </p:nvPicPr>
        <p:blipFill>
          <a:blip r:embed="rId4"/>
          <a:stretch>
            <a:fillRect/>
          </a:stretch>
        </p:blipFill>
        <p:spPr>
          <a:xfrm>
            <a:off x="957534" y="649600"/>
            <a:ext cx="298943" cy="594566"/>
          </a:xfrm>
          <a:prstGeom prst="rect">
            <a:avLst/>
          </a:prstGeom>
        </p:spPr>
      </p:pic>
      <p:pic>
        <p:nvPicPr>
          <p:cNvPr id="24" name="Picture 23"/>
          <p:cNvPicPr>
            <a:picLocks noChangeAspect="1"/>
          </p:cNvPicPr>
          <p:nvPr/>
        </p:nvPicPr>
        <p:blipFill>
          <a:blip r:embed="rId4"/>
          <a:stretch>
            <a:fillRect/>
          </a:stretch>
        </p:blipFill>
        <p:spPr>
          <a:xfrm>
            <a:off x="1478487" y="644377"/>
            <a:ext cx="298943" cy="594566"/>
          </a:xfrm>
          <a:prstGeom prst="rect">
            <a:avLst/>
          </a:prstGeom>
        </p:spPr>
      </p:pic>
      <p:pic>
        <p:nvPicPr>
          <p:cNvPr id="25" name="Picture 24"/>
          <p:cNvPicPr>
            <a:picLocks noChangeAspect="1"/>
          </p:cNvPicPr>
          <p:nvPr/>
        </p:nvPicPr>
        <p:blipFill>
          <a:blip r:embed="rId4"/>
          <a:stretch>
            <a:fillRect/>
          </a:stretch>
        </p:blipFill>
        <p:spPr>
          <a:xfrm>
            <a:off x="1215435" y="644377"/>
            <a:ext cx="298943" cy="594566"/>
          </a:xfrm>
          <a:prstGeom prst="rect">
            <a:avLst/>
          </a:prstGeom>
        </p:spPr>
      </p:pic>
      <p:sp>
        <p:nvSpPr>
          <p:cNvPr id="26" name="TextBox 25"/>
          <p:cNvSpPr txBox="1"/>
          <p:nvPr/>
        </p:nvSpPr>
        <p:spPr>
          <a:xfrm>
            <a:off x="961590" y="1264767"/>
            <a:ext cx="806631" cy="292388"/>
          </a:xfrm>
          <a:prstGeom prst="rect">
            <a:avLst/>
          </a:prstGeom>
          <a:noFill/>
        </p:spPr>
        <p:txBody>
          <a:bodyPr wrap="none" rtlCol="0">
            <a:spAutoFit/>
          </a:bodyPr>
          <a:lstStyle/>
          <a:p>
            <a:pPr algn="ctr"/>
            <a:r>
              <a:rPr lang="en-US" sz="1300" dirty="0" smtClean="0"/>
              <a:t>GROUP 3</a:t>
            </a:r>
            <a:endParaRPr lang="en-US" sz="1300" dirty="0">
              <a:solidFill>
                <a:srgbClr val="FF0000"/>
              </a:solidFill>
            </a:endParaRPr>
          </a:p>
        </p:txBody>
      </p:sp>
      <p:sp>
        <p:nvSpPr>
          <p:cNvPr id="28" name="TextBox 27"/>
          <p:cNvSpPr txBox="1"/>
          <p:nvPr/>
        </p:nvSpPr>
        <p:spPr>
          <a:xfrm>
            <a:off x="137657" y="0"/>
            <a:ext cx="146819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DISCUSS</a:t>
            </a:r>
            <a:endParaRPr lang="en-US" dirty="0"/>
          </a:p>
        </p:txBody>
      </p:sp>
      <p:sp>
        <p:nvSpPr>
          <p:cNvPr id="2" name="Right Arrow 1"/>
          <p:cNvSpPr/>
          <p:nvPr/>
        </p:nvSpPr>
        <p:spPr>
          <a:xfrm rot="13960231">
            <a:off x="7174941" y="3589007"/>
            <a:ext cx="1171978" cy="244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18556286">
            <a:off x="8205252" y="3589006"/>
            <a:ext cx="1171978" cy="244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175985" y="4451559"/>
            <a:ext cx="2299219" cy="646331"/>
          </a:xfrm>
          <a:prstGeom prst="rect">
            <a:avLst/>
          </a:prstGeom>
          <a:noFill/>
        </p:spPr>
        <p:txBody>
          <a:bodyPr wrap="none" rtlCol="0">
            <a:spAutoFit/>
          </a:bodyPr>
          <a:lstStyle/>
          <a:p>
            <a:pPr algn="ctr"/>
            <a:r>
              <a:rPr lang="en-US" i="1" dirty="0" smtClean="0"/>
              <a:t>= increase the number</a:t>
            </a:r>
          </a:p>
          <a:p>
            <a:pPr algn="ctr"/>
            <a:r>
              <a:rPr lang="en-US" i="1" dirty="0" smtClean="0"/>
              <a:t>of pixels</a:t>
            </a:r>
            <a:endParaRPr lang="en-US" i="1" dirty="0"/>
          </a:p>
        </p:txBody>
      </p:sp>
    </p:spTree>
    <p:extLst>
      <p:ext uri="{BB962C8B-B14F-4D97-AF65-F5344CB8AC3E}">
        <p14:creationId xmlns:p14="http://schemas.microsoft.com/office/powerpoint/2010/main" val="3680144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3467" y="624255"/>
            <a:ext cx="571991" cy="617917"/>
          </a:xfrm>
          <a:prstGeom prst="rect">
            <a:avLst/>
          </a:prstGeom>
        </p:spPr>
      </p:pic>
      <p:sp>
        <p:nvSpPr>
          <p:cNvPr id="7" name="TextBox 6"/>
          <p:cNvSpPr txBox="1"/>
          <p:nvPr/>
        </p:nvSpPr>
        <p:spPr>
          <a:xfrm>
            <a:off x="-1" y="0"/>
            <a:ext cx="2275647" cy="369332"/>
          </a:xfrm>
          <a:prstGeom prst="rect">
            <a:avLst/>
          </a:prstGeom>
          <a:solidFill>
            <a:srgbClr val="BE2314"/>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dirty="0"/>
              <a:t>HOMEWORK</a:t>
            </a:r>
          </a:p>
        </p:txBody>
      </p:sp>
      <p:pic>
        <p:nvPicPr>
          <p:cNvPr id="8" name="Picture 7"/>
          <p:cNvPicPr>
            <a:picLocks noChangeAspect="1"/>
          </p:cNvPicPr>
          <p:nvPr/>
        </p:nvPicPr>
        <p:blipFill>
          <a:blip r:embed="rId3"/>
          <a:stretch>
            <a:fillRect/>
          </a:stretch>
        </p:blipFill>
        <p:spPr>
          <a:xfrm>
            <a:off x="818875" y="492282"/>
            <a:ext cx="306215" cy="609028"/>
          </a:xfrm>
          <a:prstGeom prst="rect">
            <a:avLst/>
          </a:prstGeom>
        </p:spPr>
      </p:pic>
      <p:sp>
        <p:nvSpPr>
          <p:cNvPr id="9" name="TextBox 8"/>
          <p:cNvSpPr txBox="1"/>
          <p:nvPr/>
        </p:nvSpPr>
        <p:spPr>
          <a:xfrm>
            <a:off x="658019" y="1095648"/>
            <a:ext cx="631904" cy="323165"/>
          </a:xfrm>
          <a:prstGeom prst="rect">
            <a:avLst/>
          </a:prstGeom>
          <a:noFill/>
        </p:spPr>
        <p:txBody>
          <a:bodyPr wrap="none" rtlCol="0">
            <a:spAutoFit/>
          </a:bodyPr>
          <a:lstStyle/>
          <a:p>
            <a:pPr algn="ctr"/>
            <a:r>
              <a:rPr lang="en-US" sz="1500" dirty="0"/>
              <a:t>INDIV</a:t>
            </a:r>
            <a:endParaRPr lang="en-US" sz="1500" dirty="0">
              <a:solidFill>
                <a:srgbClr val="FF0000"/>
              </a:solidFill>
            </a:endParaRPr>
          </a:p>
        </p:txBody>
      </p:sp>
      <p:sp>
        <p:nvSpPr>
          <p:cNvPr id="24" name="TextBox 23"/>
          <p:cNvSpPr txBox="1"/>
          <p:nvPr/>
        </p:nvSpPr>
        <p:spPr>
          <a:xfrm>
            <a:off x="4646983" y="517714"/>
            <a:ext cx="3526158" cy="830997"/>
          </a:xfrm>
          <a:prstGeom prst="rect">
            <a:avLst/>
          </a:prstGeom>
          <a:noFill/>
        </p:spPr>
        <p:txBody>
          <a:bodyPr wrap="none" rtlCol="0">
            <a:spAutoFit/>
          </a:bodyPr>
          <a:lstStyle/>
          <a:p>
            <a:r>
              <a:rPr lang="en-US" altLang="en-US" sz="4800" dirty="0" smtClean="0"/>
              <a:t>Draw contest</a:t>
            </a:r>
            <a:endParaRPr lang="en-US" sz="4800" b="1" dirty="0"/>
          </a:p>
        </p:txBody>
      </p:sp>
      <p:sp>
        <p:nvSpPr>
          <p:cNvPr id="25" name="TextBox 24"/>
          <p:cNvSpPr txBox="1"/>
          <p:nvPr/>
        </p:nvSpPr>
        <p:spPr>
          <a:xfrm>
            <a:off x="1812201" y="1966517"/>
            <a:ext cx="9195722" cy="1631216"/>
          </a:xfrm>
          <a:prstGeom prst="rect">
            <a:avLst/>
          </a:prstGeom>
          <a:noFill/>
        </p:spPr>
        <p:txBody>
          <a:bodyPr wrap="none" rtlCol="0">
            <a:spAutoFit/>
          </a:bodyPr>
          <a:lstStyle/>
          <a:p>
            <a:pPr marL="571500" indent="-571500">
              <a:buFont typeface="Wingdings" panose="05000000000000000000" pitchFamily="2" charset="2"/>
              <a:buChar char="ü"/>
            </a:pPr>
            <a:r>
              <a:rPr lang="en-US" altLang="en-US" sz="2500" dirty="0" smtClean="0"/>
              <a:t>Using the pixel editor, draw your </a:t>
            </a:r>
            <a:r>
              <a:rPr lang="en-US" altLang="en-US" sz="2500" u="sng" dirty="0" smtClean="0"/>
              <a:t>best black and white pixel image</a:t>
            </a:r>
          </a:p>
          <a:p>
            <a:pPr marL="571500" indent="-571500">
              <a:buFont typeface="Wingdings" panose="05000000000000000000" pitchFamily="2" charset="2"/>
              <a:buChar char="ü"/>
            </a:pPr>
            <a:r>
              <a:rPr lang="en-US" altLang="en-US" sz="2500" dirty="0" smtClean="0"/>
              <a:t>Submit it on google classroom</a:t>
            </a:r>
          </a:p>
          <a:p>
            <a:pPr marL="571500" indent="-571500">
              <a:buFont typeface="Wingdings" panose="05000000000000000000" pitchFamily="2" charset="2"/>
              <a:buChar char="ü"/>
            </a:pPr>
            <a:r>
              <a:rPr lang="en-US" altLang="en-US" sz="2500" b="1" dirty="0" smtClean="0"/>
              <a:t>Jury the next session </a:t>
            </a:r>
            <a:r>
              <a:rPr lang="en-US" altLang="en-US" sz="2500" dirty="0" smtClean="0"/>
              <a:t>to vote !</a:t>
            </a:r>
          </a:p>
          <a:p>
            <a:pPr marL="571500" indent="-571500">
              <a:buFont typeface="Wingdings" panose="05000000000000000000" pitchFamily="2" charset="2"/>
              <a:buChar char="ü"/>
            </a:pPr>
            <a:endParaRPr lang="en-US" sz="2500" b="1" dirty="0"/>
          </a:p>
        </p:txBody>
      </p:sp>
      <p:pic>
        <p:nvPicPr>
          <p:cNvPr id="3" name="Picture 2"/>
          <p:cNvPicPr>
            <a:picLocks noChangeAspect="1"/>
          </p:cNvPicPr>
          <p:nvPr/>
        </p:nvPicPr>
        <p:blipFill>
          <a:blip r:embed="rId4"/>
          <a:stretch>
            <a:fillRect/>
          </a:stretch>
        </p:blipFill>
        <p:spPr>
          <a:xfrm>
            <a:off x="4982977" y="3761504"/>
            <a:ext cx="2357623" cy="2944096"/>
          </a:xfrm>
          <a:prstGeom prst="rect">
            <a:avLst/>
          </a:prstGeom>
        </p:spPr>
      </p:pic>
    </p:spTree>
    <p:extLst>
      <p:ext uri="{BB962C8B-B14F-4D97-AF65-F5344CB8AC3E}">
        <p14:creationId xmlns:p14="http://schemas.microsoft.com/office/powerpoint/2010/main" val="2897694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7257</TotalTime>
  <Words>533</Words>
  <Application>Microsoft Office PowerPoint</Application>
  <PresentationFormat>Widescreen</PresentationFormat>
  <Paragraphs>69</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RONAN</dc:creator>
  <cp:lastModifiedBy>SENGHAK.CHHUN</cp:lastModifiedBy>
  <cp:revision>343</cp:revision>
  <dcterms:created xsi:type="dcterms:W3CDTF">2020-01-30T10:34:45Z</dcterms:created>
  <dcterms:modified xsi:type="dcterms:W3CDTF">2023-02-27T07:57:41Z</dcterms:modified>
</cp:coreProperties>
</file>