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67" r:id="rId4"/>
    <p:sldId id="273" r:id="rId5"/>
    <p:sldId id="269" r:id="rId6"/>
    <p:sldId id="275" r:id="rId7"/>
    <p:sldId id="274" r:id="rId8"/>
    <p:sldId id="266" r:id="rId9"/>
    <p:sldId id="27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52A"/>
    <a:srgbClr val="5193DF"/>
    <a:srgbClr val="ACCCF1"/>
    <a:srgbClr val="086BA8"/>
    <a:srgbClr val="2B5385"/>
    <a:srgbClr val="F3705A"/>
    <a:srgbClr val="DF4430"/>
    <a:srgbClr val="E5E5E5"/>
    <a:srgbClr val="91A6A5"/>
    <a:srgbClr val="100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3942" autoAdjust="0"/>
  </p:normalViewPr>
  <p:slideViewPr>
    <p:cSldViewPr snapToGrid="0">
      <p:cViewPr varScale="1">
        <p:scale>
          <a:sx n="61" d="100"/>
          <a:sy n="61" d="100"/>
        </p:scale>
        <p:origin x="13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E5002-3B01-4F22-B67F-7403B05BAF13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89BA6-316E-49D3-9525-41E3B6175F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86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65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Use a pie chart to display the distribution of expected and real dependencies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Use bar chart to compare easily the distribution of expected and real dependencies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Expected </a:t>
            </a:r>
            <a:r>
              <a:rPr lang="en-US" dirty="0" smtClean="0"/>
              <a:t>dependencies </a:t>
            </a:r>
            <a:r>
              <a:rPr lang="en-US" dirty="0"/>
              <a:t>data are references from the </a:t>
            </a:r>
            <a:r>
              <a:rPr lang="en-US" i="1" dirty="0"/>
              <a:t>Expected dependencies</a:t>
            </a:r>
            <a:r>
              <a:rPr lang="en-US" dirty="0"/>
              <a:t> sheet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60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/>
              <a:t>The category list is used for the category drop-down list.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26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Use a pie chart to display the distribution of club members' dues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total of each member comes from the sum of his payments in the </a:t>
            </a:r>
            <a:r>
              <a:rPr lang="en-US" i="1" dirty="0"/>
              <a:t>Real </a:t>
            </a:r>
            <a:r>
              <a:rPr lang="en-US" b="0" i="1" dirty="0"/>
              <a:t>dependencies</a:t>
            </a:r>
            <a:r>
              <a:rPr lang="en-US" b="0" dirty="0"/>
              <a:t> sheet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The list of the member is used for the member dropdown list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30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Sort by amount, category or payer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a list to select category or member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riel as currency symbol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89BA6-316E-49D3-9525-41E3B6175F0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25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04979-3AEC-4FE8-744C-3709A3429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973088-5788-46B5-2B8C-32EA681C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5A0890-FBDF-6A42-DFA8-1937760C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CFFF8-66FD-5EA6-1BCE-C9696B7F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982A2-C9C3-76E8-4E4D-79E1B520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0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13190-29DB-0D43-D9AD-FFD533AC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EC345-213F-0F68-0C54-8A7E5CDF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83E19A-393A-5E51-12BA-FF6D0F50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DE562-CE24-98A7-2C06-4791363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4D6D93-D2E1-9050-487E-90D3B080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90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5B3878-30A8-D740-05CE-0009DE7BC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583952-A6E6-660C-642E-1312AF2E5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D430E-3C8B-5DD4-6139-104DB270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6948ED-EFE4-F7C6-5EE1-037F2F97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4AFC40-3126-527B-824A-3092C9D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2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CD26E-F78D-7687-3EFF-111C5D54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EB5C0-F688-67AD-ADEA-E6A0E341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9AD5D-C6E3-9E40-168B-83CD9F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FDC51-556C-CC26-3C24-6FC2771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04338D-A3EE-0EDB-5271-9BC6E469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0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DED79-5EBC-7CD3-A87E-709F6B4B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8773B-B60B-85AF-A9A4-FD968EF1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256F3-871C-78EC-6471-31B5B8EC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C948CB-0F7B-CFBB-9DA7-1B7FA28A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A06CD8-AE17-6A15-7942-66206180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8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12190-6F7C-E123-C906-E4F671C7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E88C1-B16D-C5C8-1738-1E9DE2554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647AAF-3F3B-A428-F569-C866BA42F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15B627-5757-A8E5-A41E-AB435F0B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BAE777-B6A8-529F-E48E-04EE6105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19213-B667-127A-B6E9-13D15015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26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1C08A-0281-701C-3192-1F1EB381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862C39-5605-C82A-3C5B-924384BC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10EED9-D1D0-4F1B-D655-8118417F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E52F92-468C-65C7-ACA2-BEC9BD504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332AF8-65C7-EA50-70E2-D9FC1D09F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EB0633-8A9A-AD66-7421-213BAFED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06464B-CC10-41AB-0A95-61506A10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59FB2C-F7F2-E79A-01AE-2701E75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2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61758-326D-5D48-6FE8-48EE4E4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59988A-00F5-E341-F222-09E30513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7EEF73-357D-1D5C-72F1-FD96DA40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A5C045-8CB7-8A6A-A8A9-970155C9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1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D6104-50F0-C49F-E766-D15F5704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9193C7-2C3F-317E-8E79-FF604FA5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758A91-1C7B-16A6-BE95-9D527104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00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CC2EB-CCF2-6B0D-7AA9-1A17512C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019F5A-C6F2-A4D6-AD5A-B93CD9F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B3CF48-91AF-1288-ADD9-DC324C3AB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BC80B4-54BB-DC49-D383-06662F5D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11D412-6DC4-5979-0EE2-2AFCA333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DF65C0-ED41-AA96-6E77-B40982D4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2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4C142-C2E3-BBDE-7835-46E0B24E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F49110-EE7A-B9C0-B89D-0A9B6C996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A23207-DB97-54AF-DB1B-5C96DE65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A8546A-A8B2-D461-6C6C-94A10C41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431E-04F8-4670-ADCE-96A7445FFCF3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2D7690-B1C2-82C8-8EA4-C01FA465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7D415B-45F0-C346-1AA7-08617E1D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30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F10B1C-149A-C1D7-F464-AAA3BA65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16E49C-DFDB-880F-7D15-AEE565AD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19E13C-6D5F-B6D8-1811-EE24867D7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431E-04F8-4670-ADCE-96A7445FFCF3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BFE81-EE80-1C7A-3E7C-65F362C84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4FB642-100D-4D52-BE2B-E1BE4F2DC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C2D3D-4DAC-48D3-8FEA-F340A90A04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94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Business Finance?">
            <a:extLst>
              <a:ext uri="{FF2B5EF4-FFF2-40B4-BE49-F238E27FC236}">
                <a16:creationId xmlns:a16="http://schemas.microsoft.com/office/drawing/2014/main" id="{538953BA-C8DB-77D9-C110-7E64C6838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A53E8F-FC92-AB47-C7D9-F856A4C1EAD6}"/>
              </a:ext>
            </a:extLst>
          </p:cNvPr>
          <p:cNvSpPr txBox="1"/>
          <p:nvPr/>
        </p:nvSpPr>
        <p:spPr>
          <a:xfrm>
            <a:off x="1" y="485765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5193DF"/>
                </a:solidFill>
                <a:latin typeface="Eras Bold ITC" panose="020B0907030504020204" pitchFamily="34" charset="0"/>
              </a:rPr>
              <a:t>Club BUDGET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DDBE4-6489-6E21-8CDE-009FC81DFA8C}"/>
              </a:ext>
            </a:extLst>
          </p:cNvPr>
          <p:cNvSpPr txBox="1"/>
          <p:nvPr/>
        </p:nvSpPr>
        <p:spPr>
          <a:xfrm rot="20191983">
            <a:off x="57611" y="3048307"/>
            <a:ext cx="305243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Eras Bold ITC" panose="020B0907030504020204" pitchFamily="34" charset="0"/>
              </a:rPr>
              <a:t>CREATE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23FA8-9941-3AC7-B40C-6708424E3AE1}"/>
              </a:ext>
            </a:extLst>
          </p:cNvPr>
          <p:cNvSpPr txBox="1"/>
          <p:nvPr/>
        </p:nvSpPr>
        <p:spPr>
          <a:xfrm rot="21128103">
            <a:off x="2039787" y="3784326"/>
            <a:ext cx="225574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Eras Bold ITC" panose="020B0907030504020204" pitchFamily="34" charset="0"/>
              </a:rPr>
              <a:t>YOUR</a:t>
            </a:r>
          </a:p>
        </p:txBody>
      </p:sp>
    </p:spTree>
    <p:extLst>
      <p:ext uri="{BB962C8B-B14F-4D97-AF65-F5344CB8AC3E}">
        <p14:creationId xmlns:p14="http://schemas.microsoft.com/office/powerpoint/2010/main" val="156290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F4704-29D2-51FB-C287-52A9CF3749ED}"/>
              </a:ext>
            </a:extLst>
          </p:cNvPr>
          <p:cNvSpPr txBox="1"/>
          <p:nvPr/>
        </p:nvSpPr>
        <p:spPr>
          <a:xfrm>
            <a:off x="475226" y="499102"/>
            <a:ext cx="107073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A </a:t>
            </a:r>
            <a:r>
              <a:rPr lang="en-US" sz="4400" b="1" i="0" dirty="0">
                <a:solidFill>
                  <a:srgbClr val="202124"/>
                </a:solidFill>
                <a:effectLst/>
                <a:latin typeface="Google Sans"/>
              </a:rPr>
              <a:t>budget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Google Sans"/>
              </a:rPr>
              <a:t> is a piece of content designed to help you keep track of your expenses and not spend a projected budget.</a:t>
            </a:r>
            <a:endParaRPr lang="en-US" sz="4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AE3EDD-5437-860D-4EB6-FCD28CE85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2" t="7109" r="6537" b="11152"/>
          <a:stretch/>
        </p:blipFill>
        <p:spPr>
          <a:xfrm>
            <a:off x="5139026" y="2701780"/>
            <a:ext cx="6627304" cy="3450169"/>
          </a:xfrm>
          <a:prstGeom prst="rect">
            <a:avLst/>
          </a:prstGeom>
        </p:spPr>
      </p:pic>
      <p:cxnSp>
        <p:nvCxnSpPr>
          <p:cNvPr id="6" name="Connector: Curved 6">
            <a:extLst>
              <a:ext uri="{FF2B5EF4-FFF2-40B4-BE49-F238E27FC236}">
                <a16:creationId xmlns:a16="http://schemas.microsoft.com/office/drawing/2014/main" id="{6C4EAFB6-9E11-89CD-197A-FC68950FEA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37271" y="2931685"/>
            <a:ext cx="1418365" cy="1739775"/>
          </a:xfrm>
          <a:prstGeom prst="curvedConnector2">
            <a:avLst/>
          </a:prstGeom>
          <a:ln w="139700">
            <a:solidFill>
              <a:srgbClr val="DF44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9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7D777A-625A-186F-1A34-D549282E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68831">
            <a:off x="600290" y="2845666"/>
            <a:ext cx="3077215" cy="1455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4E892298-FFDC-51C3-E888-43BCE55C1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4"/>
          <a:stretch/>
        </p:blipFill>
        <p:spPr>
          <a:xfrm rot="711626">
            <a:off x="3138436" y="4298025"/>
            <a:ext cx="2764532" cy="1928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7">
            <a:extLst>
              <a:ext uri="{FF2B5EF4-FFF2-40B4-BE49-F238E27FC236}">
                <a16:creationId xmlns:a16="http://schemas.microsoft.com/office/drawing/2014/main" id="{D63DFAE0-FAA0-3E7E-96C3-F902B86CC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20540">
            <a:off x="5691474" y="1747448"/>
            <a:ext cx="4147206" cy="1454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0D3062-F1FF-ED6C-6992-D69757EFF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58674">
            <a:off x="8786978" y="4390654"/>
            <a:ext cx="3228395" cy="1454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11DF3-8A48-B97C-5CDB-72DCC8F35869}"/>
              </a:ext>
            </a:extLst>
          </p:cNvPr>
          <p:cNvSpPr txBox="1"/>
          <p:nvPr/>
        </p:nvSpPr>
        <p:spPr>
          <a:xfrm>
            <a:off x="3543859" y="337451"/>
            <a:ext cx="5104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  <a:r>
              <a:rPr lang="en-US" sz="4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club budget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BC54D-1C96-FED5-4EF3-9BCF00D2AE76}"/>
              </a:ext>
            </a:extLst>
          </p:cNvPr>
          <p:cNvSpPr txBox="1"/>
          <p:nvPr/>
        </p:nvSpPr>
        <p:spPr>
          <a:xfrm>
            <a:off x="1030254" y="1543496"/>
            <a:ext cx="200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– Summary 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87028-14CD-3FFF-5FB4-846424C53552}"/>
              </a:ext>
            </a:extLst>
          </p:cNvPr>
          <p:cNvSpPr txBox="1"/>
          <p:nvPr/>
        </p:nvSpPr>
        <p:spPr>
          <a:xfrm>
            <a:off x="3554482" y="2743339"/>
            <a:ext cx="213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– Expected dependencies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13359-074A-CE8D-B968-3259C81D9ACF}"/>
              </a:ext>
            </a:extLst>
          </p:cNvPr>
          <p:cNvSpPr txBox="1"/>
          <p:nvPr/>
        </p:nvSpPr>
        <p:spPr>
          <a:xfrm>
            <a:off x="6194955" y="4279477"/>
            <a:ext cx="241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– Club members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ECFAD42-E335-CA20-6D4B-BE9FC48A203E}"/>
              </a:ext>
            </a:extLst>
          </p:cNvPr>
          <p:cNvCxnSpPr>
            <a:cxnSpLocks/>
          </p:cNvCxnSpPr>
          <p:nvPr/>
        </p:nvCxnSpPr>
        <p:spPr>
          <a:xfrm rot="5400000">
            <a:off x="962004" y="2401725"/>
            <a:ext cx="1696713" cy="731162"/>
          </a:xfrm>
          <a:prstGeom prst="curvedConnector4">
            <a:avLst>
              <a:gd name="adj1" fmla="val 30198"/>
              <a:gd name="adj2" fmla="val 131265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27">
            <a:extLst>
              <a:ext uri="{FF2B5EF4-FFF2-40B4-BE49-F238E27FC236}">
                <a16:creationId xmlns:a16="http://schemas.microsoft.com/office/drawing/2014/main" id="{0D49D8E1-54E7-F8D0-DF8C-9BCA1CD86D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2935" y="3361122"/>
            <a:ext cx="1114544" cy="452939"/>
          </a:xfrm>
          <a:prstGeom prst="curvedConnector3">
            <a:avLst>
              <a:gd name="adj1" fmla="val 50000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25">
            <a:extLst>
              <a:ext uri="{FF2B5EF4-FFF2-40B4-BE49-F238E27FC236}">
                <a16:creationId xmlns:a16="http://schemas.microsoft.com/office/drawing/2014/main" id="{E3ADC7B9-6425-DF1B-139F-27D7C174D34C}"/>
              </a:ext>
            </a:extLst>
          </p:cNvPr>
          <p:cNvCxnSpPr>
            <a:cxnSpLocks/>
          </p:cNvCxnSpPr>
          <p:nvPr/>
        </p:nvCxnSpPr>
        <p:spPr>
          <a:xfrm rot="5400000">
            <a:off x="3636849" y="3778431"/>
            <a:ext cx="1332817" cy="639441"/>
          </a:xfrm>
          <a:prstGeom prst="curvedConnector3">
            <a:avLst>
              <a:gd name="adj1" fmla="val 50000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>
            <a:extLst>
              <a:ext uri="{FF2B5EF4-FFF2-40B4-BE49-F238E27FC236}">
                <a16:creationId xmlns:a16="http://schemas.microsoft.com/office/drawing/2014/main" id="{5D3E3438-EA2D-DA87-E324-68703C6C7AA1}"/>
              </a:ext>
            </a:extLst>
          </p:cNvPr>
          <p:cNvSpPr txBox="1"/>
          <p:nvPr/>
        </p:nvSpPr>
        <p:spPr>
          <a:xfrm>
            <a:off x="9523379" y="3117915"/>
            <a:ext cx="241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– Reel dependencies</a:t>
            </a:r>
          </a:p>
        </p:txBody>
      </p:sp>
      <p:cxnSp>
        <p:nvCxnSpPr>
          <p:cNvPr id="22" name="Connector: Curved 27">
            <a:extLst>
              <a:ext uri="{FF2B5EF4-FFF2-40B4-BE49-F238E27FC236}">
                <a16:creationId xmlns:a16="http://schemas.microsoft.com/office/drawing/2014/main" id="{363E77F0-A6C8-D913-3735-46190310D0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4474" y="3992573"/>
            <a:ext cx="1303169" cy="465284"/>
          </a:xfrm>
          <a:prstGeom prst="curvedConnector3">
            <a:avLst>
              <a:gd name="adj1" fmla="val 50000"/>
            </a:avLst>
          </a:prstGeom>
          <a:ln w="76200">
            <a:solidFill>
              <a:srgbClr val="F9B3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94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6">
            <a:extLst>
              <a:ext uri="{FF2B5EF4-FFF2-40B4-BE49-F238E27FC236}">
                <a16:creationId xmlns:a16="http://schemas.microsoft.com/office/drawing/2014/main" id="{FD561B92-0061-3870-EEE8-54691AD9B8FC}"/>
              </a:ext>
            </a:extLst>
          </p:cNvPr>
          <p:cNvSpPr txBox="1"/>
          <p:nvPr/>
        </p:nvSpPr>
        <p:spPr>
          <a:xfrm>
            <a:off x="566571" y="468475"/>
            <a:ext cx="55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/>
            </a:lvl1pPr>
          </a:lstStyle>
          <a:p>
            <a:pPr algn="l"/>
            <a:r>
              <a:rPr lang="en-US" dirty="0"/>
              <a:t>1 – Summary </a:t>
            </a:r>
            <a:r>
              <a:rPr lang="en-US" b="0" dirty="0"/>
              <a:t>sheet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D877A8-EB65-9FA2-459D-A24E0A19E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4" y="1564297"/>
            <a:ext cx="7598678" cy="3595181"/>
          </a:xfrm>
          <a:prstGeom prst="rect">
            <a:avLst/>
          </a:prstGeom>
        </p:spPr>
      </p:pic>
      <p:sp>
        <p:nvSpPr>
          <p:cNvPr id="5" name="ZoneTexte 16">
            <a:extLst>
              <a:ext uri="{FF2B5EF4-FFF2-40B4-BE49-F238E27FC236}">
                <a16:creationId xmlns:a16="http://schemas.microsoft.com/office/drawing/2014/main" id="{EB68E942-FF3B-C96A-3530-85CE2385F05C}"/>
              </a:ext>
            </a:extLst>
          </p:cNvPr>
          <p:cNvSpPr txBox="1"/>
          <p:nvPr/>
        </p:nvSpPr>
        <p:spPr>
          <a:xfrm>
            <a:off x="6984149" y="3741490"/>
            <a:ext cx="45367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Displays: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“</a:t>
            </a:r>
            <a:r>
              <a:rPr lang="en-US" sz="1400" b="1" dirty="0"/>
              <a:t>Out-of-budget</a:t>
            </a:r>
            <a:r>
              <a:rPr lang="en-US" sz="1400" dirty="0"/>
              <a:t>" if expenses are higher than forecast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"</a:t>
            </a:r>
            <a:r>
              <a:rPr lang="en-US" sz="1400" b="1" dirty="0"/>
              <a:t>Be careful, you're close to the end of your budget</a:t>
            </a:r>
            <a:r>
              <a:rPr lang="en-US" sz="1400" dirty="0"/>
              <a:t>" if there is less than $5 left in the budget.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"</a:t>
            </a:r>
            <a:r>
              <a:rPr lang="en-US" sz="1400" b="1" dirty="0"/>
              <a:t>OK</a:t>
            </a:r>
            <a:r>
              <a:rPr lang="en-US" sz="1400" dirty="0"/>
              <a:t>" if all is well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C2870C9-B887-127F-ED6E-6464E452E2DF}"/>
              </a:ext>
            </a:extLst>
          </p:cNvPr>
          <p:cNvCxnSpPr/>
          <p:nvPr/>
        </p:nvCxnSpPr>
        <p:spPr>
          <a:xfrm flipH="1" flipV="1">
            <a:off x="5612235" y="3162650"/>
            <a:ext cx="1371914" cy="855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16">
            <a:extLst>
              <a:ext uri="{FF2B5EF4-FFF2-40B4-BE49-F238E27FC236}">
                <a16:creationId xmlns:a16="http://schemas.microsoft.com/office/drawing/2014/main" id="{105B8896-668F-A631-4F0E-77CB4F2BC596}"/>
              </a:ext>
            </a:extLst>
          </p:cNvPr>
          <p:cNvSpPr txBox="1"/>
          <p:nvPr/>
        </p:nvSpPr>
        <p:spPr>
          <a:xfrm>
            <a:off x="2134642" y="5293703"/>
            <a:ext cx="245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Sum the total of each category</a:t>
            </a:r>
          </a:p>
          <a:p>
            <a:r>
              <a:rPr lang="en-US" sz="1400" dirty="0"/>
              <a:t>(from </a:t>
            </a:r>
            <a:r>
              <a:rPr lang="en-US" sz="1400" i="1" dirty="0"/>
              <a:t>Real dependencies</a:t>
            </a:r>
            <a:r>
              <a:rPr lang="en-US" sz="1400" dirty="0"/>
              <a:t> sheet)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161D0D0-7C70-9E09-97F7-C27A37E50EDE}"/>
              </a:ext>
            </a:extLst>
          </p:cNvPr>
          <p:cNvCxnSpPr>
            <a:cxnSpLocks/>
          </p:cNvCxnSpPr>
          <p:nvPr/>
        </p:nvCxnSpPr>
        <p:spPr>
          <a:xfrm flipV="1">
            <a:off x="3363025" y="2600587"/>
            <a:ext cx="520867" cy="2625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6">
            <a:extLst>
              <a:ext uri="{FF2B5EF4-FFF2-40B4-BE49-F238E27FC236}">
                <a16:creationId xmlns:a16="http://schemas.microsoft.com/office/drawing/2014/main" id="{FD561B92-0061-3870-EEE8-54691AD9B8FC}"/>
              </a:ext>
            </a:extLst>
          </p:cNvPr>
          <p:cNvSpPr txBox="1"/>
          <p:nvPr/>
        </p:nvSpPr>
        <p:spPr>
          <a:xfrm>
            <a:off x="566571" y="468475"/>
            <a:ext cx="55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/>
            </a:lvl1pPr>
          </a:lstStyle>
          <a:p>
            <a:pPr algn="l"/>
            <a:r>
              <a:rPr lang="en-US" dirty="0"/>
              <a:t>2 – Expected </a:t>
            </a:r>
            <a:r>
              <a:rPr lang="en-US" b="0" dirty="0"/>
              <a:t>dependencies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A79611-5553-A1E5-5A79-5E2C64402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4"/>
          <a:stretch/>
        </p:blipFill>
        <p:spPr>
          <a:xfrm>
            <a:off x="3452443" y="1585125"/>
            <a:ext cx="5287113" cy="3687749"/>
          </a:xfrm>
          <a:prstGeom prst="rect">
            <a:avLst/>
          </a:prstGeom>
        </p:spPr>
      </p:pic>
      <p:sp>
        <p:nvSpPr>
          <p:cNvPr id="14" name="ZoneTexte 16">
            <a:extLst>
              <a:ext uri="{FF2B5EF4-FFF2-40B4-BE49-F238E27FC236}">
                <a16:creationId xmlns:a16="http://schemas.microsoft.com/office/drawing/2014/main" id="{DD283B74-1B80-B5CA-89C1-517C8E2B1E4E}"/>
              </a:ext>
            </a:extLst>
          </p:cNvPr>
          <p:cNvSpPr txBox="1"/>
          <p:nvPr/>
        </p:nvSpPr>
        <p:spPr>
          <a:xfrm>
            <a:off x="1537625" y="5746709"/>
            <a:ext cx="138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(unique) list of categories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AED3D91-558D-D7F2-4279-86A77BF9D6A2}"/>
              </a:ext>
            </a:extLst>
          </p:cNvPr>
          <p:cNvCxnSpPr>
            <a:cxnSpLocks/>
          </p:cNvCxnSpPr>
          <p:nvPr/>
        </p:nvCxnSpPr>
        <p:spPr>
          <a:xfrm flipV="1">
            <a:off x="2229317" y="3733101"/>
            <a:ext cx="1075945" cy="1937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16">
            <a:extLst>
              <a:ext uri="{FF2B5EF4-FFF2-40B4-BE49-F238E27FC236}">
                <a16:creationId xmlns:a16="http://schemas.microsoft.com/office/drawing/2014/main" id="{2F36B5E1-266F-397F-3856-8A80807913F3}"/>
              </a:ext>
            </a:extLst>
          </p:cNvPr>
          <p:cNvSpPr txBox="1"/>
          <p:nvPr/>
        </p:nvSpPr>
        <p:spPr>
          <a:xfrm>
            <a:off x="8448875" y="5746709"/>
            <a:ext cx="159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of expected dependencies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0FF06E8-742C-1B25-F79F-1B9D157465E3}"/>
              </a:ext>
            </a:extLst>
          </p:cNvPr>
          <p:cNvCxnSpPr>
            <a:cxnSpLocks/>
          </p:cNvCxnSpPr>
          <p:nvPr/>
        </p:nvCxnSpPr>
        <p:spPr>
          <a:xfrm flipH="1" flipV="1">
            <a:off x="8721491" y="5058561"/>
            <a:ext cx="522420" cy="6123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4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6">
            <a:extLst>
              <a:ext uri="{FF2B5EF4-FFF2-40B4-BE49-F238E27FC236}">
                <a16:creationId xmlns:a16="http://schemas.microsoft.com/office/drawing/2014/main" id="{FD561B92-0061-3870-EEE8-54691AD9B8FC}"/>
              </a:ext>
            </a:extLst>
          </p:cNvPr>
          <p:cNvSpPr txBox="1"/>
          <p:nvPr/>
        </p:nvSpPr>
        <p:spPr>
          <a:xfrm>
            <a:off x="566571" y="468475"/>
            <a:ext cx="9022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/>
            </a:lvl1pPr>
          </a:lstStyle>
          <a:p>
            <a:pPr algn="l"/>
            <a:r>
              <a:rPr lang="en-US" dirty="0"/>
              <a:t>3 – </a:t>
            </a:r>
            <a:r>
              <a:rPr lang="en-US" b="0" dirty="0"/>
              <a:t>Club </a:t>
            </a:r>
            <a:r>
              <a:rPr lang="en-US" dirty="0"/>
              <a:t>members </a:t>
            </a:r>
            <a:r>
              <a:rPr lang="en-US" b="0" dirty="0"/>
              <a:t>dependencies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027528-C0B8-BB60-15C2-8CC28F7B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00" y="1987990"/>
            <a:ext cx="8216400" cy="2882020"/>
          </a:xfrm>
          <a:prstGeom prst="rect">
            <a:avLst/>
          </a:prstGeom>
        </p:spPr>
      </p:pic>
      <p:sp>
        <p:nvSpPr>
          <p:cNvPr id="9" name="ZoneTexte 16">
            <a:extLst>
              <a:ext uri="{FF2B5EF4-FFF2-40B4-BE49-F238E27FC236}">
                <a16:creationId xmlns:a16="http://schemas.microsoft.com/office/drawing/2014/main" id="{77032977-30A6-02F3-02F8-FD421085482F}"/>
              </a:ext>
            </a:extLst>
          </p:cNvPr>
          <p:cNvSpPr txBox="1"/>
          <p:nvPr/>
        </p:nvSpPr>
        <p:spPr>
          <a:xfrm>
            <a:off x="1537625" y="5746709"/>
            <a:ext cx="138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(unique) list of cub members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00462D2-AFA2-96E1-7916-92DF1183D317}"/>
              </a:ext>
            </a:extLst>
          </p:cNvPr>
          <p:cNvCxnSpPr>
            <a:cxnSpLocks/>
          </p:cNvCxnSpPr>
          <p:nvPr/>
        </p:nvCxnSpPr>
        <p:spPr>
          <a:xfrm flipV="1">
            <a:off x="2229317" y="4497355"/>
            <a:ext cx="243295" cy="1173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6">
            <a:extLst>
              <a:ext uri="{FF2B5EF4-FFF2-40B4-BE49-F238E27FC236}">
                <a16:creationId xmlns:a16="http://schemas.microsoft.com/office/drawing/2014/main" id="{8EA533E3-02F0-D64B-C623-CFB1FB915961}"/>
              </a:ext>
            </a:extLst>
          </p:cNvPr>
          <p:cNvSpPr txBox="1"/>
          <p:nvPr/>
        </p:nvSpPr>
        <p:spPr>
          <a:xfrm>
            <a:off x="6875276" y="5223489"/>
            <a:ext cx="197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sum of payments made by each member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4C6DB9C-4F1C-BD10-A73A-B65006FB0686}"/>
              </a:ext>
            </a:extLst>
          </p:cNvPr>
          <p:cNvCxnSpPr>
            <a:cxnSpLocks/>
          </p:cNvCxnSpPr>
          <p:nvPr/>
        </p:nvCxnSpPr>
        <p:spPr>
          <a:xfrm flipH="1" flipV="1">
            <a:off x="5355771" y="3834882"/>
            <a:ext cx="1519505" cy="1650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38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6">
            <a:extLst>
              <a:ext uri="{FF2B5EF4-FFF2-40B4-BE49-F238E27FC236}">
                <a16:creationId xmlns:a16="http://schemas.microsoft.com/office/drawing/2014/main" id="{FD561B92-0061-3870-EEE8-54691AD9B8FC}"/>
              </a:ext>
            </a:extLst>
          </p:cNvPr>
          <p:cNvSpPr txBox="1"/>
          <p:nvPr/>
        </p:nvSpPr>
        <p:spPr>
          <a:xfrm>
            <a:off x="566571" y="468475"/>
            <a:ext cx="5511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/>
            </a:lvl1pPr>
          </a:lstStyle>
          <a:p>
            <a:pPr algn="l"/>
            <a:r>
              <a:rPr lang="en-US" dirty="0"/>
              <a:t>4 – Real </a:t>
            </a:r>
            <a:r>
              <a:rPr lang="en-US" b="0" dirty="0"/>
              <a:t>dependencies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44B783-3588-EC73-059E-A018D3C6B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00" b="44296"/>
          <a:stretch/>
        </p:blipFill>
        <p:spPr>
          <a:xfrm>
            <a:off x="2593702" y="2267201"/>
            <a:ext cx="6968465" cy="23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135332-97B6-A447-BCCC-80B5BC4678AE}"/>
              </a:ext>
            </a:extLst>
          </p:cNvPr>
          <p:cNvSpPr txBox="1"/>
          <p:nvPr/>
        </p:nvSpPr>
        <p:spPr>
          <a:xfrm>
            <a:off x="3707365" y="393967"/>
            <a:ext cx="4777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Verdana" panose="020B0604030504040204" pitchFamily="34" charset="0"/>
                <a:ea typeface="Verdana" panose="020B0604030504040204" pitchFamily="34" charset="0"/>
              </a:rPr>
              <a:t>Project timeline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A8F6C2-E3D7-457D-69B7-26F8A3E395B7}"/>
              </a:ext>
            </a:extLst>
          </p:cNvPr>
          <p:cNvCxnSpPr>
            <a:cxnSpLocks/>
          </p:cNvCxnSpPr>
          <p:nvPr/>
        </p:nvCxnSpPr>
        <p:spPr>
          <a:xfrm flipV="1">
            <a:off x="1789409" y="3428999"/>
            <a:ext cx="8613182" cy="1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11F284-73D2-DBE0-F692-B1449515DD54}"/>
              </a:ext>
            </a:extLst>
          </p:cNvPr>
          <p:cNvSpPr txBox="1"/>
          <p:nvPr/>
        </p:nvSpPr>
        <p:spPr>
          <a:xfrm>
            <a:off x="9710735" y="2003816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JUNE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EA956-5E2F-5D16-F30E-1817D29C33DA}"/>
              </a:ext>
            </a:extLst>
          </p:cNvPr>
          <p:cNvSpPr txBox="1"/>
          <p:nvPr/>
        </p:nvSpPr>
        <p:spPr>
          <a:xfrm>
            <a:off x="1097553" y="2003816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JUNE 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C945C-A296-5AAA-1DDE-00878DB8FFA7}"/>
              </a:ext>
            </a:extLst>
          </p:cNvPr>
          <p:cNvSpPr txBox="1"/>
          <p:nvPr/>
        </p:nvSpPr>
        <p:spPr>
          <a:xfrm>
            <a:off x="1402199" y="4007798"/>
            <a:ext cx="199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Reel dependencies</a:t>
            </a:r>
          </a:p>
          <a:p>
            <a:pPr algn="ctr"/>
            <a:r>
              <a:rPr lang="en-US" dirty="0"/>
              <a:t>sheet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4C592453-37FE-2516-EEBC-BEE0AD94139A}"/>
              </a:ext>
            </a:extLst>
          </p:cNvPr>
          <p:cNvSpPr txBox="1"/>
          <p:nvPr/>
        </p:nvSpPr>
        <p:spPr>
          <a:xfrm>
            <a:off x="3993980" y="4007798"/>
            <a:ext cx="199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Club members</a:t>
            </a:r>
          </a:p>
          <a:p>
            <a:pPr algn="ctr"/>
            <a:r>
              <a:rPr lang="en-US" dirty="0"/>
              <a:t>sheet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D42B68D2-2974-E9AC-2978-FFC78D70AF00}"/>
              </a:ext>
            </a:extLst>
          </p:cNvPr>
          <p:cNvSpPr txBox="1"/>
          <p:nvPr/>
        </p:nvSpPr>
        <p:spPr>
          <a:xfrm>
            <a:off x="6585761" y="4007798"/>
            <a:ext cx="240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Expected dependencies</a:t>
            </a:r>
          </a:p>
          <a:p>
            <a:pPr algn="ctr"/>
            <a:r>
              <a:rPr lang="en-US" dirty="0"/>
              <a:t>sheet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E54588F3-1B95-7906-626C-E38A8329655F}"/>
              </a:ext>
            </a:extLst>
          </p:cNvPr>
          <p:cNvSpPr txBox="1"/>
          <p:nvPr/>
        </p:nvSpPr>
        <p:spPr>
          <a:xfrm>
            <a:off x="9586150" y="4007797"/>
            <a:ext cx="120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Summary</a:t>
            </a:r>
          </a:p>
          <a:p>
            <a:pPr algn="ctr"/>
            <a:r>
              <a:rPr lang="en-US" dirty="0"/>
              <a:t>sheet</a:t>
            </a:r>
          </a:p>
        </p:txBody>
      </p:sp>
    </p:spTree>
    <p:extLst>
      <p:ext uri="{BB962C8B-B14F-4D97-AF65-F5344CB8AC3E}">
        <p14:creationId xmlns:p14="http://schemas.microsoft.com/office/powerpoint/2010/main" val="291956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FBAFC3-10BD-F712-5CE0-DBDD9BF641D7}"/>
              </a:ext>
            </a:extLst>
          </p:cNvPr>
          <p:cNvSpPr txBox="1"/>
          <p:nvPr/>
        </p:nvSpPr>
        <p:spPr>
          <a:xfrm>
            <a:off x="4053870" y="205748"/>
            <a:ext cx="3109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70FDA-489A-07D4-27DC-CE357EC0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306" y="122033"/>
            <a:ext cx="962137" cy="811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99C58A-9E2D-064E-C748-2079D7011BDB}"/>
              </a:ext>
            </a:extLst>
          </p:cNvPr>
          <p:cNvSpPr txBox="1"/>
          <p:nvPr/>
        </p:nvSpPr>
        <p:spPr>
          <a:xfrm>
            <a:off x="9253917" y="205748"/>
            <a:ext cx="2568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This is your evaluation of</a:t>
            </a:r>
          </a:p>
          <a:p>
            <a:pPr algn="ctr"/>
            <a:r>
              <a:rPr lang="en-US" b="1" dirty="0"/>
              <a:t>MS EXCEL</a:t>
            </a:r>
          </a:p>
        </p:txBody>
      </p:sp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2CFBA2EC-91EF-7947-1FC8-7390F7F432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154791"/>
              </p:ext>
            </p:extLst>
          </p:nvPr>
        </p:nvGraphicFramePr>
        <p:xfrm>
          <a:off x="917399" y="2434650"/>
          <a:ext cx="10357202" cy="315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4" imgW="13477831" imgH="4105255" progId="Excel.Sheet.12">
                  <p:embed/>
                </p:oleObj>
              </mc:Choice>
              <mc:Fallback>
                <p:oleObj name="Worksheet" r:id="rId4" imgW="13477831" imgH="410525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7399" y="2434650"/>
                        <a:ext cx="10357202" cy="3150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0861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284</Words>
  <Application>Microsoft Office PowerPoint</Application>
  <PresentationFormat>Widescreen</PresentationFormat>
  <Paragraphs>52</Paragraphs>
  <Slides>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Eras Bold ITC</vt:lpstr>
      <vt:lpstr>Google Sans</vt:lpstr>
      <vt:lpstr>Verdana</vt:lpstr>
      <vt:lpstr>Wingdings</vt:lpstr>
      <vt:lpstr>Thème Office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book</dc:title>
  <dc:creator>Tanguy SIGNORET</dc:creator>
  <cp:lastModifiedBy>SENGHAK.CHHUN</cp:lastModifiedBy>
  <cp:revision>68</cp:revision>
  <dcterms:created xsi:type="dcterms:W3CDTF">2023-05-09T00:50:47Z</dcterms:created>
  <dcterms:modified xsi:type="dcterms:W3CDTF">2023-06-01T13:51:18Z</dcterms:modified>
</cp:coreProperties>
</file>