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For trainers: </a:t>
            </a:r>
            <a:r>
              <a:rPr lang="en-US"/>
              <a:t>Explain the students that those soft skills also used by companies executives.</a:t>
            </a:r>
            <a:endParaRPr/>
          </a:p>
        </p:txBody>
      </p:sp>
      <p:sp>
        <p:nvSpPr>
          <p:cNvPr id="238" name="Google Shape;238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DURING STEP 1 &amp; 2: Make sure the students tackle most of the topics you want them to know</a:t>
            </a:r>
            <a:endParaRPr/>
          </a:p>
        </p:txBody>
      </p:sp>
      <p:sp>
        <p:nvSpPr>
          <p:cNvPr id="152" name="Google Shape;152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TODO: Google Doc : Name, product etc + positions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CEO: one student of the class. Assign by using wheel of choice for example</a:t>
            </a:r>
            <a:endParaRPr/>
          </a:p>
        </p:txBody>
      </p:sp>
      <p:sp>
        <p:nvSpPr>
          <p:cNvPr id="192" name="Google Shape;192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Global Pandemic! Add part on Google Doc</a:t>
            </a:r>
            <a:endParaRPr/>
          </a:p>
        </p:txBody>
      </p:sp>
      <p:sp>
        <p:nvSpPr>
          <p:cNvPr id="214" name="Google Shape;214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Relationship Id="rId4" Type="http://schemas.openxmlformats.org/officeDocument/2006/relationships/image" Target="../media/image32.png"/><Relationship Id="rId5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6.png"/><Relationship Id="rId4" Type="http://schemas.openxmlformats.org/officeDocument/2006/relationships/image" Target="../media/image1.png"/><Relationship Id="rId11" Type="http://schemas.openxmlformats.org/officeDocument/2006/relationships/image" Target="../media/image10.png"/><Relationship Id="rId10" Type="http://schemas.openxmlformats.org/officeDocument/2006/relationships/image" Target="../media/image5.png"/><Relationship Id="rId12" Type="http://schemas.openxmlformats.org/officeDocument/2006/relationships/image" Target="../media/image11.png"/><Relationship Id="rId9" Type="http://schemas.openxmlformats.org/officeDocument/2006/relationships/image" Target="../media/image6.png"/><Relationship Id="rId5" Type="http://schemas.openxmlformats.org/officeDocument/2006/relationships/image" Target="../media/image18.png"/><Relationship Id="rId6" Type="http://schemas.openxmlformats.org/officeDocument/2006/relationships/image" Target="../media/image2.png"/><Relationship Id="rId7" Type="http://schemas.openxmlformats.org/officeDocument/2006/relationships/image" Target="../media/image13.png"/><Relationship Id="rId8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6.png"/><Relationship Id="rId4" Type="http://schemas.openxmlformats.org/officeDocument/2006/relationships/image" Target="../media/image18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2" Type="http://schemas.openxmlformats.org/officeDocument/2006/relationships/image" Target="../media/image32.png"/><Relationship Id="rId9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13.png"/><Relationship Id="rId7" Type="http://schemas.openxmlformats.org/officeDocument/2006/relationships/image" Target="../media/image15.png"/><Relationship Id="rId8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6.png"/><Relationship Id="rId4" Type="http://schemas.openxmlformats.org/officeDocument/2006/relationships/image" Target="../media/image21.png"/><Relationship Id="rId5" Type="http://schemas.openxmlformats.org/officeDocument/2006/relationships/image" Target="../media/image30.png"/><Relationship Id="rId6" Type="http://schemas.openxmlformats.org/officeDocument/2006/relationships/image" Target="../media/image22.png"/><Relationship Id="rId7" Type="http://schemas.openxmlformats.org/officeDocument/2006/relationships/image" Target="../media/image1.png"/><Relationship Id="rId8" Type="http://schemas.openxmlformats.org/officeDocument/2006/relationships/image" Target="../media/image2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6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6.png"/><Relationship Id="rId4" Type="http://schemas.openxmlformats.org/officeDocument/2006/relationships/image" Target="../media/image1.png"/><Relationship Id="rId5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761111" y="2262595"/>
            <a:ext cx="10446258" cy="2554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Arial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are the key positions in a company?</a:t>
            </a:r>
            <a:endParaRPr b="0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595086" y="1809175"/>
            <a:ext cx="11001828" cy="3521529"/>
          </a:xfrm>
          <a:prstGeom prst="rect">
            <a:avLst/>
          </a:prstGeom>
          <a:noFill/>
          <a:ln cap="flat" cmpd="sng" w="571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2392738" y="942561"/>
            <a:ext cx="7406524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CHAPTER 2 : EXPLORE THE IT INDUSTRY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2"/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2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3" name="Google Shape;24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416" y="528782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2"/>
          <p:cNvSpPr txBox="1"/>
          <p:nvPr/>
        </p:nvSpPr>
        <p:spPr>
          <a:xfrm>
            <a:off x="1187378" y="10730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 evaluation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5" name="Google Shape;245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388274">
            <a:off x="329583" y="2217417"/>
            <a:ext cx="11251279" cy="2803087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5400000" dist="50800">
              <a:srgbClr val="757070"/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Image result for arduino logo" id="96" name="Google Shape;96;p14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2744876" y="610838"/>
            <a:ext cx="6775043" cy="707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FOR THIS SESSION</a:t>
            </a:r>
            <a:endParaRPr b="1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6958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33146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 txBox="1"/>
          <p:nvPr/>
        </p:nvSpPr>
        <p:spPr>
          <a:xfrm>
            <a:off x="1334488" y="2644470"/>
            <a:ext cx="10019312" cy="23082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b="0" i="0" lang="en-US" sz="32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Understand </a:t>
            </a:r>
            <a:r>
              <a:rPr b="1" i="0" lang="en-US" sz="32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the key positions </a:t>
            </a:r>
            <a:r>
              <a:rPr b="0" i="0" lang="en-US" sz="32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in a company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b="0" i="0" lang="en-US" sz="32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Understand</a:t>
            </a:r>
            <a:r>
              <a:rPr b="1" i="0" lang="en-US" sz="32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 the dynamics of those positions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b="0" i="0" lang="en-US" sz="32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Develop your </a:t>
            </a:r>
            <a:r>
              <a:rPr b="1" i="0" lang="en-US" sz="32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creative thinking </a:t>
            </a:r>
            <a:r>
              <a:rPr b="0" i="0" lang="en-US" sz="32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i="0" lang="en-US" sz="32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business skills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1474582" y="19639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Overview of the 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key positions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ENGAGE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5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 MIN</a:t>
            </a:r>
            <a:endParaRPr b="0" i="0" sz="1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8920" y="593582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24536" y="585180"/>
            <a:ext cx="250046" cy="49731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15"/>
          <p:cNvCxnSpPr/>
          <p:nvPr/>
        </p:nvCxnSpPr>
        <p:spPr>
          <a:xfrm>
            <a:off x="5984543" y="2647666"/>
            <a:ext cx="0" cy="38213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3" name="Google Shape;113;p15"/>
          <p:cNvCxnSpPr/>
          <p:nvPr/>
        </p:nvCxnSpPr>
        <p:spPr>
          <a:xfrm rot="10800000">
            <a:off x="1474583" y="3029803"/>
            <a:ext cx="8946289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14" name="Google Shape;114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70282" y="3379091"/>
            <a:ext cx="832513" cy="832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74707" y="3379091"/>
            <a:ext cx="831375" cy="83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823401" y="3379091"/>
            <a:ext cx="831375" cy="83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533027" y="3412509"/>
            <a:ext cx="831375" cy="83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018765" y="3379660"/>
            <a:ext cx="831375" cy="83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511975" y="3412509"/>
            <a:ext cx="831375" cy="83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005185" y="3429000"/>
            <a:ext cx="831375" cy="83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485955" y="1598414"/>
            <a:ext cx="997176" cy="997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/>
        </p:nvSpPr>
        <p:spPr>
          <a:xfrm>
            <a:off x="1334305" y="-13599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Overview of the </a:t>
            </a: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positions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p16"/>
          <p:cNvCxnSpPr/>
          <p:nvPr/>
        </p:nvCxnSpPr>
        <p:spPr>
          <a:xfrm>
            <a:off x="5984543" y="2647666"/>
            <a:ext cx="0" cy="38213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9" name="Google Shape;129;p16"/>
          <p:cNvCxnSpPr/>
          <p:nvPr/>
        </p:nvCxnSpPr>
        <p:spPr>
          <a:xfrm rot="10800000">
            <a:off x="1474583" y="3029803"/>
            <a:ext cx="8946289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30" name="Google Shape;13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0282" y="3379091"/>
            <a:ext cx="832513" cy="832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83891" y="3379091"/>
            <a:ext cx="831375" cy="83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82710" y="3379091"/>
            <a:ext cx="831375" cy="83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533027" y="3412509"/>
            <a:ext cx="831375" cy="83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018765" y="3379660"/>
            <a:ext cx="831375" cy="83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511975" y="3412509"/>
            <a:ext cx="831375" cy="83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005185" y="3429000"/>
            <a:ext cx="831375" cy="83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485955" y="1598414"/>
            <a:ext cx="997176" cy="997176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6"/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 MIN</a:t>
            </a:r>
            <a:endParaRPr b="0" i="0" sz="1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1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883416" y="528782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6"/>
          <p:cNvSpPr txBox="1"/>
          <p:nvPr/>
        </p:nvSpPr>
        <p:spPr>
          <a:xfrm>
            <a:off x="4708053" y="1004016"/>
            <a:ext cx="247934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Chief </a:t>
            </a:r>
            <a:r>
              <a:rPr b="1" i="0" lang="en-US" sz="18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Executive</a:t>
            </a:r>
            <a:r>
              <a:rPr b="0" i="0" lang="en-US" sz="18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 Officer (CEO)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6"/>
          <p:cNvSpPr txBox="1"/>
          <p:nvPr/>
        </p:nvSpPr>
        <p:spPr>
          <a:xfrm>
            <a:off x="474046" y="4340138"/>
            <a:ext cx="153461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Chief </a:t>
            </a:r>
            <a:r>
              <a:rPr b="1" i="0" lang="en-US" sz="18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Financial</a:t>
            </a:r>
            <a:r>
              <a:rPr b="0" i="0" lang="en-US" sz="18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Officer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6"/>
          <p:cNvSpPr txBox="1"/>
          <p:nvPr/>
        </p:nvSpPr>
        <p:spPr>
          <a:xfrm>
            <a:off x="2042486" y="4380585"/>
            <a:ext cx="171418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Chief </a:t>
            </a:r>
            <a:r>
              <a:rPr b="1" i="0" lang="en-US" sz="18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Operating</a:t>
            </a:r>
            <a:r>
              <a:rPr b="0" i="0" lang="en-US" sz="18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Officer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6"/>
          <p:cNvSpPr txBox="1"/>
          <p:nvPr/>
        </p:nvSpPr>
        <p:spPr>
          <a:xfrm>
            <a:off x="3629870" y="4340138"/>
            <a:ext cx="171418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Chief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Marketing</a:t>
            </a:r>
            <a:r>
              <a:rPr b="0" i="0" lang="en-US" sz="18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Officer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6"/>
          <p:cNvSpPr txBox="1"/>
          <p:nvPr/>
        </p:nvSpPr>
        <p:spPr>
          <a:xfrm>
            <a:off x="5127451" y="4388871"/>
            <a:ext cx="171418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Chief </a:t>
            </a:r>
            <a:r>
              <a:rPr b="1" i="0" lang="en-US" sz="18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Sales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Officer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6"/>
          <p:cNvSpPr txBox="1"/>
          <p:nvPr/>
        </p:nvSpPr>
        <p:spPr>
          <a:xfrm>
            <a:off x="6620369" y="4384653"/>
            <a:ext cx="171418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Chief </a:t>
            </a:r>
            <a:r>
              <a:rPr b="1" i="0" lang="en-US" sz="18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Product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Officer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6"/>
          <p:cNvSpPr txBox="1"/>
          <p:nvPr/>
        </p:nvSpPr>
        <p:spPr>
          <a:xfrm>
            <a:off x="8160828" y="4380585"/>
            <a:ext cx="184435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Chief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Technology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Officer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6"/>
          <p:cNvSpPr txBox="1"/>
          <p:nvPr/>
        </p:nvSpPr>
        <p:spPr>
          <a:xfrm>
            <a:off x="9548192" y="4403813"/>
            <a:ext cx="184435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Chief </a:t>
            </a:r>
            <a:r>
              <a:rPr b="1" i="0" lang="en-US" sz="18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Human Ressources </a:t>
            </a:r>
            <a:r>
              <a:rPr b="0" i="0" lang="en-US" sz="18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Officer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/>
        </p:nvSpPr>
        <p:spPr>
          <a:xfrm>
            <a:off x="1197828" y="10578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 the </a:t>
            </a: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positions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7"/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 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7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60  MIN</a:t>
            </a:r>
            <a:endParaRPr b="0" i="0" sz="1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7"/>
          <p:cNvSpPr/>
          <p:nvPr/>
        </p:nvSpPr>
        <p:spPr>
          <a:xfrm>
            <a:off x="3035344" y="5069983"/>
            <a:ext cx="364737" cy="35751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7"/>
          <p:cNvSpPr/>
          <p:nvPr/>
        </p:nvSpPr>
        <p:spPr>
          <a:xfrm>
            <a:off x="6173121" y="5069983"/>
            <a:ext cx="364737" cy="35751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7"/>
          <p:cNvSpPr txBox="1"/>
          <p:nvPr/>
        </p:nvSpPr>
        <p:spPr>
          <a:xfrm>
            <a:off x="6588398" y="5080665"/>
            <a:ext cx="2600730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HOME</a:t>
            </a:r>
            <a:r>
              <a:rPr b="0" i="0" lang="en-US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TEAM PRESENTATION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b="0" i="1" lang="en-US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(20 min)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7"/>
          <p:cNvSpPr txBox="1"/>
          <p:nvPr/>
        </p:nvSpPr>
        <p:spPr>
          <a:xfrm>
            <a:off x="3422397" y="5080665"/>
            <a:ext cx="247439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EXPERT</a:t>
            </a:r>
            <a:r>
              <a:rPr b="0" i="0" lang="en-US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TEAM RESEARCH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b="0" i="1" lang="en-US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(20 min)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7"/>
          <p:cNvSpPr txBox="1"/>
          <p:nvPr/>
        </p:nvSpPr>
        <p:spPr>
          <a:xfrm>
            <a:off x="112961" y="5146907"/>
            <a:ext cx="268528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b="0" i="1" lang="en-US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TO COMPLETE THIS ACTIVITY :</a:t>
            </a:r>
            <a:endParaRPr b="0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7"/>
          <p:cNvSpPr/>
          <p:nvPr/>
        </p:nvSpPr>
        <p:spPr>
          <a:xfrm>
            <a:off x="9345646" y="5067137"/>
            <a:ext cx="364737" cy="35751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24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7"/>
          <p:cNvSpPr txBox="1"/>
          <p:nvPr/>
        </p:nvSpPr>
        <p:spPr>
          <a:xfrm>
            <a:off x="9830194" y="5069983"/>
            <a:ext cx="2170839" cy="830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b="0" i="0" lang="en-US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PRESENTATION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AND QUESTIONS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b="0" i="1" lang="en-US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(15 min)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0357" y="5792704"/>
            <a:ext cx="908502" cy="953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71444" y="5736130"/>
            <a:ext cx="923398" cy="903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145439" y="6004842"/>
            <a:ext cx="584469" cy="634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38920" y="593582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24536" y="585180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01290" y="562744"/>
            <a:ext cx="250046" cy="497311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7"/>
          <p:cNvSpPr txBox="1"/>
          <p:nvPr/>
        </p:nvSpPr>
        <p:spPr>
          <a:xfrm>
            <a:off x="3831285" y="1807439"/>
            <a:ext cx="3471386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Missions</a:t>
            </a:r>
            <a:endParaRPr/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Educational background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Importance of this position</a:t>
            </a:r>
            <a:endParaRPr/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Challenges of this position</a:t>
            </a:r>
            <a:endParaRPr/>
          </a:p>
        </p:txBody>
      </p:sp>
      <p:sp>
        <p:nvSpPr>
          <p:cNvPr id="172" name="Google Shape;172;p17"/>
          <p:cNvSpPr/>
          <p:nvPr/>
        </p:nvSpPr>
        <p:spPr>
          <a:xfrm>
            <a:off x="3035344" y="1537123"/>
            <a:ext cx="5318204" cy="2974115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555241" y="1142849"/>
            <a:ext cx="1329180" cy="1329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"/>
          <p:cNvSpPr txBox="1"/>
          <p:nvPr/>
        </p:nvSpPr>
        <p:spPr>
          <a:xfrm>
            <a:off x="-25400" y="0"/>
            <a:ext cx="2274888" cy="369888"/>
          </a:xfrm>
          <a:prstGeom prst="rect">
            <a:avLst/>
          </a:prstGeom>
          <a:solidFill>
            <a:srgbClr val="BE231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HOMEWORK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908" y="498048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2524" y="489646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9278" y="467210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501" y="1050725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4255" y="1028289"/>
            <a:ext cx="250046" cy="497311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8"/>
          <p:cNvSpPr txBox="1"/>
          <p:nvPr/>
        </p:nvSpPr>
        <p:spPr>
          <a:xfrm>
            <a:off x="2838734" y="467210"/>
            <a:ext cx="848576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It’s time to </a:t>
            </a: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in a company</a:t>
            </a: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/>
          </a:p>
        </p:txBody>
      </p:sp>
      <p:sp>
        <p:nvSpPr>
          <p:cNvPr id="186" name="Google Shape;186;p18"/>
          <p:cNvSpPr txBox="1"/>
          <p:nvPr/>
        </p:nvSpPr>
        <p:spPr>
          <a:xfrm>
            <a:off x="1144255" y="2060812"/>
            <a:ext cx="9948594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are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group of 5 chief officers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working for the same company. Choose with position you want to have, you must have: one Chief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Financial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Officer, one Chief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Officer, one Chief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Marketing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Officer, one Chief of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officer and one Chief of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Human Resources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officer.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CEO of the company just arrived at his/her position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ask you to present him/her the company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(product of service, target market, financial situation, future prospect, competition, values and mission)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team member will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the presentation (with slides) during 4 min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maximum.</a:t>
            </a:r>
            <a:endParaRPr/>
          </a:p>
        </p:txBody>
      </p:sp>
      <p:sp>
        <p:nvSpPr>
          <p:cNvPr id="187" name="Google Shape;187;p18"/>
          <p:cNvSpPr/>
          <p:nvPr/>
        </p:nvSpPr>
        <p:spPr>
          <a:xfrm>
            <a:off x="956954" y="1774209"/>
            <a:ext cx="10479870" cy="3807725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Google Shape;18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63815" y="4851779"/>
            <a:ext cx="1460310" cy="1460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 txBox="1"/>
          <p:nvPr/>
        </p:nvSpPr>
        <p:spPr>
          <a:xfrm>
            <a:off x="1197828" y="10578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your company</a:t>
            </a:r>
            <a:endParaRPr/>
          </a:p>
        </p:txBody>
      </p:sp>
      <p:pic>
        <p:nvPicPr>
          <p:cNvPr id="195" name="Google Shape;19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9"/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 2- PART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9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8920" y="593582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24536" y="585180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1290" y="562744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4975" y="1063428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49559" y="1074698"/>
            <a:ext cx="250046" cy="497311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9"/>
          <p:cNvSpPr txBox="1"/>
          <p:nvPr/>
        </p:nvSpPr>
        <p:spPr>
          <a:xfrm>
            <a:off x="2464136" y="1991896"/>
            <a:ext cx="8783843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day of the meeting with the CEO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 arrived!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 is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 of the meeting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Presentation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the company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 from the CEO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he/she will ask 1-2 questions to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clarify some information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have a clear understanding of the company.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  	example: I have a question for the Chief of Human Resources, 	how many employee work at the company?</a:t>
            </a:r>
            <a:endParaRPr/>
          </a:p>
        </p:txBody>
      </p:sp>
      <p:sp>
        <p:nvSpPr>
          <p:cNvPr id="204" name="Google Shape;204;p19"/>
          <p:cNvSpPr/>
          <p:nvPr/>
        </p:nvSpPr>
        <p:spPr>
          <a:xfrm>
            <a:off x="1835721" y="1722322"/>
            <a:ext cx="9613068" cy="3926916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"/>
          <p:cNvSpPr/>
          <p:nvPr/>
        </p:nvSpPr>
        <p:spPr>
          <a:xfrm>
            <a:off x="-250521" y="0"/>
            <a:ext cx="13052121" cy="7139836"/>
          </a:xfrm>
          <a:prstGeom prst="rect">
            <a:avLst/>
          </a:prstGeom>
          <a:solidFill>
            <a:srgbClr val="FFD96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0" name="Google Shape;21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741302">
            <a:off x="3517635" y="686408"/>
            <a:ext cx="5156730" cy="548518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1"/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 2- PART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1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 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9" name="Google Shape;21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8920" y="593582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24536" y="585180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1290" y="562744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4975" y="1063428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49559" y="1074698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636264" y="229539"/>
            <a:ext cx="1331200" cy="13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1"/>
          <p:cNvSpPr txBox="1"/>
          <p:nvPr/>
        </p:nvSpPr>
        <p:spPr>
          <a:xfrm>
            <a:off x="666955" y="15751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 </a:t>
            </a:r>
            <a:r>
              <a:rPr b="1"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decisions 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Chief officer</a:t>
            </a:r>
            <a:endParaRPr/>
          </a:p>
        </p:txBody>
      </p:sp>
      <p:sp>
        <p:nvSpPr>
          <p:cNvPr id="226" name="Google Shape;226;p21"/>
          <p:cNvSpPr txBox="1"/>
          <p:nvPr/>
        </p:nvSpPr>
        <p:spPr>
          <a:xfrm>
            <a:off x="1325022" y="1991896"/>
            <a:ext cx="9792002" cy="4093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company has to adapt to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this situation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The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CEO asks guidance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adapt to the new situation.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Chief Officer, you will have to answer those questions: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challenges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now facing the company?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will you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adapt your product or service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this situation?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the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consequences for your teams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pandemic affects the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whole company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decisions have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consequences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every teams so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will work with the other Chiefs officer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1"/>
          <p:cNvSpPr/>
          <p:nvPr/>
        </p:nvSpPr>
        <p:spPr>
          <a:xfrm>
            <a:off x="1074975" y="1722323"/>
            <a:ext cx="10248553" cy="3726499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1"/>
          <p:cNvSpPr/>
          <p:nvPr/>
        </p:nvSpPr>
        <p:spPr>
          <a:xfrm>
            <a:off x="3081029" y="5706378"/>
            <a:ext cx="364737" cy="35751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1"/>
          <p:cNvSpPr/>
          <p:nvPr/>
        </p:nvSpPr>
        <p:spPr>
          <a:xfrm>
            <a:off x="5880604" y="5706378"/>
            <a:ext cx="364737" cy="35751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1"/>
          <p:cNvSpPr txBox="1"/>
          <p:nvPr/>
        </p:nvSpPr>
        <p:spPr>
          <a:xfrm>
            <a:off x="6295881" y="5717060"/>
            <a:ext cx="2600730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ADAPT YOUR </a:t>
            </a:r>
            <a:r>
              <a:rPr b="1"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SLIDES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i="1"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(5 min)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1"/>
          <p:cNvSpPr txBox="1"/>
          <p:nvPr/>
        </p:nvSpPr>
        <p:spPr>
          <a:xfrm>
            <a:off x="3468082" y="5717060"/>
            <a:ext cx="247439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TEAM</a:t>
            </a:r>
            <a:r>
              <a:rPr b="1"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DISCUSSION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i="1"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(20 min)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1"/>
          <p:cNvSpPr txBox="1"/>
          <p:nvPr/>
        </p:nvSpPr>
        <p:spPr>
          <a:xfrm>
            <a:off x="158646" y="5783302"/>
            <a:ext cx="268528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i="1"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TO COMPLETE THIS ACTIVITY :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1"/>
          <p:cNvSpPr/>
          <p:nvPr/>
        </p:nvSpPr>
        <p:spPr>
          <a:xfrm>
            <a:off x="9053129" y="5703532"/>
            <a:ext cx="364737" cy="35751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4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1"/>
          <p:cNvSpPr txBox="1"/>
          <p:nvPr/>
        </p:nvSpPr>
        <p:spPr>
          <a:xfrm>
            <a:off x="9537677" y="5706378"/>
            <a:ext cx="2654323" cy="830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CLASS </a:t>
            </a:r>
            <a:r>
              <a:rPr b="1"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PRESENTATION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QUESTIONS </a:t>
            </a:r>
            <a: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FROM CEO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i="1"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(20 min)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