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br>
              <a:rPr lang="en-US"/>
            </a:br>
            <a:endParaRPr/>
          </a:p>
        </p:txBody>
      </p:sp>
      <p:sp>
        <p:nvSpPr>
          <p:cNvPr id="264" name="Google Shape;26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End of session</a:t>
            </a:r>
            <a:endParaRPr/>
          </a:p>
        </p:txBody>
      </p:sp>
      <p:sp>
        <p:nvSpPr>
          <p:cNvPr id="451" name="Google Shape;45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94" name="Google Shape;494;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F1F1F"/>
              </a:buClr>
              <a:buSzPts val="1000"/>
              <a:buFont typeface="Arial"/>
              <a:buChar char="•"/>
            </a:pPr>
            <a:r>
              <a:rPr b="1" i="0" lang="en-US" sz="1000">
                <a:solidFill>
                  <a:srgbClr val="1F1F1F"/>
                </a:solidFill>
                <a:latin typeface="Arial"/>
                <a:ea typeface="Arial"/>
                <a:cs typeface="Arial"/>
                <a:sym typeface="Arial"/>
              </a:rPr>
              <a:t>To provide documentation: </a:t>
            </a:r>
            <a:r>
              <a:rPr b="0" i="0" lang="en-US" sz="1000">
                <a:solidFill>
                  <a:srgbClr val="1F1F1F"/>
                </a:solidFill>
                <a:latin typeface="Arial"/>
                <a:ea typeface="Arial"/>
                <a:cs typeface="Arial"/>
                <a:sym typeface="Arial"/>
              </a:rPr>
              <a:t>Email can be used to provide documentation for important work-related tasks and decisions. For example, you could use email to send a copy of a meeting agenda, minutes, or decision memo.</a:t>
            </a:r>
            <a:endParaRPr/>
          </a:p>
          <a:p>
            <a:pPr indent="0" lvl="0" marL="0" rtl="0" algn="l">
              <a:lnSpc>
                <a:spcPct val="100000"/>
              </a:lnSpc>
              <a:spcBef>
                <a:spcPts val="0"/>
              </a:spcBef>
              <a:spcAft>
                <a:spcPts val="0"/>
              </a:spcAft>
              <a:buClr>
                <a:srgbClr val="1F1F1F"/>
              </a:buClr>
              <a:buSzPts val="1000"/>
              <a:buFont typeface="Arial"/>
              <a:buChar char="•"/>
            </a:pPr>
            <a:r>
              <a:rPr b="1" i="0" lang="en-US" sz="1000">
                <a:solidFill>
                  <a:srgbClr val="1F1F1F"/>
                </a:solidFill>
                <a:latin typeface="Arial"/>
                <a:ea typeface="Arial"/>
                <a:cs typeface="Arial"/>
                <a:sym typeface="Arial"/>
              </a:rPr>
              <a:t>To give instructions: </a:t>
            </a:r>
            <a:r>
              <a:rPr b="0" i="0" lang="en-US" sz="1000">
                <a:solidFill>
                  <a:srgbClr val="1F1F1F"/>
                </a:solidFill>
                <a:latin typeface="Arial"/>
                <a:ea typeface="Arial"/>
                <a:cs typeface="Arial"/>
                <a:sym typeface="Arial"/>
              </a:rPr>
              <a:t>Email is a good way to give instructions to colleagues or employees. You can use email to provide clear and concise instructions, as well as to track the progress of a task.</a:t>
            </a:r>
            <a:endParaRPr/>
          </a:p>
          <a:p>
            <a:pPr indent="0" lvl="0" marL="0" rtl="0" algn="l">
              <a:lnSpc>
                <a:spcPct val="100000"/>
              </a:lnSpc>
              <a:spcBef>
                <a:spcPts val="0"/>
              </a:spcBef>
              <a:spcAft>
                <a:spcPts val="0"/>
              </a:spcAft>
              <a:buClr>
                <a:srgbClr val="1F1F1F"/>
              </a:buClr>
              <a:buSzPts val="1000"/>
              <a:buFont typeface="Arial"/>
              <a:buChar char="•"/>
            </a:pPr>
            <a:r>
              <a:rPr b="1" i="0" lang="en-US" sz="1000">
                <a:solidFill>
                  <a:srgbClr val="1F1F1F"/>
                </a:solidFill>
                <a:latin typeface="Arial"/>
                <a:ea typeface="Arial"/>
                <a:cs typeface="Arial"/>
                <a:sym typeface="Arial"/>
              </a:rPr>
              <a:t>To confirm arrangements: </a:t>
            </a:r>
            <a:r>
              <a:rPr b="0" i="0" lang="en-US" sz="1000">
                <a:solidFill>
                  <a:srgbClr val="1F1F1F"/>
                </a:solidFill>
                <a:latin typeface="Arial"/>
                <a:ea typeface="Arial"/>
                <a:cs typeface="Arial"/>
                <a:sym typeface="Arial"/>
              </a:rPr>
              <a:t>Email can be used to confirm arrangements, such as meeting times, travel plans, or delivery dates. This can help to avoid confusion and ensure that everyone is on the same page.</a:t>
            </a:r>
            <a:endParaRPr/>
          </a:p>
          <a:p>
            <a:pPr indent="0" lvl="0" marL="0" rtl="0" algn="l">
              <a:lnSpc>
                <a:spcPct val="100000"/>
              </a:lnSpc>
              <a:spcBef>
                <a:spcPts val="0"/>
              </a:spcBef>
              <a:spcAft>
                <a:spcPts val="0"/>
              </a:spcAft>
              <a:buClr>
                <a:srgbClr val="1F1F1F"/>
              </a:buClr>
              <a:buSzPts val="1000"/>
              <a:buFont typeface="Arial"/>
              <a:buChar char="•"/>
            </a:pPr>
            <a:r>
              <a:rPr b="1" i="0" lang="en-US" sz="1000">
                <a:solidFill>
                  <a:srgbClr val="1F1F1F"/>
                </a:solidFill>
                <a:latin typeface="Arial"/>
                <a:ea typeface="Arial"/>
                <a:cs typeface="Arial"/>
                <a:sym typeface="Arial"/>
              </a:rPr>
              <a:t>To make requests: </a:t>
            </a:r>
            <a:r>
              <a:rPr b="0" i="0" lang="en-US" sz="1000">
                <a:solidFill>
                  <a:srgbClr val="1F1F1F"/>
                </a:solidFill>
                <a:latin typeface="Arial"/>
                <a:ea typeface="Arial"/>
                <a:cs typeface="Arial"/>
                <a:sym typeface="Arial"/>
              </a:rPr>
              <a:t>Email is a good way to make requests of colleagues or employees. For example, you could use email to ask for a file, a meeting, or help with a project.</a:t>
            </a:r>
            <a:endParaRPr/>
          </a:p>
          <a:p>
            <a:pPr indent="0" lvl="0" marL="0" rtl="0" algn="l">
              <a:lnSpc>
                <a:spcPct val="100000"/>
              </a:lnSpc>
              <a:spcBef>
                <a:spcPts val="0"/>
              </a:spcBef>
              <a:spcAft>
                <a:spcPts val="0"/>
              </a:spcAft>
              <a:buClr>
                <a:srgbClr val="1F1F1F"/>
              </a:buClr>
              <a:buSzPts val="1000"/>
              <a:buFont typeface="Arial"/>
              <a:buChar char="•"/>
            </a:pPr>
            <a:r>
              <a:rPr b="1" i="0" lang="en-US" sz="1000">
                <a:solidFill>
                  <a:srgbClr val="1F1F1F"/>
                </a:solidFill>
                <a:latin typeface="Arial"/>
                <a:ea typeface="Arial"/>
                <a:cs typeface="Arial"/>
                <a:sym typeface="Arial"/>
              </a:rPr>
              <a:t>To provide updates: </a:t>
            </a:r>
            <a:r>
              <a:rPr b="0" i="0" lang="en-US" sz="1000">
                <a:solidFill>
                  <a:srgbClr val="1F1F1F"/>
                </a:solidFill>
                <a:latin typeface="Arial"/>
                <a:ea typeface="Arial"/>
                <a:cs typeface="Arial"/>
                <a:sym typeface="Arial"/>
              </a:rPr>
              <a:t>Email is a good way to provide updates on work-related projects or tasks. This can help to keep colleagues informed and on the same page.</a:t>
            </a:r>
            <a:endParaRPr/>
          </a:p>
          <a:p>
            <a:pPr indent="0" lvl="0" marL="0" rtl="0" algn="l">
              <a:lnSpc>
                <a:spcPct val="100000"/>
              </a:lnSpc>
              <a:spcBef>
                <a:spcPts val="0"/>
              </a:spcBef>
              <a:spcAft>
                <a:spcPts val="0"/>
              </a:spcAft>
              <a:buClr>
                <a:srgbClr val="1F1F1F"/>
              </a:buClr>
              <a:buSzPts val="1000"/>
              <a:buFont typeface="Arial"/>
              <a:buChar char="•"/>
            </a:pPr>
            <a:r>
              <a:rPr b="1" i="0" lang="en-US" sz="1000">
                <a:solidFill>
                  <a:srgbClr val="1F1F1F"/>
                </a:solidFill>
                <a:latin typeface="Arial"/>
                <a:ea typeface="Arial"/>
                <a:cs typeface="Arial"/>
                <a:sym typeface="Arial"/>
              </a:rPr>
              <a:t>To resolve issues: </a:t>
            </a:r>
            <a:r>
              <a:rPr b="0" i="0" lang="en-US" sz="1000">
                <a:solidFill>
                  <a:srgbClr val="1F1F1F"/>
                </a:solidFill>
                <a:latin typeface="Arial"/>
                <a:ea typeface="Arial"/>
                <a:cs typeface="Arial"/>
                <a:sym typeface="Arial"/>
              </a:rPr>
              <a:t>Email can be used to resolve issues with colleagues or employees. This can be done by communicating the issue, proposing a solution, and tracking progress.</a:t>
            </a:r>
            <a:endParaRPr/>
          </a:p>
          <a:p>
            <a:pPr indent="0" lvl="0" marL="0" rtl="0" algn="l">
              <a:lnSpc>
                <a:spcPct val="100000"/>
              </a:lnSpc>
              <a:spcBef>
                <a:spcPts val="0"/>
              </a:spcBef>
              <a:spcAft>
                <a:spcPts val="0"/>
              </a:spcAft>
              <a:buSzPts val="1400"/>
              <a:buNone/>
            </a:pPr>
            <a:r>
              <a:t/>
            </a:r>
            <a:endParaRPr sz="1000"/>
          </a:p>
        </p:txBody>
      </p:sp>
      <p:sp>
        <p:nvSpPr>
          <p:cNvPr id="119" name="Google Shape;11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Trainers: During the 2</a:t>
            </a:r>
            <a:r>
              <a:rPr baseline="30000" lang="en-US"/>
              <a:t>nd</a:t>
            </a:r>
            <a:r>
              <a:rPr lang="en-US"/>
              <a:t> step, if students don’t cover enough key points, you can guide the discussion on specific topics.</a:t>
            </a:r>
            <a:br>
              <a:rPr lang="en-US"/>
            </a:br>
            <a:r>
              <a:rPr lang="en-US"/>
              <a:t>Example: What if you need to keep track of this conversation?</a:t>
            </a:r>
            <a:endParaRPr/>
          </a:p>
        </p:txBody>
      </p:sp>
      <p:sp>
        <p:nvSpPr>
          <p:cNvPr id="143" name="Google Shape;14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https://wheelofnames.com/tca-p9k</a:t>
            </a:r>
            <a:endParaRPr/>
          </a:p>
        </p:txBody>
      </p:sp>
      <p:sp>
        <p:nvSpPr>
          <p:cNvPr id="162" name="Google Shape;16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29.png"/><Relationship Id="rId6" Type="http://schemas.openxmlformats.org/officeDocument/2006/relationships/image" Target="../media/image28.png"/><Relationship Id="rId7"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https://learningapps.org/display?v=pmmrm346k2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https://learningapps.org/display?v=pc18payv32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25.png"/><Relationship Id="rId6"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24.png"/><Relationship Id="rId6"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youtube.com/watch?v=1XctnF7C74s"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3.png"/><Relationship Id="rId9" Type="http://schemas.openxmlformats.org/officeDocument/2006/relationships/image" Target="../media/image15.png"/><Relationship Id="rId5" Type="http://schemas.openxmlformats.org/officeDocument/2006/relationships/image" Target="../media/image34.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8.png"/><Relationship Id="rId5" Type="http://schemas.openxmlformats.org/officeDocument/2006/relationships/image" Target="../media/image7.png"/><Relationship Id="rId6"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90" name="Google Shape;90;p13"/>
          <p:cNvSpPr/>
          <p:nvPr/>
        </p:nvSpPr>
        <p:spPr>
          <a:xfrm>
            <a:off x="0" y="0"/>
            <a:ext cx="12192000" cy="6858000"/>
          </a:xfrm>
          <a:prstGeom prst="rect">
            <a:avLst/>
          </a:prstGeom>
          <a:solidFill>
            <a:srgbClr val="BBD6E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Develop effective mail writing skills</a:t>
            </a:r>
            <a:endParaRPr b="0" i="0" sz="8000" u="none" cap="none" strike="noStrike">
              <a:solidFill>
                <a:schemeClr val="lt1"/>
              </a:solidFill>
              <a:latin typeface="Calibri"/>
              <a:ea typeface="Calibri"/>
              <a:cs typeface="Calibri"/>
              <a:sym typeface="Calibri"/>
            </a:endParaRPr>
          </a:p>
        </p:txBody>
      </p:sp>
      <p:sp>
        <p:nvSpPr>
          <p:cNvPr id="91" name="Google Shape;91;p13"/>
          <p:cNvSpPr txBox="1"/>
          <p:nvPr/>
        </p:nvSpPr>
        <p:spPr>
          <a:xfrm>
            <a:off x="2392738" y="942561"/>
            <a:ext cx="7406524"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3200"/>
              <a:buFont typeface="Arial"/>
              <a:buNone/>
            </a:pPr>
            <a:r>
              <a:rPr b="1" i="0" lang="en-US" sz="3200" u="none" cap="none" strike="noStrike">
                <a:solidFill>
                  <a:schemeClr val="lt1"/>
                </a:solidFill>
                <a:latin typeface="Calibri"/>
                <a:ea typeface="Calibri"/>
                <a:cs typeface="Calibri"/>
                <a:sym typeface="Calibri"/>
              </a:rPr>
              <a:t>CHAPTER 2 : EXPLORE THE IT INDUSTRY</a:t>
            </a:r>
            <a:endParaRPr b="0" i="0" sz="1800" u="none" cap="none" strike="noStrike">
              <a:solidFill>
                <a:schemeClr val="dk1"/>
              </a:solidFill>
              <a:latin typeface="Calibri"/>
              <a:ea typeface="Calibri"/>
              <a:cs typeface="Calibri"/>
              <a:sym typeface="Calibri"/>
            </a:endParaRPr>
          </a:p>
        </p:txBody>
      </p:sp>
      <p:sp>
        <p:nvSpPr>
          <p:cNvPr id="92" name="Google Shape;92;p13"/>
          <p:cNvSpPr/>
          <p:nvPr/>
        </p:nvSpPr>
        <p:spPr>
          <a:xfrm>
            <a:off x="1068711" y="2131225"/>
            <a:ext cx="11001900" cy="3521400"/>
          </a:xfrm>
          <a:prstGeom prst="rect">
            <a:avLst/>
          </a:prstGeom>
          <a:noFill/>
          <a:ln cap="flat" cmpd="sng" w="571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nvSpPr>
        <p:spPr>
          <a:xfrm>
            <a:off x="3208117" y="337953"/>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What have you learned?</a:t>
            </a:r>
            <a:endParaRPr b="0" i="0" sz="4400" u="none" cap="none" strike="noStrike">
              <a:solidFill>
                <a:schemeClr val="dk1"/>
              </a:solidFill>
              <a:latin typeface="Calibri"/>
              <a:ea typeface="Calibri"/>
              <a:cs typeface="Calibri"/>
              <a:sym typeface="Calibri"/>
            </a:endParaRPr>
          </a:p>
        </p:txBody>
      </p:sp>
      <p:pic>
        <p:nvPicPr>
          <p:cNvPr id="222" name="Google Shape;222;p22"/>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223" name="Google Shape;223;p22"/>
          <p:cNvSpPr txBox="1"/>
          <p:nvPr/>
        </p:nvSpPr>
        <p:spPr>
          <a:xfrm>
            <a:off x="0" y="0"/>
            <a:ext cx="1996225" cy="369332"/>
          </a:xfrm>
          <a:prstGeom prst="rect">
            <a:avLst/>
          </a:prstGeom>
          <a:solidFill>
            <a:srgbClr val="00B0F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DISCUSS</a:t>
            </a:r>
            <a:endParaRPr b="0" i="0" sz="1800" u="none" cap="none" strike="noStrike">
              <a:solidFill>
                <a:schemeClr val="dk1"/>
              </a:solidFill>
              <a:latin typeface="Calibri"/>
              <a:ea typeface="Calibri"/>
              <a:cs typeface="Calibri"/>
              <a:sym typeface="Calibri"/>
            </a:endParaRPr>
          </a:p>
        </p:txBody>
      </p:sp>
      <p:sp>
        <p:nvSpPr>
          <p:cNvPr id="224" name="Google Shape;224;p22"/>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sp>
        <p:nvSpPr>
          <p:cNvPr id="225" name="Google Shape;225;p22"/>
          <p:cNvSpPr txBox="1"/>
          <p:nvPr/>
        </p:nvSpPr>
        <p:spPr>
          <a:xfrm>
            <a:off x="2333559" y="2867338"/>
            <a:ext cx="7873970" cy="58907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Summarize what you have learned during this session!</a:t>
            </a:r>
            <a:endParaRPr b="0" i="0" sz="1400" u="none" cap="none" strike="noStrike">
              <a:solidFill>
                <a:srgbClr val="000000"/>
              </a:solidFill>
              <a:latin typeface="Arial"/>
              <a:ea typeface="Arial"/>
              <a:cs typeface="Arial"/>
              <a:sym typeface="Arial"/>
            </a:endParaRPr>
          </a:p>
        </p:txBody>
      </p:sp>
      <p:sp>
        <p:nvSpPr>
          <p:cNvPr id="226" name="Google Shape;226;p22"/>
          <p:cNvSpPr/>
          <p:nvPr/>
        </p:nvSpPr>
        <p:spPr>
          <a:xfrm>
            <a:off x="1996225" y="2585072"/>
            <a:ext cx="8976151" cy="1325564"/>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7" name="Google Shape;227;p22"/>
          <p:cNvPicPr preferRelativeResize="0"/>
          <p:nvPr/>
        </p:nvPicPr>
        <p:blipFill rotWithShape="1">
          <a:blip r:embed="rId4">
            <a:alphaModFix/>
          </a:blip>
          <a:srcRect b="0" l="0" r="0" t="0"/>
          <a:stretch/>
        </p:blipFill>
        <p:spPr>
          <a:xfrm>
            <a:off x="770435" y="503424"/>
            <a:ext cx="250046" cy="497311"/>
          </a:xfrm>
          <a:prstGeom prst="rect">
            <a:avLst/>
          </a:prstGeom>
          <a:noFill/>
          <a:ln>
            <a:noFill/>
          </a:ln>
        </p:spPr>
      </p:pic>
      <p:pic>
        <p:nvPicPr>
          <p:cNvPr id="228" name="Google Shape;228;p22"/>
          <p:cNvPicPr preferRelativeResize="0"/>
          <p:nvPr/>
        </p:nvPicPr>
        <p:blipFill rotWithShape="1">
          <a:blip r:embed="rId4">
            <a:alphaModFix/>
          </a:blip>
          <a:srcRect b="0" l="0" r="0" t="0"/>
          <a:stretch/>
        </p:blipFill>
        <p:spPr>
          <a:xfrm>
            <a:off x="1060802" y="511826"/>
            <a:ext cx="250046" cy="4973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2963883" y="36988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Homework</a:t>
            </a:r>
            <a:endParaRPr/>
          </a:p>
        </p:txBody>
      </p:sp>
      <p:sp>
        <p:nvSpPr>
          <p:cNvPr id="234" name="Google Shape;234;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Read this document for the next session:</a:t>
            </a:r>
            <a:endParaRPr/>
          </a:p>
          <a:p>
            <a:pPr indent="0" lvl="0" marL="0" rtl="0" algn="l">
              <a:lnSpc>
                <a:spcPct val="90000"/>
              </a:lnSpc>
              <a:spcBef>
                <a:spcPts val="1000"/>
              </a:spcBef>
              <a:spcAft>
                <a:spcPts val="0"/>
              </a:spcAft>
              <a:buClr>
                <a:schemeClr val="dk1"/>
              </a:buClr>
              <a:buSzPts val="2800"/>
              <a:buNone/>
            </a:pPr>
            <a:r>
              <a:rPr lang="en-US"/>
              <a:t>https://front.com/blog/writing-email-professionally-words-to-leave-out-of-emails</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35" name="Google Shape;235;p23"/>
          <p:cNvSpPr txBox="1"/>
          <p:nvPr/>
        </p:nvSpPr>
        <p:spPr>
          <a:xfrm>
            <a:off x="-25400" y="0"/>
            <a:ext cx="2274888" cy="369888"/>
          </a:xfrm>
          <a:prstGeom prst="rect">
            <a:avLst/>
          </a:prstGeom>
          <a:solidFill>
            <a:srgbClr val="BE2314"/>
          </a:solidFill>
          <a:ln cap="flat" cmpd="sng" w="12700">
            <a:solidFill>
              <a:srgbClr val="BA8C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HOMEWORK</a:t>
            </a:r>
            <a:endParaRPr b="0" i="0" sz="1800" u="none" cap="none" strike="noStrike">
              <a:solidFill>
                <a:schemeClr val="dk1"/>
              </a:solidFill>
              <a:latin typeface="Calibri"/>
              <a:ea typeface="Calibri"/>
              <a:cs typeface="Calibri"/>
              <a:sym typeface="Calibri"/>
            </a:endParaRPr>
          </a:p>
        </p:txBody>
      </p:sp>
      <p:pic>
        <p:nvPicPr>
          <p:cNvPr id="236" name="Google Shape;236;p23"/>
          <p:cNvPicPr preferRelativeResize="0"/>
          <p:nvPr/>
        </p:nvPicPr>
        <p:blipFill rotWithShape="1">
          <a:blip r:embed="rId3">
            <a:alphaModFix/>
          </a:blip>
          <a:srcRect b="0" l="0" r="0" t="0"/>
          <a:stretch/>
        </p:blipFill>
        <p:spPr>
          <a:xfrm>
            <a:off x="706908" y="498048"/>
            <a:ext cx="250046" cy="4973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2529840" y="10402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What’s that?</a:t>
            </a:r>
            <a:endParaRPr/>
          </a:p>
        </p:txBody>
      </p:sp>
      <p:sp>
        <p:nvSpPr>
          <p:cNvPr id="242" name="Google Shape;242;p24"/>
          <p:cNvSpPr txBox="1"/>
          <p:nvPr/>
        </p:nvSpPr>
        <p:spPr>
          <a:xfrm>
            <a:off x="0" y="0"/>
            <a:ext cx="1996225" cy="369332"/>
          </a:xfrm>
          <a:prstGeom prst="rect">
            <a:avLst/>
          </a:prstGeom>
          <a:solidFill>
            <a:srgbClr val="7030A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ENGAGE</a:t>
            </a:r>
            <a:endParaRPr b="0" i="0" sz="1800" u="none" cap="none" strike="noStrike">
              <a:solidFill>
                <a:schemeClr val="dk1"/>
              </a:solidFill>
              <a:latin typeface="Calibri"/>
              <a:ea typeface="Calibri"/>
              <a:cs typeface="Calibri"/>
              <a:sym typeface="Calibri"/>
            </a:endParaRPr>
          </a:p>
        </p:txBody>
      </p:sp>
      <p:pic>
        <p:nvPicPr>
          <p:cNvPr id="243" name="Google Shape;243;p24"/>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244" name="Google Shape;244;p24"/>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5  MIN</a:t>
            </a:r>
            <a:endParaRPr b="0" i="0" sz="1200" u="none" cap="none" strike="noStrike">
              <a:solidFill>
                <a:srgbClr val="FF0000"/>
              </a:solidFill>
              <a:latin typeface="Calibri"/>
              <a:ea typeface="Calibri"/>
              <a:cs typeface="Calibri"/>
              <a:sym typeface="Calibri"/>
            </a:endParaRPr>
          </a:p>
        </p:txBody>
      </p:sp>
      <p:pic>
        <p:nvPicPr>
          <p:cNvPr id="245" name="Google Shape;245;p24"/>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pic>
        <p:nvPicPr>
          <p:cNvPr id="246" name="Google Shape;246;p24"/>
          <p:cNvPicPr preferRelativeResize="0"/>
          <p:nvPr/>
        </p:nvPicPr>
        <p:blipFill rotWithShape="1">
          <a:blip r:embed="rId5">
            <a:alphaModFix/>
          </a:blip>
          <a:srcRect b="0" l="0" r="0" t="0"/>
          <a:stretch/>
        </p:blipFill>
        <p:spPr>
          <a:xfrm>
            <a:off x="3709747" y="1540851"/>
            <a:ext cx="4772505" cy="47330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nvSpPr>
        <p:spPr>
          <a:xfrm>
            <a:off x="0" y="0"/>
            <a:ext cx="1996225" cy="369332"/>
          </a:xfrm>
          <a:prstGeom prst="rect">
            <a:avLst/>
          </a:prstGeom>
          <a:solidFill>
            <a:schemeClr val="accent4"/>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ACTIVITY 2</a:t>
            </a:r>
            <a:endParaRPr b="0" i="0" sz="1800" u="none" cap="none" strike="noStrike">
              <a:solidFill>
                <a:schemeClr val="dk1"/>
              </a:solidFill>
              <a:latin typeface="Calibri"/>
              <a:ea typeface="Calibri"/>
              <a:cs typeface="Calibri"/>
              <a:sym typeface="Calibri"/>
            </a:endParaRPr>
          </a:p>
        </p:txBody>
      </p:sp>
      <p:pic>
        <p:nvPicPr>
          <p:cNvPr id="253" name="Google Shape;253;p25"/>
          <p:cNvPicPr preferRelativeResize="0"/>
          <p:nvPr/>
        </p:nvPicPr>
        <p:blipFill rotWithShape="1">
          <a:blip r:embed="rId3">
            <a:alphaModFix/>
          </a:blip>
          <a:srcRect b="0" l="0" r="0" t="0"/>
          <a:stretch/>
        </p:blipFill>
        <p:spPr>
          <a:xfrm>
            <a:off x="770435" y="503424"/>
            <a:ext cx="250046" cy="497311"/>
          </a:xfrm>
          <a:prstGeom prst="rect">
            <a:avLst/>
          </a:prstGeom>
          <a:noFill/>
          <a:ln>
            <a:noFill/>
          </a:ln>
        </p:spPr>
      </p:pic>
      <p:pic>
        <p:nvPicPr>
          <p:cNvPr id="254" name="Google Shape;254;p25"/>
          <p:cNvPicPr preferRelativeResize="0"/>
          <p:nvPr/>
        </p:nvPicPr>
        <p:blipFill rotWithShape="1">
          <a:blip r:embed="rId3">
            <a:alphaModFix/>
          </a:blip>
          <a:srcRect b="0" l="0" r="0" t="0"/>
          <a:stretch/>
        </p:blipFill>
        <p:spPr>
          <a:xfrm>
            <a:off x="1060802" y="511826"/>
            <a:ext cx="250046" cy="497311"/>
          </a:xfrm>
          <a:prstGeom prst="rect">
            <a:avLst/>
          </a:prstGeom>
          <a:noFill/>
          <a:ln>
            <a:noFill/>
          </a:ln>
        </p:spPr>
      </p:pic>
      <p:pic>
        <p:nvPicPr>
          <p:cNvPr id="255" name="Google Shape;255;p25"/>
          <p:cNvPicPr preferRelativeResize="0"/>
          <p:nvPr/>
        </p:nvPicPr>
        <p:blipFill rotWithShape="1">
          <a:blip r:embed="rId4">
            <a:alphaModFix/>
          </a:blip>
          <a:srcRect b="0" l="0" r="0" t="0"/>
          <a:stretch/>
        </p:blipFill>
        <p:spPr>
          <a:xfrm>
            <a:off x="201818" y="528782"/>
            <a:ext cx="465137" cy="482600"/>
          </a:xfrm>
          <a:prstGeom prst="rect">
            <a:avLst/>
          </a:prstGeom>
          <a:noFill/>
          <a:ln>
            <a:noFill/>
          </a:ln>
        </p:spPr>
      </p:pic>
      <p:sp>
        <p:nvSpPr>
          <p:cNvPr id="256" name="Google Shape;256;p25"/>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30  MIN</a:t>
            </a:r>
            <a:endParaRPr b="0" i="0" sz="1200" u="none" cap="none" strike="noStrike">
              <a:solidFill>
                <a:srgbClr val="FF0000"/>
              </a:solidFill>
              <a:latin typeface="Calibri"/>
              <a:ea typeface="Calibri"/>
              <a:cs typeface="Calibri"/>
              <a:sym typeface="Calibri"/>
            </a:endParaRPr>
          </a:p>
        </p:txBody>
      </p:sp>
      <p:sp>
        <p:nvSpPr>
          <p:cNvPr id="257" name="Google Shape;257;p25"/>
          <p:cNvSpPr txBox="1"/>
          <p:nvPr>
            <p:ph type="title"/>
          </p:nvPr>
        </p:nvSpPr>
        <p:spPr>
          <a:xfrm>
            <a:off x="2260600" y="3693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a:t>
            </a:r>
            <a:r>
              <a:rPr b="1" lang="en-US"/>
              <a:t>wrong</a:t>
            </a:r>
            <a:r>
              <a:rPr lang="en-US"/>
              <a:t> with those email?</a:t>
            </a:r>
            <a:endParaRPr/>
          </a:p>
        </p:txBody>
      </p:sp>
      <p:sp>
        <p:nvSpPr>
          <p:cNvPr id="258" name="Google Shape;258;p25"/>
          <p:cNvSpPr txBox="1"/>
          <p:nvPr/>
        </p:nvSpPr>
        <p:spPr>
          <a:xfrm>
            <a:off x="1604567" y="2296688"/>
            <a:ext cx="8179513" cy="169706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We are still in 2025 and </a:t>
            </a:r>
            <a:r>
              <a:rPr b="1" i="0" lang="en-US" sz="2400" u="none" cap="none" strike="noStrike">
                <a:solidFill>
                  <a:schemeClr val="dk1"/>
                </a:solidFill>
                <a:latin typeface="Calibri"/>
                <a:ea typeface="Calibri"/>
                <a:cs typeface="Calibri"/>
                <a:sym typeface="Calibri"/>
              </a:rPr>
              <a:t>you are currently at your workplace</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Let’s have at the last seven email you have </a:t>
            </a:r>
            <a:r>
              <a:rPr b="1" i="0" lang="en-US" sz="2400" u="none" cap="none" strike="noStrike">
                <a:solidFill>
                  <a:schemeClr val="dk1"/>
                </a:solidFill>
                <a:latin typeface="Calibri"/>
                <a:ea typeface="Calibri"/>
                <a:cs typeface="Calibri"/>
                <a:sym typeface="Calibri"/>
              </a:rPr>
              <a:t>sent</a:t>
            </a:r>
            <a:r>
              <a:rPr b="0" i="0" lang="en-US" sz="2400" u="none" cap="none" strike="noStrike">
                <a:solidFill>
                  <a:schemeClr val="dk1"/>
                </a:solidFill>
                <a:latin typeface="Calibri"/>
                <a:ea typeface="Calibri"/>
                <a:cs typeface="Calibri"/>
                <a:sym typeface="Calibri"/>
              </a:rPr>
              <a:t> or </a:t>
            </a:r>
            <a:r>
              <a:rPr b="1" i="0" lang="en-US" sz="2400" u="none" cap="none" strike="noStrike">
                <a:solidFill>
                  <a:schemeClr val="dk1"/>
                </a:solidFill>
                <a:latin typeface="Calibri"/>
                <a:ea typeface="Calibri"/>
                <a:cs typeface="Calibri"/>
                <a:sym typeface="Calibri"/>
              </a:rPr>
              <a:t>received</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Something is wrong </a:t>
            </a:r>
            <a:r>
              <a:rPr b="0" i="0" lang="en-US" sz="2400" u="none" cap="none" strike="noStrike">
                <a:solidFill>
                  <a:schemeClr val="dk1"/>
                </a:solidFill>
                <a:latin typeface="Calibri"/>
                <a:ea typeface="Calibri"/>
                <a:cs typeface="Calibri"/>
                <a:sym typeface="Calibri"/>
              </a:rPr>
              <a:t>with each of them. Tell us what!</a:t>
            </a:r>
            <a:endParaRPr b="0" i="0" sz="1400" u="none" cap="none" strike="noStrike">
              <a:solidFill>
                <a:srgbClr val="000000"/>
              </a:solidFill>
              <a:latin typeface="Arial"/>
              <a:ea typeface="Arial"/>
              <a:cs typeface="Arial"/>
              <a:sym typeface="Arial"/>
            </a:endParaRPr>
          </a:p>
        </p:txBody>
      </p:sp>
      <p:sp>
        <p:nvSpPr>
          <p:cNvPr id="259" name="Google Shape;259;p25"/>
          <p:cNvSpPr/>
          <p:nvPr/>
        </p:nvSpPr>
        <p:spPr>
          <a:xfrm>
            <a:off x="1310849" y="1837389"/>
            <a:ext cx="9010442" cy="2710364"/>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60" name="Google Shape;260;p25"/>
          <p:cNvPicPr preferRelativeResize="0"/>
          <p:nvPr/>
        </p:nvPicPr>
        <p:blipFill rotWithShape="1">
          <a:blip r:embed="rId5">
            <a:alphaModFix/>
          </a:blip>
          <a:srcRect b="0" l="0" r="0" t="0"/>
          <a:stretch/>
        </p:blipFill>
        <p:spPr>
          <a:xfrm>
            <a:off x="9681562" y="1694895"/>
            <a:ext cx="1282390" cy="12823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6"/>
          <p:cNvSpPr txBox="1"/>
          <p:nvPr>
            <p:ph type="title"/>
          </p:nvPr>
        </p:nvSpPr>
        <p:spPr>
          <a:xfrm>
            <a:off x="918210" y="1227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latin typeface="Calibri"/>
                <a:ea typeface="Calibri"/>
                <a:cs typeface="Calibri"/>
                <a:sym typeface="Calibri"/>
              </a:rPr>
              <a:t>Email 1: </a:t>
            </a:r>
            <a:r>
              <a:rPr b="0" i="0" lang="en-US" sz="2400" u="none" strike="noStrike">
                <a:solidFill>
                  <a:srgbClr val="000000"/>
                </a:solidFill>
                <a:latin typeface="Calibri"/>
                <a:ea typeface="Calibri"/>
                <a:cs typeface="Calibri"/>
                <a:sym typeface="Calibri"/>
              </a:rPr>
              <a:t>You are writing an email to your </a:t>
            </a:r>
            <a:r>
              <a:rPr b="1" i="0" lang="en-US" sz="2400" u="none" strike="noStrike">
                <a:solidFill>
                  <a:srgbClr val="000000"/>
                </a:solidFill>
                <a:latin typeface="Calibri"/>
                <a:ea typeface="Calibri"/>
                <a:cs typeface="Calibri"/>
                <a:sym typeface="Calibri"/>
              </a:rPr>
              <a:t>supervisor</a:t>
            </a:r>
            <a:r>
              <a:rPr b="0" i="0" lang="en-US" sz="2400" u="none" strike="noStrike">
                <a:solidFill>
                  <a:srgbClr val="000000"/>
                </a:solidFill>
                <a:latin typeface="Calibri"/>
                <a:ea typeface="Calibri"/>
                <a:cs typeface="Calibri"/>
                <a:sym typeface="Calibri"/>
              </a:rPr>
              <a:t> to ask for an update. </a:t>
            </a:r>
            <a:endParaRPr sz="2400">
              <a:latin typeface="Calibri"/>
              <a:ea typeface="Calibri"/>
              <a:cs typeface="Calibri"/>
              <a:sym typeface="Calibri"/>
            </a:endParaRPr>
          </a:p>
        </p:txBody>
      </p:sp>
      <p:pic>
        <p:nvPicPr>
          <p:cNvPr id="267" name="Google Shape;267;p26"/>
          <p:cNvPicPr preferRelativeResize="0"/>
          <p:nvPr>
            <p:ph idx="1" type="body"/>
          </p:nvPr>
        </p:nvPicPr>
        <p:blipFill rotWithShape="1">
          <a:blip r:embed="rId3">
            <a:alphaModFix/>
          </a:blip>
          <a:srcRect b="0" l="0" r="0" t="0"/>
          <a:stretch/>
        </p:blipFill>
        <p:spPr>
          <a:xfrm>
            <a:off x="2152650" y="1360043"/>
            <a:ext cx="7706427" cy="4880737"/>
          </a:xfrm>
          <a:prstGeom prst="rect">
            <a:avLst/>
          </a:prstGeom>
          <a:noFill/>
          <a:ln>
            <a:noFill/>
          </a:ln>
        </p:spPr>
      </p:pic>
      <p:sp>
        <p:nvSpPr>
          <p:cNvPr id="268" name="Google Shape;268;p26"/>
          <p:cNvSpPr txBox="1"/>
          <p:nvPr/>
        </p:nvSpPr>
        <p:spPr>
          <a:xfrm>
            <a:off x="2606040" y="3845131"/>
            <a:ext cx="618363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Hey there Bong!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What’s up? Any news about the project?</a:t>
            </a:r>
            <a:endParaRPr b="0" i="0" sz="1800" u="none" cap="none" strike="noStrike">
              <a:solidFill>
                <a:schemeClr val="dk1"/>
              </a:solidFill>
              <a:latin typeface="Calibri"/>
              <a:ea typeface="Calibri"/>
              <a:cs typeface="Calibri"/>
              <a:sym typeface="Calibri"/>
            </a:endParaRPr>
          </a:p>
        </p:txBody>
      </p:sp>
      <p:sp>
        <p:nvSpPr>
          <p:cNvPr id="269" name="Google Shape;269;p26"/>
          <p:cNvSpPr txBox="1"/>
          <p:nvPr/>
        </p:nvSpPr>
        <p:spPr>
          <a:xfrm>
            <a:off x="2769870" y="27852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supervisor@company.kh</a:t>
            </a:r>
            <a:endParaRPr b="0" i="0" sz="1800" u="none" cap="none" strike="noStrike">
              <a:solidFill>
                <a:schemeClr val="dk1"/>
              </a:solidFill>
              <a:latin typeface="Calibri"/>
              <a:ea typeface="Calibri"/>
              <a:cs typeface="Calibri"/>
              <a:sym typeface="Calibri"/>
            </a:endParaRPr>
          </a:p>
        </p:txBody>
      </p:sp>
      <p:sp>
        <p:nvSpPr>
          <p:cNvPr id="270" name="Google Shape;270;p26"/>
          <p:cNvSpPr txBox="1"/>
          <p:nvPr/>
        </p:nvSpPr>
        <p:spPr>
          <a:xfrm>
            <a:off x="3084195" y="31976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Updates on new project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918210" y="1227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latin typeface="Calibri"/>
                <a:ea typeface="Calibri"/>
                <a:cs typeface="Calibri"/>
                <a:sym typeface="Calibri"/>
              </a:rPr>
              <a:t>Email 2: </a:t>
            </a:r>
            <a:r>
              <a:rPr b="0" i="0" lang="en-US" sz="2400" u="none" strike="noStrike">
                <a:solidFill>
                  <a:srgbClr val="000000"/>
                </a:solidFill>
                <a:latin typeface="Calibri"/>
                <a:ea typeface="Calibri"/>
                <a:cs typeface="Calibri"/>
                <a:sym typeface="Calibri"/>
              </a:rPr>
              <a:t>You are writing an email to a colleague on a product update.</a:t>
            </a:r>
            <a:endParaRPr sz="2400">
              <a:latin typeface="Calibri"/>
              <a:ea typeface="Calibri"/>
              <a:cs typeface="Calibri"/>
              <a:sym typeface="Calibri"/>
            </a:endParaRPr>
          </a:p>
        </p:txBody>
      </p:sp>
      <p:pic>
        <p:nvPicPr>
          <p:cNvPr id="277" name="Google Shape;277;p27"/>
          <p:cNvPicPr preferRelativeResize="0"/>
          <p:nvPr>
            <p:ph idx="1" type="body"/>
          </p:nvPr>
        </p:nvPicPr>
        <p:blipFill rotWithShape="1">
          <a:blip r:embed="rId3">
            <a:alphaModFix/>
          </a:blip>
          <a:srcRect b="0" l="0" r="0" t="0"/>
          <a:stretch/>
        </p:blipFill>
        <p:spPr>
          <a:xfrm>
            <a:off x="2152650" y="1360043"/>
            <a:ext cx="7706427" cy="4880737"/>
          </a:xfrm>
          <a:prstGeom prst="rect">
            <a:avLst/>
          </a:prstGeom>
          <a:noFill/>
          <a:ln>
            <a:noFill/>
          </a:ln>
        </p:spPr>
      </p:pic>
      <p:sp>
        <p:nvSpPr>
          <p:cNvPr id="278" name="Google Shape;278;p27"/>
          <p:cNvSpPr txBox="1"/>
          <p:nvPr/>
        </p:nvSpPr>
        <p:spPr>
          <a:xfrm>
            <a:off x="2594610" y="3894878"/>
            <a:ext cx="6183630" cy="160556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Hello Sokheng,</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I sent out the document this morning at 11 pm. Please check the receipt. If you have questions, let me know.</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279" name="Google Shape;279;p27"/>
          <p:cNvSpPr txBox="1"/>
          <p:nvPr/>
        </p:nvSpPr>
        <p:spPr>
          <a:xfrm>
            <a:off x="2769870" y="27852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colleague@company.kh</a:t>
            </a:r>
            <a:endParaRPr b="0" i="0" sz="1800" u="none" cap="none" strike="noStrike">
              <a:solidFill>
                <a:schemeClr val="dk1"/>
              </a:solidFill>
              <a:latin typeface="Calibri"/>
              <a:ea typeface="Calibri"/>
              <a:cs typeface="Calibri"/>
              <a:sym typeface="Calibri"/>
            </a:endParaRPr>
          </a:p>
        </p:txBody>
      </p:sp>
      <p:sp>
        <p:nvSpPr>
          <p:cNvPr id="280" name="Google Shape;280;p27"/>
          <p:cNvSpPr txBox="1"/>
          <p:nvPr/>
        </p:nvSpPr>
        <p:spPr>
          <a:xfrm>
            <a:off x="3084195" y="31976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Product update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ph type="title"/>
          </p:nvPr>
        </p:nvSpPr>
        <p:spPr>
          <a:xfrm>
            <a:off x="918210" y="1227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latin typeface="Calibri"/>
                <a:ea typeface="Calibri"/>
                <a:cs typeface="Calibri"/>
                <a:sym typeface="Calibri"/>
              </a:rPr>
              <a:t>Email 3: </a:t>
            </a:r>
            <a:r>
              <a:rPr b="0" i="0" lang="en-US" sz="2400" u="none" strike="noStrike">
                <a:solidFill>
                  <a:srgbClr val="000000"/>
                </a:solidFill>
                <a:latin typeface="Calibri"/>
                <a:ea typeface="Calibri"/>
                <a:cs typeface="Calibri"/>
                <a:sym typeface="Calibri"/>
              </a:rPr>
              <a:t>You are writing an email to a client asking for their preferences.</a:t>
            </a:r>
            <a:endParaRPr sz="2400">
              <a:latin typeface="Calibri"/>
              <a:ea typeface="Calibri"/>
              <a:cs typeface="Calibri"/>
              <a:sym typeface="Calibri"/>
            </a:endParaRPr>
          </a:p>
        </p:txBody>
      </p:sp>
      <p:pic>
        <p:nvPicPr>
          <p:cNvPr id="287" name="Google Shape;287;p28"/>
          <p:cNvPicPr preferRelativeResize="0"/>
          <p:nvPr>
            <p:ph idx="1" type="body"/>
          </p:nvPr>
        </p:nvPicPr>
        <p:blipFill rotWithShape="1">
          <a:blip r:embed="rId3">
            <a:alphaModFix/>
          </a:blip>
          <a:srcRect b="0" l="0" r="0" t="0"/>
          <a:stretch/>
        </p:blipFill>
        <p:spPr>
          <a:xfrm>
            <a:off x="2152650" y="1360043"/>
            <a:ext cx="7706427" cy="4880737"/>
          </a:xfrm>
          <a:prstGeom prst="rect">
            <a:avLst/>
          </a:prstGeom>
          <a:noFill/>
          <a:ln>
            <a:noFill/>
          </a:ln>
        </p:spPr>
      </p:pic>
      <p:sp>
        <p:nvSpPr>
          <p:cNvPr id="288" name="Google Shape;288;p28"/>
          <p:cNvSpPr txBox="1"/>
          <p:nvPr/>
        </p:nvSpPr>
        <p:spPr>
          <a:xfrm>
            <a:off x="2446621" y="3800411"/>
            <a:ext cx="7298757" cy="21595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Dear Ms Isabelle,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We are very honoured that you’ve chosen us to support you in hosting the event. I was wondering what colour you would like for the background of the photo booth. I’m not sure what colours there are yet, but I think my supervisor will know…</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289" name="Google Shape;289;p28"/>
          <p:cNvSpPr txBox="1"/>
          <p:nvPr/>
        </p:nvSpPr>
        <p:spPr>
          <a:xfrm>
            <a:off x="2769870" y="27852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Client-isabelle@client.kh</a:t>
            </a:r>
            <a:endParaRPr b="0" i="0" sz="1800" u="none" cap="none" strike="noStrike">
              <a:solidFill>
                <a:schemeClr val="dk1"/>
              </a:solidFill>
              <a:latin typeface="Calibri"/>
              <a:ea typeface="Calibri"/>
              <a:cs typeface="Calibri"/>
              <a:sym typeface="Calibri"/>
            </a:endParaRPr>
          </a:p>
        </p:txBody>
      </p:sp>
      <p:sp>
        <p:nvSpPr>
          <p:cNvPr id="290" name="Google Shape;290;p28"/>
          <p:cNvSpPr txBox="1"/>
          <p:nvPr/>
        </p:nvSpPr>
        <p:spPr>
          <a:xfrm>
            <a:off x="3084195" y="31976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Ask client’s preference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type="title"/>
          </p:nvPr>
        </p:nvSpPr>
        <p:spPr>
          <a:xfrm>
            <a:off x="918210" y="1227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latin typeface="Calibri"/>
                <a:ea typeface="Calibri"/>
                <a:cs typeface="Calibri"/>
                <a:sym typeface="Calibri"/>
              </a:rPr>
              <a:t>Email 4: </a:t>
            </a:r>
            <a:r>
              <a:rPr b="0" i="0" lang="en-US" sz="2400" u="none" strike="noStrike">
                <a:solidFill>
                  <a:srgbClr val="000000"/>
                </a:solidFill>
                <a:latin typeface="Calibri"/>
                <a:ea typeface="Calibri"/>
                <a:cs typeface="Calibri"/>
                <a:sym typeface="Calibri"/>
              </a:rPr>
              <a:t>You are writing an email to a partner who will hold an event in two weeks.</a:t>
            </a:r>
            <a:endParaRPr sz="2400">
              <a:latin typeface="Calibri"/>
              <a:ea typeface="Calibri"/>
              <a:cs typeface="Calibri"/>
              <a:sym typeface="Calibri"/>
            </a:endParaRPr>
          </a:p>
        </p:txBody>
      </p:sp>
      <p:pic>
        <p:nvPicPr>
          <p:cNvPr id="297" name="Google Shape;297;p29"/>
          <p:cNvPicPr preferRelativeResize="0"/>
          <p:nvPr>
            <p:ph idx="1" type="body"/>
          </p:nvPr>
        </p:nvPicPr>
        <p:blipFill rotWithShape="1">
          <a:blip r:embed="rId3">
            <a:alphaModFix/>
          </a:blip>
          <a:srcRect b="0" l="0" r="0" t="0"/>
          <a:stretch/>
        </p:blipFill>
        <p:spPr>
          <a:xfrm>
            <a:off x="2152650" y="1360043"/>
            <a:ext cx="7706427" cy="4880737"/>
          </a:xfrm>
          <a:prstGeom prst="rect">
            <a:avLst/>
          </a:prstGeom>
          <a:noFill/>
          <a:ln>
            <a:noFill/>
          </a:ln>
        </p:spPr>
      </p:pic>
      <p:sp>
        <p:nvSpPr>
          <p:cNvPr id="298" name="Google Shape;298;p29"/>
          <p:cNvSpPr txBox="1"/>
          <p:nvPr/>
        </p:nvSpPr>
        <p:spPr>
          <a:xfrm>
            <a:off x="2446621" y="4040484"/>
            <a:ext cx="729875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So, I was wondering if you have decided on the venue or place for our event which will be in two weeks, like 14 days? As I have to send out invitations to our guests.</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299" name="Google Shape;299;p29"/>
          <p:cNvSpPr txBox="1"/>
          <p:nvPr/>
        </p:nvSpPr>
        <p:spPr>
          <a:xfrm>
            <a:off x="2769870" y="27852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External-partner1@partner.kh</a:t>
            </a:r>
            <a:endParaRPr b="0" i="0" sz="1800" u="none" cap="none" strike="noStrike">
              <a:solidFill>
                <a:schemeClr val="dk1"/>
              </a:solidFill>
              <a:latin typeface="Calibri"/>
              <a:ea typeface="Calibri"/>
              <a:cs typeface="Calibri"/>
              <a:sym typeface="Calibri"/>
            </a:endParaRPr>
          </a:p>
        </p:txBody>
      </p:sp>
      <p:sp>
        <p:nvSpPr>
          <p:cNvPr id="300" name="Google Shape;300;p29"/>
          <p:cNvSpPr txBox="1"/>
          <p:nvPr/>
        </p:nvSpPr>
        <p:spPr>
          <a:xfrm>
            <a:off x="3084195" y="31976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Event planning</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0"/>
          <p:cNvSpPr txBox="1"/>
          <p:nvPr>
            <p:ph type="title"/>
          </p:nvPr>
        </p:nvSpPr>
        <p:spPr>
          <a:xfrm>
            <a:off x="918210" y="1227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latin typeface="Calibri"/>
                <a:ea typeface="Calibri"/>
                <a:cs typeface="Calibri"/>
                <a:sym typeface="Calibri"/>
              </a:rPr>
              <a:t>Email 5: </a:t>
            </a:r>
            <a:r>
              <a:rPr b="0" i="0" lang="en-US" sz="2400" u="none" strike="noStrike">
                <a:solidFill>
                  <a:srgbClr val="000000"/>
                </a:solidFill>
                <a:latin typeface="Calibri"/>
                <a:ea typeface="Calibri"/>
                <a:cs typeface="Calibri"/>
                <a:sym typeface="Calibri"/>
              </a:rPr>
              <a:t>You are writing an email to your colleague who resumed work after a surgery.</a:t>
            </a:r>
            <a:endParaRPr sz="2400">
              <a:latin typeface="Calibri"/>
              <a:ea typeface="Calibri"/>
              <a:cs typeface="Calibri"/>
              <a:sym typeface="Calibri"/>
            </a:endParaRPr>
          </a:p>
        </p:txBody>
      </p:sp>
      <p:pic>
        <p:nvPicPr>
          <p:cNvPr id="307" name="Google Shape;307;p30"/>
          <p:cNvPicPr preferRelativeResize="0"/>
          <p:nvPr>
            <p:ph idx="1" type="body"/>
          </p:nvPr>
        </p:nvPicPr>
        <p:blipFill rotWithShape="1">
          <a:blip r:embed="rId3">
            <a:alphaModFix/>
          </a:blip>
          <a:srcRect b="0" l="0" r="0" t="0"/>
          <a:stretch/>
        </p:blipFill>
        <p:spPr>
          <a:xfrm>
            <a:off x="2152650" y="1360043"/>
            <a:ext cx="7706427" cy="4880737"/>
          </a:xfrm>
          <a:prstGeom prst="rect">
            <a:avLst/>
          </a:prstGeom>
          <a:noFill/>
          <a:ln>
            <a:noFill/>
          </a:ln>
        </p:spPr>
      </p:pic>
      <p:sp>
        <p:nvSpPr>
          <p:cNvPr id="308" name="Google Shape;308;p30"/>
          <p:cNvSpPr txBox="1"/>
          <p:nvPr/>
        </p:nvSpPr>
        <p:spPr>
          <a:xfrm>
            <a:off x="2446621" y="3824080"/>
            <a:ext cx="7298757" cy="21595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Dear Monyroth,</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Welcome back. I see that you have a full day of meeting, but there is a lot of things that you haven’t done. I tried to cover your tasks when you were away, but there’s too many. Let’s meet at lunch to talk more about it?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309" name="Google Shape;309;p30"/>
          <p:cNvSpPr txBox="1"/>
          <p:nvPr/>
        </p:nvSpPr>
        <p:spPr>
          <a:xfrm>
            <a:off x="2769870" y="27852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Colleague@company.kh</a:t>
            </a:r>
            <a:endParaRPr b="0" i="0" sz="1800" u="none" cap="none" strike="noStrike">
              <a:solidFill>
                <a:schemeClr val="dk1"/>
              </a:solidFill>
              <a:latin typeface="Calibri"/>
              <a:ea typeface="Calibri"/>
              <a:cs typeface="Calibri"/>
              <a:sym typeface="Calibri"/>
            </a:endParaRPr>
          </a:p>
        </p:txBody>
      </p:sp>
      <p:sp>
        <p:nvSpPr>
          <p:cNvPr id="310" name="Google Shape;310;p30"/>
          <p:cNvSpPr txBox="1"/>
          <p:nvPr/>
        </p:nvSpPr>
        <p:spPr>
          <a:xfrm>
            <a:off x="3084195" y="31976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Welcome back</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918210" y="1227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latin typeface="Calibri"/>
                <a:ea typeface="Calibri"/>
                <a:cs typeface="Calibri"/>
                <a:sym typeface="Calibri"/>
              </a:rPr>
              <a:t>Email 6: </a:t>
            </a:r>
            <a:r>
              <a:rPr b="0" i="0" lang="en-US" sz="1800" u="none" strike="noStrike">
                <a:solidFill>
                  <a:srgbClr val="000000"/>
                </a:solidFill>
                <a:latin typeface="Malgun Gothic"/>
                <a:ea typeface="Malgun Gothic"/>
                <a:cs typeface="Malgun Gothic"/>
                <a:sym typeface="Malgun Gothic"/>
              </a:rPr>
              <a:t>You’re writing an email to your supervisor explaining your ideas on a project that you’re working on.</a:t>
            </a:r>
            <a:endParaRPr sz="2400">
              <a:latin typeface="Calibri"/>
              <a:ea typeface="Calibri"/>
              <a:cs typeface="Calibri"/>
              <a:sym typeface="Calibri"/>
            </a:endParaRPr>
          </a:p>
        </p:txBody>
      </p:sp>
      <p:pic>
        <p:nvPicPr>
          <p:cNvPr id="317" name="Google Shape;317;p31"/>
          <p:cNvPicPr preferRelativeResize="0"/>
          <p:nvPr>
            <p:ph idx="1" type="body"/>
          </p:nvPr>
        </p:nvPicPr>
        <p:blipFill rotWithShape="1">
          <a:blip r:embed="rId3">
            <a:alphaModFix/>
          </a:blip>
          <a:srcRect b="0" l="0" r="0" t="0"/>
          <a:stretch/>
        </p:blipFill>
        <p:spPr>
          <a:xfrm>
            <a:off x="2152650" y="1360043"/>
            <a:ext cx="7706427" cy="4880737"/>
          </a:xfrm>
          <a:prstGeom prst="rect">
            <a:avLst/>
          </a:prstGeom>
          <a:noFill/>
          <a:ln>
            <a:noFill/>
          </a:ln>
        </p:spPr>
      </p:pic>
      <p:sp>
        <p:nvSpPr>
          <p:cNvPr id="318" name="Google Shape;318;p31"/>
          <p:cNvSpPr txBox="1"/>
          <p:nvPr/>
        </p:nvSpPr>
        <p:spPr>
          <a:xfrm>
            <a:off x="2446621" y="3800411"/>
            <a:ext cx="7298757" cy="21595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Dear Mr Chan,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I am writing to explain to you the details on the project with SONIA Hotel. They wanted to make their webpage more user-friendly, like one of the templates, I think it was the black and blue one with stripes during our meeting last Tuesday.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319" name="Google Shape;319;p31"/>
          <p:cNvSpPr txBox="1"/>
          <p:nvPr/>
        </p:nvSpPr>
        <p:spPr>
          <a:xfrm>
            <a:off x="2769870" y="27852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supervisor@company.kh</a:t>
            </a:r>
            <a:endParaRPr b="0" i="0" sz="1800" u="none" cap="none" strike="noStrike">
              <a:solidFill>
                <a:schemeClr val="dk1"/>
              </a:solidFill>
              <a:latin typeface="Calibri"/>
              <a:ea typeface="Calibri"/>
              <a:cs typeface="Calibri"/>
              <a:sym typeface="Calibri"/>
            </a:endParaRPr>
          </a:p>
        </p:txBody>
      </p:sp>
      <p:sp>
        <p:nvSpPr>
          <p:cNvPr id="320" name="Google Shape;320;p31"/>
          <p:cNvSpPr txBox="1"/>
          <p:nvPr/>
        </p:nvSpPr>
        <p:spPr>
          <a:xfrm>
            <a:off x="3084195" y="31976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Project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descr="Image result for arduino logo" id="97" name="Google Shape;97;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98" name="Google Shape;98;p14"/>
          <p:cNvSpPr txBox="1"/>
          <p:nvPr/>
        </p:nvSpPr>
        <p:spPr>
          <a:xfrm>
            <a:off x="2744876" y="610838"/>
            <a:ext cx="6775043"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OBJECTIVES FOR THIS SESSION</a:t>
            </a:r>
            <a:endParaRPr b="1" i="0" sz="4000" u="none" cap="none" strike="noStrike">
              <a:solidFill>
                <a:schemeClr val="dk1"/>
              </a:solidFill>
              <a:latin typeface="Calibri"/>
              <a:ea typeface="Calibri"/>
              <a:cs typeface="Calibri"/>
              <a:sym typeface="Calibri"/>
            </a:endParaRPr>
          </a:p>
        </p:txBody>
      </p:sp>
      <p:pic>
        <p:nvPicPr>
          <p:cNvPr id="99" name="Google Shape;99;p14"/>
          <p:cNvPicPr preferRelativeResize="0"/>
          <p:nvPr/>
        </p:nvPicPr>
        <p:blipFill rotWithShape="1">
          <a:blip r:embed="rId3">
            <a:alphaModFix/>
          </a:blip>
          <a:srcRect b="0" l="0" r="0" t="0"/>
          <a:stretch/>
        </p:blipFill>
        <p:spPr>
          <a:xfrm>
            <a:off x="2056958" y="516788"/>
            <a:ext cx="801896" cy="801896"/>
          </a:xfrm>
          <a:prstGeom prst="rect">
            <a:avLst/>
          </a:prstGeom>
          <a:noFill/>
          <a:ln>
            <a:noFill/>
          </a:ln>
        </p:spPr>
      </p:pic>
      <p:pic>
        <p:nvPicPr>
          <p:cNvPr id="100" name="Google Shape;100;p14"/>
          <p:cNvPicPr preferRelativeResize="0"/>
          <p:nvPr/>
        </p:nvPicPr>
        <p:blipFill rotWithShape="1">
          <a:blip r:embed="rId3">
            <a:alphaModFix/>
          </a:blip>
          <a:srcRect b="0" l="0" r="0" t="0"/>
          <a:stretch/>
        </p:blipFill>
        <p:spPr>
          <a:xfrm>
            <a:off x="9333146" y="516788"/>
            <a:ext cx="801896" cy="801896"/>
          </a:xfrm>
          <a:prstGeom prst="rect">
            <a:avLst/>
          </a:prstGeom>
          <a:noFill/>
          <a:ln>
            <a:noFill/>
          </a:ln>
        </p:spPr>
      </p:pic>
      <p:sp>
        <p:nvSpPr>
          <p:cNvPr id="101" name="Google Shape;101;p14"/>
          <p:cNvSpPr txBox="1"/>
          <p:nvPr/>
        </p:nvSpPr>
        <p:spPr>
          <a:xfrm>
            <a:off x="1407775" y="2299174"/>
            <a:ext cx="10135042" cy="220060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Calibri"/>
                <a:ea typeface="Calibri"/>
                <a:cs typeface="Calibri"/>
                <a:sym typeface="Calibri"/>
              </a:rPr>
              <a:t>Understand </a:t>
            </a:r>
            <a:r>
              <a:rPr b="1" i="0" lang="en-US" sz="2800" u="none" cap="none" strike="noStrike">
                <a:solidFill>
                  <a:srgbClr val="000000"/>
                </a:solidFill>
                <a:latin typeface="Calibri"/>
                <a:ea typeface="Calibri"/>
                <a:cs typeface="Calibri"/>
                <a:sym typeface="Calibri"/>
              </a:rPr>
              <a:t>why emails are important </a:t>
            </a:r>
            <a:r>
              <a:rPr b="0" i="0" lang="en-US" sz="2800" u="none" cap="none" strike="noStrike">
                <a:solidFill>
                  <a:srgbClr val="000000"/>
                </a:solidFill>
                <a:latin typeface="Calibri"/>
                <a:ea typeface="Calibri"/>
                <a:cs typeface="Calibri"/>
                <a:sym typeface="Calibri"/>
              </a:rPr>
              <a:t>at the workplace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rgbClr val="000000"/>
              </a:buClr>
              <a:buSzPts val="2800"/>
              <a:buFont typeface="Noto Sans Symbols"/>
              <a:buChar char="✔"/>
            </a:pPr>
            <a:r>
              <a:rPr b="0" i="0" lang="en-US" sz="2800" u="none" cap="none" strike="noStrike">
                <a:solidFill>
                  <a:srgbClr val="000000"/>
                </a:solidFill>
                <a:latin typeface="Calibri"/>
                <a:ea typeface="Calibri"/>
                <a:cs typeface="Calibri"/>
                <a:sym typeface="Calibri"/>
              </a:rPr>
              <a:t>Understand </a:t>
            </a:r>
            <a:r>
              <a:rPr b="1" i="0" lang="en-US" sz="2800" u="none" cap="none" strike="noStrike">
                <a:solidFill>
                  <a:srgbClr val="000000"/>
                </a:solidFill>
                <a:latin typeface="Calibri"/>
                <a:ea typeface="Calibri"/>
                <a:cs typeface="Calibri"/>
                <a:sym typeface="Calibri"/>
              </a:rPr>
              <a:t>the keys to effective written communication</a:t>
            </a:r>
            <a:endParaRPr b="1" i="0" sz="4400" u="none" cap="none" strike="noStrike">
              <a:solidFill>
                <a:schemeClr val="dk1"/>
              </a:solidFill>
              <a:latin typeface="Calibri"/>
              <a:ea typeface="Calibri"/>
              <a:cs typeface="Calibri"/>
              <a:sym typeface="Calibri"/>
            </a:endParaRPr>
          </a:p>
          <a:p>
            <a:pPr indent="-342900" lvl="0" marL="342900" marR="0" rtl="0" algn="l">
              <a:lnSpc>
                <a:spcPct val="100000"/>
              </a:lnSpc>
              <a:spcBef>
                <a:spcPts val="1000"/>
              </a:spcBef>
              <a:spcAft>
                <a:spcPts val="0"/>
              </a:spcAft>
              <a:buClr>
                <a:srgbClr val="000000"/>
              </a:buClr>
              <a:buSzPts val="2800"/>
              <a:buFont typeface="Noto Sans Symbols"/>
              <a:buChar char="✔"/>
            </a:pPr>
            <a:r>
              <a:rPr b="0" i="0" lang="en-US" sz="2800" u="none" cap="none" strike="noStrike">
                <a:solidFill>
                  <a:srgbClr val="000000"/>
                </a:solidFill>
                <a:latin typeface="Calibri"/>
                <a:ea typeface="Calibri"/>
                <a:cs typeface="Calibri"/>
                <a:sym typeface="Calibri"/>
              </a:rPr>
              <a:t>Differentiate </a:t>
            </a:r>
            <a:r>
              <a:rPr b="1" i="0" lang="en-US" sz="2800" u="none" cap="none" strike="noStrike">
                <a:solidFill>
                  <a:srgbClr val="000000"/>
                </a:solidFill>
                <a:latin typeface="Calibri"/>
                <a:ea typeface="Calibri"/>
                <a:cs typeface="Calibri"/>
                <a:sym typeface="Calibri"/>
              </a:rPr>
              <a:t>types</a:t>
            </a:r>
            <a:r>
              <a:rPr b="0" i="0" lang="en-US" sz="2800" u="none" cap="none" strike="noStrike">
                <a:solidFill>
                  <a:srgbClr val="000000"/>
                </a:solidFill>
                <a:latin typeface="Calibri"/>
                <a:ea typeface="Calibri"/>
                <a:cs typeface="Calibri"/>
                <a:sym typeface="Calibri"/>
              </a:rPr>
              <a:t> of email</a:t>
            </a:r>
            <a:endParaRPr b="0" i="0" sz="4400" u="none" cap="none" strike="noStrike">
              <a:solidFill>
                <a:schemeClr val="dk1"/>
              </a:solidFill>
              <a:latin typeface="Calibri"/>
              <a:ea typeface="Calibri"/>
              <a:cs typeface="Calibri"/>
              <a:sym typeface="Calibri"/>
            </a:endParaRPr>
          </a:p>
          <a:p>
            <a:pPr indent="-342900" lvl="0" marL="342900" marR="0" rtl="0" algn="l">
              <a:lnSpc>
                <a:spcPct val="100000"/>
              </a:lnSpc>
              <a:spcBef>
                <a:spcPts val="1000"/>
              </a:spcBef>
              <a:spcAft>
                <a:spcPts val="0"/>
              </a:spcAft>
              <a:buClr>
                <a:srgbClr val="000000"/>
              </a:buClr>
              <a:buSzPts val="2800"/>
              <a:buFont typeface="Noto Sans Symbols"/>
              <a:buChar char="✔"/>
            </a:pPr>
            <a:r>
              <a:rPr b="0" i="0" lang="en-US" sz="2800" u="none" cap="none" strike="noStrike">
                <a:solidFill>
                  <a:srgbClr val="000000"/>
                </a:solidFill>
                <a:latin typeface="Calibri"/>
                <a:ea typeface="Calibri"/>
                <a:cs typeface="Calibri"/>
                <a:sym typeface="Calibri"/>
              </a:rPr>
              <a:t>Understand the </a:t>
            </a:r>
            <a:r>
              <a:rPr b="1" i="0" lang="en-US" sz="2800" u="none" cap="none" strike="noStrike">
                <a:solidFill>
                  <a:srgbClr val="000000"/>
                </a:solidFill>
                <a:latin typeface="Calibri"/>
                <a:ea typeface="Calibri"/>
                <a:cs typeface="Calibri"/>
                <a:sym typeface="Calibri"/>
              </a:rPr>
              <a:t>different parts </a:t>
            </a:r>
            <a:r>
              <a:rPr b="0" i="0" lang="en-US" sz="2800" u="none" cap="none" strike="noStrike">
                <a:solidFill>
                  <a:srgbClr val="000000"/>
                </a:solidFill>
                <a:latin typeface="Calibri"/>
                <a:ea typeface="Calibri"/>
                <a:cs typeface="Calibri"/>
                <a:sym typeface="Calibri"/>
              </a:rPr>
              <a:t>of the email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2"/>
          <p:cNvSpPr txBox="1"/>
          <p:nvPr>
            <p:ph type="title"/>
          </p:nvPr>
        </p:nvSpPr>
        <p:spPr>
          <a:xfrm>
            <a:off x="918210" y="1227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sz="2400">
                <a:latin typeface="Calibri"/>
                <a:ea typeface="Calibri"/>
                <a:cs typeface="Calibri"/>
                <a:sym typeface="Calibri"/>
              </a:rPr>
              <a:t>Email 7: </a:t>
            </a:r>
            <a:r>
              <a:rPr b="0" i="0" lang="en-US" sz="1800" u="none" strike="noStrike">
                <a:solidFill>
                  <a:srgbClr val="000000"/>
                </a:solidFill>
                <a:latin typeface="Malgun Gothic"/>
                <a:ea typeface="Malgun Gothic"/>
                <a:cs typeface="Malgun Gothic"/>
                <a:sym typeface="Malgun Gothic"/>
              </a:rPr>
              <a:t>Your colleague read your email and responded to you as follows:</a:t>
            </a:r>
            <a:endParaRPr sz="2400">
              <a:latin typeface="Calibri"/>
              <a:ea typeface="Calibri"/>
              <a:cs typeface="Calibri"/>
              <a:sym typeface="Calibri"/>
            </a:endParaRPr>
          </a:p>
        </p:txBody>
      </p:sp>
      <p:pic>
        <p:nvPicPr>
          <p:cNvPr id="327" name="Google Shape;327;p32"/>
          <p:cNvPicPr preferRelativeResize="0"/>
          <p:nvPr>
            <p:ph idx="1" type="body"/>
          </p:nvPr>
        </p:nvPicPr>
        <p:blipFill rotWithShape="1">
          <a:blip r:embed="rId3">
            <a:alphaModFix/>
          </a:blip>
          <a:srcRect b="0" l="0" r="0" t="0"/>
          <a:stretch/>
        </p:blipFill>
        <p:spPr>
          <a:xfrm>
            <a:off x="2152650" y="1360043"/>
            <a:ext cx="7706427" cy="4880737"/>
          </a:xfrm>
          <a:prstGeom prst="rect">
            <a:avLst/>
          </a:prstGeom>
          <a:noFill/>
          <a:ln>
            <a:noFill/>
          </a:ln>
        </p:spPr>
      </p:pic>
      <p:sp>
        <p:nvSpPr>
          <p:cNvPr id="328" name="Google Shape;328;p32"/>
          <p:cNvSpPr txBox="1"/>
          <p:nvPr/>
        </p:nvSpPr>
        <p:spPr>
          <a:xfrm>
            <a:off x="2446621" y="3800411"/>
            <a:ext cx="7298757"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Malgun Gothic"/>
                <a:ea typeface="Malgun Gothic"/>
                <a:cs typeface="Malgun Gothic"/>
                <a:sym typeface="Malgun Gothic"/>
              </a:rPr>
              <a:t>Hello Makara,</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Malgun Gothic"/>
                <a:ea typeface="Malgun Gothic"/>
                <a:cs typeface="Malgun Gothic"/>
                <a:sym typeface="Malgun Gothic"/>
              </a:rPr>
              <a:t>I’m not sure if I understand you correctly. In the 1</a:t>
            </a:r>
            <a:r>
              <a:rPr b="0" baseline="30000" i="1" lang="en-US" sz="1800" u="none" cap="none" strike="noStrike">
                <a:solidFill>
                  <a:srgbClr val="000000"/>
                </a:solidFill>
                <a:latin typeface="Malgun Gothic"/>
                <a:ea typeface="Malgun Gothic"/>
                <a:cs typeface="Malgun Gothic"/>
                <a:sym typeface="Malgun Gothic"/>
              </a:rPr>
              <a:t>st</a:t>
            </a:r>
            <a:r>
              <a:rPr b="0" i="1" lang="en-US" sz="1800" u="none" cap="none" strike="noStrike">
                <a:solidFill>
                  <a:srgbClr val="000000"/>
                </a:solidFill>
                <a:latin typeface="Malgun Gothic"/>
                <a:ea typeface="Malgun Gothic"/>
                <a:cs typeface="Malgun Gothic"/>
                <a:sym typeface="Malgun Gothic"/>
              </a:rPr>
              <a:t> paragraph, you were saying that the client preferred Design 1: black and blue in the beginning, but then their manager preferred Design 2: purple and blue in the last paragraph. Do we go with the first or second design?</a:t>
            </a:r>
            <a:endParaRPr b="0" i="0" sz="1800" u="none" cap="none" strike="noStrike">
              <a:solidFill>
                <a:schemeClr val="dk1"/>
              </a:solidFill>
              <a:latin typeface="Calibri"/>
              <a:ea typeface="Calibri"/>
              <a:cs typeface="Calibri"/>
              <a:sym typeface="Calibri"/>
            </a:endParaRPr>
          </a:p>
        </p:txBody>
      </p:sp>
      <p:sp>
        <p:nvSpPr>
          <p:cNvPr id="329" name="Google Shape;329;p32"/>
          <p:cNvSpPr txBox="1"/>
          <p:nvPr/>
        </p:nvSpPr>
        <p:spPr>
          <a:xfrm>
            <a:off x="2769870" y="27852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supervisor@company.kh</a:t>
            </a:r>
            <a:endParaRPr b="0" i="0" sz="1800" u="none" cap="none" strike="noStrike">
              <a:solidFill>
                <a:schemeClr val="dk1"/>
              </a:solidFill>
              <a:latin typeface="Calibri"/>
              <a:ea typeface="Calibri"/>
              <a:cs typeface="Calibri"/>
              <a:sym typeface="Calibri"/>
            </a:endParaRPr>
          </a:p>
        </p:txBody>
      </p:sp>
      <p:sp>
        <p:nvSpPr>
          <p:cNvPr id="330" name="Google Shape;330;p32"/>
          <p:cNvSpPr txBox="1"/>
          <p:nvPr/>
        </p:nvSpPr>
        <p:spPr>
          <a:xfrm>
            <a:off x="3084195" y="3197613"/>
            <a:ext cx="61836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Project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33"/>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337" name="Google Shape;337;p33"/>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sp>
        <p:nvSpPr>
          <p:cNvPr id="338" name="Google Shape;338;p33"/>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pic>
        <p:nvPicPr>
          <p:cNvPr id="339" name="Google Shape;339;p33"/>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340" name="Google Shape;340;p33"/>
          <p:cNvSpPr txBox="1"/>
          <p:nvPr>
            <p:ph type="title"/>
          </p:nvPr>
        </p:nvSpPr>
        <p:spPr>
          <a:xfrm>
            <a:off x="2260600" y="3693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different </a:t>
            </a:r>
            <a:r>
              <a:rPr b="1" lang="en-US"/>
              <a:t>types of emails</a:t>
            </a:r>
            <a:endParaRPr/>
          </a:p>
        </p:txBody>
      </p:sp>
      <p:pic>
        <p:nvPicPr>
          <p:cNvPr id="341" name="Google Shape;341;p33"/>
          <p:cNvPicPr preferRelativeResize="0"/>
          <p:nvPr/>
        </p:nvPicPr>
        <p:blipFill rotWithShape="1">
          <a:blip r:embed="rId5">
            <a:alphaModFix/>
          </a:blip>
          <a:srcRect b="0" l="0" r="0" t="0"/>
          <a:stretch/>
        </p:blipFill>
        <p:spPr>
          <a:xfrm>
            <a:off x="2493944" y="2185701"/>
            <a:ext cx="1348740" cy="1348740"/>
          </a:xfrm>
          <a:prstGeom prst="rect">
            <a:avLst/>
          </a:prstGeom>
          <a:noFill/>
          <a:ln>
            <a:noFill/>
          </a:ln>
        </p:spPr>
      </p:pic>
      <p:pic>
        <p:nvPicPr>
          <p:cNvPr id="342" name="Google Shape;342;p33"/>
          <p:cNvPicPr preferRelativeResize="0"/>
          <p:nvPr/>
        </p:nvPicPr>
        <p:blipFill rotWithShape="1">
          <a:blip r:embed="rId6">
            <a:alphaModFix/>
          </a:blip>
          <a:srcRect b="0" l="0" r="0" t="0"/>
          <a:stretch/>
        </p:blipFill>
        <p:spPr>
          <a:xfrm>
            <a:off x="5805101" y="2159874"/>
            <a:ext cx="1348740" cy="1348740"/>
          </a:xfrm>
          <a:prstGeom prst="rect">
            <a:avLst/>
          </a:prstGeom>
          <a:noFill/>
          <a:ln>
            <a:noFill/>
          </a:ln>
        </p:spPr>
      </p:pic>
      <p:pic>
        <p:nvPicPr>
          <p:cNvPr id="343" name="Google Shape;343;p33"/>
          <p:cNvPicPr preferRelativeResize="0"/>
          <p:nvPr/>
        </p:nvPicPr>
        <p:blipFill rotWithShape="1">
          <a:blip r:embed="rId7">
            <a:alphaModFix/>
          </a:blip>
          <a:srcRect b="0" l="0" r="0" t="0"/>
          <a:stretch/>
        </p:blipFill>
        <p:spPr>
          <a:xfrm>
            <a:off x="9143085" y="2159874"/>
            <a:ext cx="1348740" cy="1348740"/>
          </a:xfrm>
          <a:prstGeom prst="rect">
            <a:avLst/>
          </a:prstGeom>
          <a:noFill/>
          <a:ln>
            <a:noFill/>
          </a:ln>
        </p:spPr>
      </p:pic>
      <p:sp>
        <p:nvSpPr>
          <p:cNvPr id="344" name="Google Shape;344;p33"/>
          <p:cNvSpPr txBox="1"/>
          <p:nvPr/>
        </p:nvSpPr>
        <p:spPr>
          <a:xfrm>
            <a:off x="1981527" y="4155961"/>
            <a:ext cx="2737231" cy="147732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Ask for information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Arrange a meeting</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Follow-up on a project</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You expect a reply</a:t>
            </a:r>
            <a:endParaRPr b="0" i="0" sz="1400" u="none" cap="none" strike="noStrike">
              <a:solidFill>
                <a:srgbClr val="000000"/>
              </a:solidFill>
              <a:latin typeface="Arial"/>
              <a:ea typeface="Arial"/>
              <a:cs typeface="Arial"/>
              <a:sym typeface="Arial"/>
            </a:endParaRPr>
          </a:p>
        </p:txBody>
      </p:sp>
      <p:sp>
        <p:nvSpPr>
          <p:cNvPr id="345" name="Google Shape;345;p33"/>
          <p:cNvSpPr txBox="1"/>
          <p:nvPr/>
        </p:nvSpPr>
        <p:spPr>
          <a:xfrm>
            <a:off x="5239181" y="4202128"/>
            <a:ext cx="2743082" cy="203132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Provide information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Share details on a project or event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No reply is expected unless stated</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p:txBody>
      </p:sp>
      <p:sp>
        <p:nvSpPr>
          <p:cNvPr id="346" name="Google Shape;346;p33"/>
          <p:cNvSpPr txBox="1"/>
          <p:nvPr/>
        </p:nvSpPr>
        <p:spPr>
          <a:xfrm>
            <a:off x="8582743" y="4202128"/>
            <a:ext cx="2645016" cy="120032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Promote a product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Sell a product or a service</a:t>
            </a:r>
            <a:endParaRPr b="0" i="0" sz="14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p:txBody>
      </p:sp>
      <p:sp>
        <p:nvSpPr>
          <p:cNvPr id="347" name="Google Shape;347;p33"/>
          <p:cNvSpPr txBox="1"/>
          <p:nvPr/>
        </p:nvSpPr>
        <p:spPr>
          <a:xfrm>
            <a:off x="1934638" y="3608244"/>
            <a:ext cx="2620252"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Inquiry email</a:t>
            </a:r>
            <a:endParaRPr b="0" i="0" sz="1400" u="none" cap="none" strike="noStrike">
              <a:solidFill>
                <a:srgbClr val="000000"/>
              </a:solidFill>
              <a:latin typeface="Arial"/>
              <a:ea typeface="Arial"/>
              <a:cs typeface="Arial"/>
              <a:sym typeface="Arial"/>
            </a:endParaRPr>
          </a:p>
        </p:txBody>
      </p:sp>
      <p:sp>
        <p:nvSpPr>
          <p:cNvPr id="348" name="Google Shape;348;p33"/>
          <p:cNvSpPr txBox="1"/>
          <p:nvPr/>
        </p:nvSpPr>
        <p:spPr>
          <a:xfrm>
            <a:off x="5187033" y="3608244"/>
            <a:ext cx="2743082"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Informational email</a:t>
            </a:r>
            <a:endParaRPr b="0" i="0" sz="1400" u="none" cap="none" strike="noStrike">
              <a:solidFill>
                <a:srgbClr val="000000"/>
              </a:solidFill>
              <a:latin typeface="Arial"/>
              <a:ea typeface="Arial"/>
              <a:cs typeface="Arial"/>
              <a:sym typeface="Arial"/>
            </a:endParaRPr>
          </a:p>
        </p:txBody>
      </p:sp>
      <p:sp>
        <p:nvSpPr>
          <p:cNvPr id="349" name="Google Shape;349;p33"/>
          <p:cNvSpPr txBox="1"/>
          <p:nvPr/>
        </p:nvSpPr>
        <p:spPr>
          <a:xfrm>
            <a:off x="8407904" y="3534441"/>
            <a:ext cx="272080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Sales &amp; marketing email</a:t>
            </a:r>
            <a:endParaRPr b="0" i="0" sz="1400" u="none" cap="none" strike="noStrike">
              <a:solidFill>
                <a:srgbClr val="000000"/>
              </a:solidFill>
              <a:latin typeface="Arial"/>
              <a:ea typeface="Arial"/>
              <a:cs typeface="Arial"/>
              <a:sym typeface="Arial"/>
            </a:endParaRPr>
          </a:p>
        </p:txBody>
      </p:sp>
      <p:sp>
        <p:nvSpPr>
          <p:cNvPr id="350" name="Google Shape;350;p33"/>
          <p:cNvSpPr/>
          <p:nvPr/>
        </p:nvSpPr>
        <p:spPr>
          <a:xfrm>
            <a:off x="1786497" y="1587311"/>
            <a:ext cx="2814350" cy="4562030"/>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1" name="Google Shape;351;p33"/>
          <p:cNvSpPr/>
          <p:nvPr/>
        </p:nvSpPr>
        <p:spPr>
          <a:xfrm>
            <a:off x="5121270" y="1587310"/>
            <a:ext cx="2814350" cy="4562030"/>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2" name="Google Shape;352;p33"/>
          <p:cNvSpPr/>
          <p:nvPr/>
        </p:nvSpPr>
        <p:spPr>
          <a:xfrm>
            <a:off x="8413409" y="1587309"/>
            <a:ext cx="2814350" cy="4562030"/>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nvSpPr>
        <p:spPr>
          <a:xfrm>
            <a:off x="0" y="0"/>
            <a:ext cx="1996225" cy="369332"/>
          </a:xfrm>
          <a:prstGeom prst="rect">
            <a:avLst/>
          </a:prstGeom>
          <a:solidFill>
            <a:schemeClr val="accent2"/>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EXPLORE</a:t>
            </a:r>
            <a:endParaRPr b="0" i="0" sz="1800" u="none" cap="none" strike="noStrike">
              <a:solidFill>
                <a:schemeClr val="dk1"/>
              </a:solidFill>
              <a:latin typeface="Calibri"/>
              <a:ea typeface="Calibri"/>
              <a:cs typeface="Calibri"/>
              <a:sym typeface="Calibri"/>
            </a:endParaRPr>
          </a:p>
        </p:txBody>
      </p:sp>
      <p:pic>
        <p:nvPicPr>
          <p:cNvPr id="358" name="Google Shape;358;p34"/>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359" name="Google Shape;359;p34"/>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5  MIN</a:t>
            </a:r>
            <a:endParaRPr b="0" i="0" sz="1200" u="none" cap="none" strike="noStrike">
              <a:solidFill>
                <a:srgbClr val="FF0000"/>
              </a:solidFill>
              <a:latin typeface="Calibri"/>
              <a:ea typeface="Calibri"/>
              <a:cs typeface="Calibri"/>
              <a:sym typeface="Calibri"/>
            </a:endParaRPr>
          </a:p>
        </p:txBody>
      </p:sp>
      <p:pic>
        <p:nvPicPr>
          <p:cNvPr id="360" name="Google Shape;360;p34"/>
          <p:cNvPicPr preferRelativeResize="0"/>
          <p:nvPr/>
        </p:nvPicPr>
        <p:blipFill rotWithShape="1">
          <a:blip r:embed="rId4">
            <a:alphaModFix/>
          </a:blip>
          <a:srcRect b="0" l="0" r="0" t="0"/>
          <a:stretch/>
        </p:blipFill>
        <p:spPr>
          <a:xfrm>
            <a:off x="1060802" y="511826"/>
            <a:ext cx="250046" cy="497311"/>
          </a:xfrm>
          <a:prstGeom prst="rect">
            <a:avLst/>
          </a:prstGeom>
          <a:noFill/>
          <a:ln>
            <a:noFill/>
          </a:ln>
        </p:spPr>
      </p:pic>
      <p:sp>
        <p:nvSpPr>
          <p:cNvPr id="361" name="Google Shape;361;p34"/>
          <p:cNvSpPr txBox="1"/>
          <p:nvPr>
            <p:ph type="title"/>
          </p:nvPr>
        </p:nvSpPr>
        <p:spPr>
          <a:xfrm>
            <a:off x="2260600" y="3693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different </a:t>
            </a:r>
            <a:r>
              <a:rPr b="1" lang="en-US"/>
              <a:t>parts of the email</a:t>
            </a:r>
            <a:endParaRPr/>
          </a:p>
        </p:txBody>
      </p:sp>
      <p:sp>
        <p:nvSpPr>
          <p:cNvPr id="362" name="Google Shape;362;p34"/>
          <p:cNvSpPr txBox="1"/>
          <p:nvPr/>
        </p:nvSpPr>
        <p:spPr>
          <a:xfrm>
            <a:off x="2114550" y="2891790"/>
            <a:ext cx="8469630" cy="17373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3" name="Google Shape;363;p34"/>
          <p:cNvSpPr txBox="1"/>
          <p:nvPr/>
        </p:nvSpPr>
        <p:spPr>
          <a:xfrm>
            <a:off x="1724938" y="2800350"/>
            <a:ext cx="885924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Test your knowledge with this </a:t>
            </a:r>
            <a:r>
              <a:rPr b="0" i="0" lang="en-US" sz="3600" u="sng" cap="none" strike="noStrike">
                <a:solidFill>
                  <a:schemeClr val="hlink"/>
                </a:solidFill>
                <a:latin typeface="Calibri"/>
                <a:ea typeface="Calibri"/>
                <a:cs typeface="Calibri"/>
                <a:sym typeface="Calibri"/>
                <a:hlinkClick r:id="rId5"/>
              </a:rPr>
              <a:t>game</a:t>
            </a:r>
            <a:r>
              <a:rPr b="0" i="0" lang="en-US" sz="3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5"/>
          <p:cNvSpPr txBox="1"/>
          <p:nvPr/>
        </p:nvSpPr>
        <p:spPr>
          <a:xfrm>
            <a:off x="0" y="0"/>
            <a:ext cx="1996225" cy="369332"/>
          </a:xfrm>
          <a:prstGeom prst="rect">
            <a:avLst/>
          </a:prstGeom>
          <a:solidFill>
            <a:schemeClr val="accent2"/>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EXPLORE</a:t>
            </a:r>
            <a:endParaRPr b="0" i="0" sz="1800" u="none" cap="none" strike="noStrike">
              <a:solidFill>
                <a:schemeClr val="dk1"/>
              </a:solidFill>
              <a:latin typeface="Calibri"/>
              <a:ea typeface="Calibri"/>
              <a:cs typeface="Calibri"/>
              <a:sym typeface="Calibri"/>
            </a:endParaRPr>
          </a:p>
        </p:txBody>
      </p:sp>
      <p:pic>
        <p:nvPicPr>
          <p:cNvPr id="369" name="Google Shape;369;p35"/>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370" name="Google Shape;370;p35"/>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5  MIN</a:t>
            </a:r>
            <a:endParaRPr b="0" i="0" sz="1200" u="none" cap="none" strike="noStrike">
              <a:solidFill>
                <a:srgbClr val="FF0000"/>
              </a:solidFill>
              <a:latin typeface="Calibri"/>
              <a:ea typeface="Calibri"/>
              <a:cs typeface="Calibri"/>
              <a:sym typeface="Calibri"/>
            </a:endParaRPr>
          </a:p>
        </p:txBody>
      </p:sp>
      <p:pic>
        <p:nvPicPr>
          <p:cNvPr id="371" name="Google Shape;371;p35"/>
          <p:cNvPicPr preferRelativeResize="0"/>
          <p:nvPr/>
        </p:nvPicPr>
        <p:blipFill rotWithShape="1">
          <a:blip r:embed="rId4">
            <a:alphaModFix/>
          </a:blip>
          <a:srcRect b="0" l="0" r="0" t="0"/>
          <a:stretch/>
        </p:blipFill>
        <p:spPr>
          <a:xfrm>
            <a:off x="1060802" y="511826"/>
            <a:ext cx="250046" cy="497311"/>
          </a:xfrm>
          <a:prstGeom prst="rect">
            <a:avLst/>
          </a:prstGeom>
          <a:noFill/>
          <a:ln>
            <a:noFill/>
          </a:ln>
        </p:spPr>
      </p:pic>
      <p:sp>
        <p:nvSpPr>
          <p:cNvPr id="372" name="Google Shape;372;p35"/>
          <p:cNvSpPr txBox="1"/>
          <p:nvPr>
            <p:ph type="title"/>
          </p:nvPr>
        </p:nvSpPr>
        <p:spPr>
          <a:xfrm>
            <a:off x="2260600" y="3693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different </a:t>
            </a:r>
            <a:r>
              <a:rPr b="1" lang="en-US"/>
              <a:t>types of recipients</a:t>
            </a:r>
            <a:endParaRPr/>
          </a:p>
        </p:txBody>
      </p:sp>
      <p:sp>
        <p:nvSpPr>
          <p:cNvPr id="373" name="Google Shape;373;p35"/>
          <p:cNvSpPr txBox="1"/>
          <p:nvPr/>
        </p:nvSpPr>
        <p:spPr>
          <a:xfrm>
            <a:off x="2114550" y="2891790"/>
            <a:ext cx="8469630" cy="17373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4" name="Google Shape;374;p35"/>
          <p:cNvSpPr txBox="1"/>
          <p:nvPr/>
        </p:nvSpPr>
        <p:spPr>
          <a:xfrm>
            <a:off x="1724938" y="2800350"/>
            <a:ext cx="885924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Test your knowledge with this </a:t>
            </a:r>
            <a:r>
              <a:rPr b="0" i="0" lang="en-US" sz="3600" u="sng" cap="none" strike="noStrike">
                <a:solidFill>
                  <a:schemeClr val="hlink"/>
                </a:solidFill>
                <a:latin typeface="Calibri"/>
                <a:ea typeface="Calibri"/>
                <a:cs typeface="Calibri"/>
                <a:sym typeface="Calibri"/>
                <a:hlinkClick r:id="rId5"/>
              </a:rPr>
              <a:t>game</a:t>
            </a:r>
            <a:r>
              <a:rPr b="0" i="0" lang="en-US" sz="3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36"/>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380" name="Google Shape;380;p36"/>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sp>
        <p:nvSpPr>
          <p:cNvPr id="381" name="Google Shape;381;p36"/>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pic>
        <p:nvPicPr>
          <p:cNvPr id="382" name="Google Shape;382;p36"/>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383" name="Google Shape;383;p36"/>
          <p:cNvSpPr txBox="1"/>
          <p:nvPr>
            <p:ph type="title"/>
          </p:nvPr>
        </p:nvSpPr>
        <p:spPr>
          <a:xfrm>
            <a:off x="2260600" y="3693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different </a:t>
            </a:r>
            <a:r>
              <a:rPr b="1" lang="en-US"/>
              <a:t>types of recipients</a:t>
            </a:r>
            <a:endParaRPr/>
          </a:p>
        </p:txBody>
      </p:sp>
      <p:pic>
        <p:nvPicPr>
          <p:cNvPr id="384" name="Google Shape;384;p36"/>
          <p:cNvPicPr preferRelativeResize="0"/>
          <p:nvPr/>
        </p:nvPicPr>
        <p:blipFill rotWithShape="1">
          <a:blip r:embed="rId5">
            <a:alphaModFix/>
          </a:blip>
          <a:srcRect b="0" l="0" r="0" t="0"/>
          <a:stretch/>
        </p:blipFill>
        <p:spPr>
          <a:xfrm>
            <a:off x="998112" y="3186487"/>
            <a:ext cx="4845050" cy="1416050"/>
          </a:xfrm>
          <a:prstGeom prst="rect">
            <a:avLst/>
          </a:prstGeom>
          <a:noFill/>
          <a:ln cap="flat" cmpd="sng" w="22225">
            <a:solidFill>
              <a:schemeClr val="dk1"/>
            </a:solidFill>
            <a:prstDash val="solid"/>
            <a:round/>
            <a:headEnd len="sm" w="sm" type="none"/>
            <a:tailEnd len="sm" w="sm" type="none"/>
          </a:ln>
        </p:spPr>
      </p:pic>
      <p:sp>
        <p:nvSpPr>
          <p:cNvPr id="385" name="Google Shape;385;p36"/>
          <p:cNvSpPr txBox="1"/>
          <p:nvPr/>
        </p:nvSpPr>
        <p:spPr>
          <a:xfrm>
            <a:off x="6096000" y="1951672"/>
            <a:ext cx="532066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CC situation</a:t>
            </a:r>
            <a:r>
              <a:rPr b="0" i="0" lang="en-US" sz="1800" u="none" cap="none" strike="noStrike">
                <a:solidFill>
                  <a:srgbClr val="000000"/>
                </a:solidFill>
                <a:latin typeface="Calibri"/>
                <a:ea typeface="Calibri"/>
                <a:cs typeface="Calibri"/>
                <a:sym typeface="Calibri"/>
              </a:rPr>
              <a:t>: My supervisor requires me to work late on Friday. When he informs me of this decision, he also cc-s his secretary to inform her that I’ll be working late. She is not required to work late like me on Friday.</a:t>
            </a:r>
            <a:endParaRPr b="0" i="0" sz="1800" u="none" cap="none" strike="noStrike">
              <a:solidFill>
                <a:schemeClr val="dk1"/>
              </a:solidFill>
              <a:latin typeface="Calibri"/>
              <a:ea typeface="Calibri"/>
              <a:cs typeface="Calibri"/>
              <a:sym typeface="Calibri"/>
            </a:endParaRPr>
          </a:p>
        </p:txBody>
      </p:sp>
      <p:sp>
        <p:nvSpPr>
          <p:cNvPr id="386" name="Google Shape;386;p36"/>
          <p:cNvSpPr/>
          <p:nvPr/>
        </p:nvSpPr>
        <p:spPr>
          <a:xfrm>
            <a:off x="4834890" y="3566160"/>
            <a:ext cx="320040" cy="32004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87" name="Google Shape;387;p36"/>
          <p:cNvCxnSpPr>
            <a:endCxn id="385" idx="1"/>
          </p:cNvCxnSpPr>
          <p:nvPr/>
        </p:nvCxnSpPr>
        <p:spPr>
          <a:xfrm flipH="1" rot="10800000">
            <a:off x="5212200" y="2551837"/>
            <a:ext cx="883800" cy="1014300"/>
          </a:xfrm>
          <a:prstGeom prst="straightConnector1">
            <a:avLst/>
          </a:prstGeom>
          <a:noFill/>
          <a:ln cap="flat" cmpd="sng" w="15875">
            <a:solidFill>
              <a:srgbClr val="FF0000"/>
            </a:solidFill>
            <a:prstDash val="solid"/>
            <a:miter lim="800000"/>
            <a:headEnd len="sm" w="sm" type="none"/>
            <a:tailEnd len="sm" w="sm" type="none"/>
          </a:ln>
        </p:spPr>
      </p:cxnSp>
      <p:sp>
        <p:nvSpPr>
          <p:cNvPr id="388" name="Google Shape;388;p36"/>
          <p:cNvSpPr/>
          <p:nvPr/>
        </p:nvSpPr>
        <p:spPr>
          <a:xfrm>
            <a:off x="5154930" y="3566160"/>
            <a:ext cx="320040" cy="320040"/>
          </a:xfrm>
          <a:prstGeom prst="ellipse">
            <a:avLst/>
          </a:prstGeom>
          <a:no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9" name="Google Shape;389;p36"/>
          <p:cNvSpPr txBox="1"/>
          <p:nvPr/>
        </p:nvSpPr>
        <p:spPr>
          <a:xfrm>
            <a:off x="6096000" y="4961572"/>
            <a:ext cx="5320665"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B0F0"/>
                </a:solidFill>
                <a:latin typeface="Calibri"/>
                <a:ea typeface="Calibri"/>
                <a:cs typeface="Calibri"/>
                <a:sym typeface="Calibri"/>
              </a:rPr>
              <a:t>BCC situation: </a:t>
            </a:r>
            <a:r>
              <a:rPr b="0" i="0" lang="en-US" sz="1800" u="none" cap="none" strike="noStrike">
                <a:solidFill>
                  <a:srgbClr val="000000"/>
                </a:solidFill>
                <a:latin typeface="Calibri"/>
                <a:ea typeface="Calibri"/>
                <a:cs typeface="Calibri"/>
                <a:sym typeface="Calibri"/>
              </a:rPr>
              <a:t>You are sending this email to several clients but don’t want them to know that they are not the only recipient.</a:t>
            </a:r>
            <a:endParaRPr b="0" i="0" sz="1800" u="none" cap="none" strike="noStrike">
              <a:solidFill>
                <a:schemeClr val="dk1"/>
              </a:solidFill>
              <a:latin typeface="Calibri"/>
              <a:ea typeface="Calibri"/>
              <a:cs typeface="Calibri"/>
              <a:sym typeface="Calibri"/>
            </a:endParaRPr>
          </a:p>
        </p:txBody>
      </p:sp>
      <p:cxnSp>
        <p:nvCxnSpPr>
          <p:cNvPr id="390" name="Google Shape;390;p36"/>
          <p:cNvCxnSpPr>
            <a:stCxn id="388" idx="4"/>
          </p:cNvCxnSpPr>
          <p:nvPr/>
        </p:nvCxnSpPr>
        <p:spPr>
          <a:xfrm>
            <a:off x="5314950" y="3886200"/>
            <a:ext cx="994500" cy="1051500"/>
          </a:xfrm>
          <a:prstGeom prst="straightConnector1">
            <a:avLst/>
          </a:prstGeom>
          <a:noFill/>
          <a:ln cap="flat" cmpd="sng" w="12700">
            <a:solidFill>
              <a:srgbClr val="00B0F0"/>
            </a:solidFill>
            <a:prstDash val="solid"/>
            <a:miter lim="800000"/>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37"/>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396" name="Google Shape;396;p37"/>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sp>
        <p:nvSpPr>
          <p:cNvPr id="397" name="Google Shape;397;p37"/>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pic>
        <p:nvPicPr>
          <p:cNvPr id="398" name="Google Shape;398;p37"/>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399" name="Google Shape;399;p37"/>
          <p:cNvSpPr txBox="1"/>
          <p:nvPr/>
        </p:nvSpPr>
        <p:spPr>
          <a:xfrm>
            <a:off x="2260600" y="369332"/>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Write the </a:t>
            </a:r>
            <a:r>
              <a:rPr b="1" i="0" lang="en-US" sz="4400" u="none" cap="none" strike="noStrike">
                <a:solidFill>
                  <a:schemeClr val="dk1"/>
                </a:solidFill>
                <a:latin typeface="Calibri"/>
                <a:ea typeface="Calibri"/>
                <a:cs typeface="Calibri"/>
                <a:sym typeface="Calibri"/>
              </a:rPr>
              <a:t>subject line</a:t>
            </a:r>
            <a:endParaRPr b="0" i="0" sz="1400" u="none" cap="none" strike="noStrike">
              <a:solidFill>
                <a:srgbClr val="000000"/>
              </a:solidFill>
              <a:latin typeface="Arial"/>
              <a:ea typeface="Arial"/>
              <a:cs typeface="Arial"/>
              <a:sym typeface="Arial"/>
            </a:endParaRPr>
          </a:p>
        </p:txBody>
      </p:sp>
      <p:sp>
        <p:nvSpPr>
          <p:cNvPr id="400" name="Google Shape;400;p37"/>
          <p:cNvSpPr txBox="1"/>
          <p:nvPr/>
        </p:nvSpPr>
        <p:spPr>
          <a:xfrm>
            <a:off x="2260601" y="2498582"/>
            <a:ext cx="5866130"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What is </a:t>
            </a:r>
            <a:r>
              <a:rPr b="1" i="0" lang="en-US" sz="2000" u="none" cap="none" strike="noStrike">
                <a:solidFill>
                  <a:schemeClr val="dk1"/>
                </a:solidFill>
                <a:latin typeface="Calibri"/>
                <a:ea typeface="Calibri"/>
                <a:cs typeface="Calibri"/>
                <a:sym typeface="Calibri"/>
              </a:rPr>
              <a:t>wrong</a:t>
            </a:r>
            <a:r>
              <a:rPr b="0" i="0" lang="en-US" sz="2000" u="none" cap="none" strike="noStrike">
                <a:solidFill>
                  <a:schemeClr val="dk1"/>
                </a:solidFill>
                <a:latin typeface="Calibri"/>
                <a:ea typeface="Calibri"/>
                <a:cs typeface="Calibri"/>
                <a:sym typeface="Calibri"/>
              </a:rPr>
              <a:t> with those subject lines: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Hi!</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Click here!</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Urgent!</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I am writing this email to inform you…</a:t>
            </a:r>
            <a:endParaRPr b="0" i="0" sz="1400" u="none" cap="none" strike="noStrike">
              <a:solidFill>
                <a:srgbClr val="000000"/>
              </a:solidFill>
              <a:latin typeface="Arial"/>
              <a:ea typeface="Arial"/>
              <a:cs typeface="Arial"/>
              <a:sym typeface="Arial"/>
            </a:endParaRPr>
          </a:p>
        </p:txBody>
      </p:sp>
      <p:sp>
        <p:nvSpPr>
          <p:cNvPr id="401" name="Google Shape;401;p37"/>
          <p:cNvSpPr/>
          <p:nvPr/>
        </p:nvSpPr>
        <p:spPr>
          <a:xfrm>
            <a:off x="1675465" y="2156559"/>
            <a:ext cx="8577246" cy="2666901"/>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38"/>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407" name="Google Shape;407;p38"/>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pic>
        <p:nvPicPr>
          <p:cNvPr id="408" name="Google Shape;408;p38"/>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409" name="Google Shape;409;p38"/>
          <p:cNvSpPr txBox="1"/>
          <p:nvPr>
            <p:ph type="title"/>
          </p:nvPr>
        </p:nvSpPr>
        <p:spPr>
          <a:xfrm>
            <a:off x="2260600" y="3693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Tips for a powerful </a:t>
            </a:r>
            <a:r>
              <a:rPr b="1" lang="en-US"/>
              <a:t>subject line</a:t>
            </a:r>
            <a:endParaRPr/>
          </a:p>
        </p:txBody>
      </p:sp>
      <p:sp>
        <p:nvSpPr>
          <p:cNvPr id="410" name="Google Shape;410;p38"/>
          <p:cNvSpPr txBox="1"/>
          <p:nvPr/>
        </p:nvSpPr>
        <p:spPr>
          <a:xfrm>
            <a:off x="1544680" y="3520030"/>
            <a:ext cx="4353200" cy="14296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Be precise and clear with the purpose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What do you want?</a:t>
            </a:r>
            <a:endParaRPr b="0" i="0" sz="1400" u="none" cap="none" strike="noStrike">
              <a:solidFill>
                <a:srgbClr val="000000"/>
              </a:solidFill>
              <a:latin typeface="Arial"/>
              <a:ea typeface="Arial"/>
              <a:cs typeface="Arial"/>
              <a:sym typeface="Arial"/>
            </a:endParaRPr>
          </a:p>
        </p:txBody>
      </p:sp>
      <p:sp>
        <p:nvSpPr>
          <p:cNvPr id="411" name="Google Shape;411;p38"/>
          <p:cNvSpPr txBox="1"/>
          <p:nvPr/>
        </p:nvSpPr>
        <p:spPr>
          <a:xfrm>
            <a:off x="6732270" y="3622899"/>
            <a:ext cx="5074920" cy="14296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Include keywords</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so people can search for it afterwards</a:t>
            </a:r>
            <a:endParaRPr b="0" i="0" sz="1400" u="none" cap="none" strike="noStrike">
              <a:solidFill>
                <a:srgbClr val="000000"/>
              </a:solidFill>
              <a:latin typeface="Arial"/>
              <a:ea typeface="Arial"/>
              <a:cs typeface="Arial"/>
              <a:sym typeface="Arial"/>
            </a:endParaRPr>
          </a:p>
          <a:p>
            <a:pPr indent="-158750" lvl="0" marL="285750" marR="0" rtl="0" algn="l">
              <a:lnSpc>
                <a:spcPct val="15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p:txBody>
      </p:sp>
      <p:pic>
        <p:nvPicPr>
          <p:cNvPr id="412" name="Google Shape;412;p38"/>
          <p:cNvPicPr preferRelativeResize="0"/>
          <p:nvPr/>
        </p:nvPicPr>
        <p:blipFill rotWithShape="1">
          <a:blip r:embed="rId5">
            <a:alphaModFix/>
          </a:blip>
          <a:srcRect b="0" l="0" r="0" t="0"/>
          <a:stretch/>
        </p:blipFill>
        <p:spPr>
          <a:xfrm>
            <a:off x="2260600" y="2098827"/>
            <a:ext cx="1017270" cy="1017270"/>
          </a:xfrm>
          <a:prstGeom prst="rect">
            <a:avLst/>
          </a:prstGeom>
          <a:noFill/>
          <a:ln>
            <a:noFill/>
          </a:ln>
        </p:spPr>
      </p:pic>
      <p:pic>
        <p:nvPicPr>
          <p:cNvPr id="413" name="Google Shape;413;p38"/>
          <p:cNvPicPr preferRelativeResize="0"/>
          <p:nvPr/>
        </p:nvPicPr>
        <p:blipFill rotWithShape="1">
          <a:blip r:embed="rId6">
            <a:alphaModFix/>
          </a:blip>
          <a:srcRect b="0" l="0" r="0" t="0"/>
          <a:stretch/>
        </p:blipFill>
        <p:spPr>
          <a:xfrm>
            <a:off x="7669530" y="2098827"/>
            <a:ext cx="1017270" cy="1017270"/>
          </a:xfrm>
          <a:prstGeom prst="rect">
            <a:avLst/>
          </a:prstGeom>
          <a:noFill/>
          <a:ln>
            <a:noFill/>
          </a:ln>
        </p:spPr>
      </p:pic>
      <p:cxnSp>
        <p:nvCxnSpPr>
          <p:cNvPr id="414" name="Google Shape;414;p38"/>
          <p:cNvCxnSpPr/>
          <p:nvPr/>
        </p:nvCxnSpPr>
        <p:spPr>
          <a:xfrm>
            <a:off x="5520690" y="1892651"/>
            <a:ext cx="0" cy="315987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pic>
        <p:nvPicPr>
          <p:cNvPr id="419" name="Google Shape;419;p39"/>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420" name="Google Shape;420;p39"/>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pic>
        <p:nvPicPr>
          <p:cNvPr id="421" name="Google Shape;421;p39"/>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422" name="Google Shape;422;p39"/>
          <p:cNvSpPr txBox="1"/>
          <p:nvPr/>
        </p:nvSpPr>
        <p:spPr>
          <a:xfrm>
            <a:off x="2260600" y="369332"/>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Tips for </a:t>
            </a:r>
            <a:r>
              <a:rPr b="1" i="0" lang="en-US" sz="4400" u="none" cap="none" strike="noStrike">
                <a:solidFill>
                  <a:schemeClr val="dk1"/>
                </a:solidFill>
                <a:latin typeface="Calibri"/>
                <a:ea typeface="Calibri"/>
                <a:cs typeface="Calibri"/>
                <a:sym typeface="Calibri"/>
              </a:rPr>
              <a:t>salutations</a:t>
            </a:r>
            <a:endParaRPr b="0" i="0" sz="1400" u="none" cap="none" strike="noStrike">
              <a:solidFill>
                <a:srgbClr val="000000"/>
              </a:solidFill>
              <a:latin typeface="Arial"/>
              <a:ea typeface="Arial"/>
              <a:cs typeface="Arial"/>
              <a:sym typeface="Arial"/>
            </a:endParaRPr>
          </a:p>
        </p:txBody>
      </p:sp>
      <p:sp>
        <p:nvSpPr>
          <p:cNvPr id="423" name="Google Shape;423;p39"/>
          <p:cNvSpPr txBox="1"/>
          <p:nvPr/>
        </p:nvSpPr>
        <p:spPr>
          <a:xfrm>
            <a:off x="536677" y="3197403"/>
            <a:ext cx="3447846"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To people of professional relationships: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Dear Mr/ Mrs/ Ms +Surname, </a:t>
            </a:r>
            <a:endParaRPr b="0" i="0" sz="1400" u="none" cap="none" strike="noStrike">
              <a:solidFill>
                <a:srgbClr val="000000"/>
              </a:solidFill>
              <a:latin typeface="Arial"/>
              <a:ea typeface="Arial"/>
              <a:cs typeface="Arial"/>
              <a:sym typeface="Arial"/>
            </a:endParaRPr>
          </a:p>
        </p:txBody>
      </p:sp>
      <p:cxnSp>
        <p:nvCxnSpPr>
          <p:cNvPr id="424" name="Google Shape;424;p39"/>
          <p:cNvCxnSpPr/>
          <p:nvPr/>
        </p:nvCxnSpPr>
        <p:spPr>
          <a:xfrm>
            <a:off x="4114800" y="2279188"/>
            <a:ext cx="0" cy="3159870"/>
          </a:xfrm>
          <a:prstGeom prst="straightConnector1">
            <a:avLst/>
          </a:prstGeom>
          <a:noFill/>
          <a:ln cap="flat" cmpd="sng" w="9525">
            <a:solidFill>
              <a:schemeClr val="dk1"/>
            </a:solidFill>
            <a:prstDash val="solid"/>
            <a:miter lim="800000"/>
            <a:headEnd len="sm" w="sm" type="none"/>
            <a:tailEnd len="sm" w="sm" type="none"/>
          </a:ln>
        </p:spPr>
      </p:cxnSp>
      <p:pic>
        <p:nvPicPr>
          <p:cNvPr id="425" name="Google Shape;425;p39"/>
          <p:cNvPicPr preferRelativeResize="0"/>
          <p:nvPr/>
        </p:nvPicPr>
        <p:blipFill rotWithShape="1">
          <a:blip r:embed="rId5">
            <a:alphaModFix/>
          </a:blip>
          <a:srcRect b="0" l="0" r="0" t="0"/>
          <a:stretch/>
        </p:blipFill>
        <p:spPr>
          <a:xfrm>
            <a:off x="9495155" y="369332"/>
            <a:ext cx="1374771" cy="1374771"/>
          </a:xfrm>
          <a:prstGeom prst="rect">
            <a:avLst/>
          </a:prstGeom>
          <a:noFill/>
          <a:ln>
            <a:noFill/>
          </a:ln>
        </p:spPr>
      </p:pic>
      <p:sp>
        <p:nvSpPr>
          <p:cNvPr id="426" name="Google Shape;426;p39"/>
          <p:cNvSpPr txBox="1"/>
          <p:nvPr/>
        </p:nvSpPr>
        <p:spPr>
          <a:xfrm>
            <a:off x="4372077" y="3197402"/>
            <a:ext cx="3447846"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To people you don’t know: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Dear Sir/Madam,</a:t>
            </a:r>
            <a:endParaRPr b="0" i="0" sz="1400" u="none" cap="none" strike="noStrike">
              <a:solidFill>
                <a:srgbClr val="000000"/>
              </a:solidFill>
              <a:latin typeface="Arial"/>
              <a:ea typeface="Arial"/>
              <a:cs typeface="Arial"/>
              <a:sym typeface="Arial"/>
            </a:endParaRPr>
          </a:p>
        </p:txBody>
      </p:sp>
      <p:cxnSp>
        <p:nvCxnSpPr>
          <p:cNvPr id="427" name="Google Shape;427;p39"/>
          <p:cNvCxnSpPr/>
          <p:nvPr/>
        </p:nvCxnSpPr>
        <p:spPr>
          <a:xfrm>
            <a:off x="7625613" y="2191558"/>
            <a:ext cx="0" cy="3159870"/>
          </a:xfrm>
          <a:prstGeom prst="straightConnector1">
            <a:avLst/>
          </a:prstGeom>
          <a:noFill/>
          <a:ln cap="flat" cmpd="sng" w="9525">
            <a:solidFill>
              <a:schemeClr val="dk1"/>
            </a:solidFill>
            <a:prstDash val="solid"/>
            <a:miter lim="800000"/>
            <a:headEnd len="sm" w="sm" type="none"/>
            <a:tailEnd len="sm" w="sm" type="none"/>
          </a:ln>
        </p:spPr>
      </p:cxnSp>
      <p:sp>
        <p:nvSpPr>
          <p:cNvPr id="428" name="Google Shape;428;p39"/>
          <p:cNvSpPr txBox="1"/>
          <p:nvPr/>
        </p:nvSpPr>
        <p:spPr>
          <a:xfrm>
            <a:off x="7882890" y="3109772"/>
            <a:ext cx="3447846"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To people you know well: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1" lang="en-US" sz="2000" u="none" cap="none" strike="noStrike">
                <a:solidFill>
                  <a:schemeClr val="dk1"/>
                </a:solidFill>
                <a:latin typeface="Calibri"/>
                <a:ea typeface="Calibri"/>
                <a:cs typeface="Calibri"/>
                <a:sym typeface="Calibri"/>
              </a:rPr>
              <a:t>Dear + name they go by,</a:t>
            </a:r>
            <a:endParaRPr b="0" i="0" sz="1400" u="none" cap="none" strike="noStrike">
              <a:solidFill>
                <a:srgbClr val="000000"/>
              </a:solidFill>
              <a:latin typeface="Arial"/>
              <a:ea typeface="Arial"/>
              <a:cs typeface="Arial"/>
              <a:sym typeface="Arial"/>
            </a:endParaRPr>
          </a:p>
        </p:txBody>
      </p:sp>
      <p:sp>
        <p:nvSpPr>
          <p:cNvPr id="429" name="Google Shape;429;p39"/>
          <p:cNvSpPr txBox="1"/>
          <p:nvPr/>
        </p:nvSpPr>
        <p:spPr>
          <a:xfrm rot="-988088">
            <a:off x="8650459" y="5536476"/>
            <a:ext cx="405002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Calibri"/>
                <a:ea typeface="Calibri"/>
                <a:cs typeface="Calibri"/>
                <a:sym typeface="Calibri"/>
              </a:rPr>
              <a:t>Don’t forget the “,” afterwards</a:t>
            </a:r>
            <a:endParaRPr b="0" i="0" sz="1400" u="none" cap="none" strike="noStrike">
              <a:solidFill>
                <a:srgbClr val="000000"/>
              </a:solidFill>
              <a:latin typeface="Arial"/>
              <a:ea typeface="Arial"/>
              <a:cs typeface="Arial"/>
              <a:sym typeface="Arial"/>
            </a:endParaRPr>
          </a:p>
        </p:txBody>
      </p:sp>
      <p:sp>
        <p:nvSpPr>
          <p:cNvPr id="430" name="Google Shape;430;p39"/>
          <p:cNvSpPr/>
          <p:nvPr/>
        </p:nvSpPr>
        <p:spPr>
          <a:xfrm rot="-988088">
            <a:off x="8333148" y="5517646"/>
            <a:ext cx="3629081" cy="762578"/>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red circle with a white mark in the middle&#10;&#10;Description automatically generated" id="431" name="Google Shape;431;p39"/>
          <p:cNvPicPr preferRelativeResize="0"/>
          <p:nvPr/>
        </p:nvPicPr>
        <p:blipFill rotWithShape="1">
          <a:blip r:embed="rId6">
            <a:alphaModFix/>
          </a:blip>
          <a:srcRect b="0" l="0" r="0" t="0"/>
          <a:stretch/>
        </p:blipFill>
        <p:spPr>
          <a:xfrm rot="-988088">
            <a:off x="11170920" y="4618302"/>
            <a:ext cx="803939" cy="803939"/>
          </a:xfrm>
          <a:prstGeom prst="rect">
            <a:avLst/>
          </a:prstGeom>
          <a:noFill/>
          <a:ln>
            <a:noFill/>
          </a:ln>
        </p:spPr>
      </p:pic>
      <p:sp>
        <p:nvSpPr>
          <p:cNvPr id="432" name="Google Shape;432;p39"/>
          <p:cNvSpPr txBox="1"/>
          <p:nvPr/>
        </p:nvSpPr>
        <p:spPr>
          <a:xfrm>
            <a:off x="536675" y="4817600"/>
            <a:ext cx="3000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សូមគោរពលោក/លោកស្រី/កញ្ញា+នាមត្រកូល</a:t>
            </a:r>
            <a:endParaRPr b="0" i="0" sz="2000" u="none" cap="none" strike="noStrike">
              <a:solidFill>
                <a:srgbClr val="000000"/>
              </a:solidFill>
              <a:latin typeface="Arial"/>
              <a:ea typeface="Arial"/>
              <a:cs typeface="Arial"/>
              <a:sym typeface="Arial"/>
            </a:endParaRPr>
          </a:p>
        </p:txBody>
      </p:sp>
      <p:sp>
        <p:nvSpPr>
          <p:cNvPr id="433" name="Google Shape;433;p39"/>
          <p:cNvSpPr txBox="1"/>
          <p:nvPr/>
        </p:nvSpPr>
        <p:spPr>
          <a:xfrm>
            <a:off x="4522613" y="47282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សូមគោរពលោក/លោកស្រី</a:t>
            </a:r>
            <a:endParaRPr b="0" i="0" sz="2000" u="none" cap="none" strike="noStrike">
              <a:solidFill>
                <a:srgbClr val="000000"/>
              </a:solidFill>
              <a:latin typeface="Arial"/>
              <a:ea typeface="Arial"/>
              <a:cs typeface="Arial"/>
              <a:sym typeface="Arial"/>
            </a:endParaRPr>
          </a:p>
        </p:txBody>
      </p:sp>
      <p:sp>
        <p:nvSpPr>
          <p:cNvPr id="434" name="Google Shape;434;p39"/>
          <p:cNvSpPr txBox="1"/>
          <p:nvPr/>
        </p:nvSpPr>
        <p:spPr>
          <a:xfrm>
            <a:off x="8311450" y="4581675"/>
            <a:ext cx="3000000" cy="507900"/>
          </a:xfrm>
          <a:prstGeom prst="rect">
            <a:avLst/>
          </a:prstGeom>
          <a:noFill/>
          <a:ln>
            <a:noFill/>
          </a:ln>
        </p:spPr>
        <p:txBody>
          <a:bodyPr anchorCtr="0" anchor="t" bIns="91425" lIns="91425" spcFirstLastPara="1" rIns="91425" wrap="square" tIns="91425">
            <a:spAutoFit/>
          </a:bodyPr>
          <a:lstStyle/>
          <a:p>
            <a:pPr indent="0" lvl="0" marL="0" marR="38100" rtl="0" algn="l">
              <a:lnSpc>
                <a:spcPct val="114285"/>
              </a:lnSpc>
              <a:spcBef>
                <a:spcPts val="0"/>
              </a:spcBef>
              <a:spcAft>
                <a:spcPts val="0"/>
              </a:spcAft>
              <a:buClr>
                <a:srgbClr val="000000"/>
              </a:buClr>
              <a:buSzPts val="2100"/>
              <a:buFont typeface="Arial"/>
              <a:buNone/>
            </a:pPr>
            <a:r>
              <a:rPr b="0" i="0" lang="en-US" sz="2100" u="none" cap="none" strike="noStrike">
                <a:solidFill>
                  <a:srgbClr val="202124"/>
                </a:solidFill>
                <a:highlight>
                  <a:srgbClr val="F8F9FA"/>
                </a:highlight>
                <a:latin typeface="Arial"/>
                <a:ea typeface="Arial"/>
                <a:cs typeface="Arial"/>
                <a:sym typeface="Arial"/>
              </a:rPr>
              <a:t>​សូមគោរព+ឈ្មោះ</a:t>
            </a:r>
            <a:endParaRPr b="0" i="0" sz="2100" u="none" cap="none" strike="noStrike">
              <a:solidFill>
                <a:srgbClr val="202124"/>
              </a:solidFill>
              <a:highlight>
                <a:srgbClr val="F8F9FA"/>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0"/>
          <p:cNvSpPr txBox="1"/>
          <p:nvPr>
            <p:ph type="title"/>
          </p:nvPr>
        </p:nvSpPr>
        <p:spPr>
          <a:xfrm>
            <a:off x="2390072" y="3693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to avoid when writing an email</a:t>
            </a:r>
            <a:endParaRPr/>
          </a:p>
        </p:txBody>
      </p:sp>
      <p:sp>
        <p:nvSpPr>
          <p:cNvPr id="441" name="Google Shape;441;p40"/>
          <p:cNvSpPr txBox="1"/>
          <p:nvPr>
            <p:ph idx="1" type="body"/>
          </p:nvPr>
        </p:nvSpPr>
        <p:spPr>
          <a:xfrm>
            <a:off x="2088088" y="279859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What do you remember from the homework?</a:t>
            </a:r>
            <a:endParaRPr/>
          </a:p>
          <a:p>
            <a:pPr indent="0" lvl="0" marL="0" rtl="0" algn="l">
              <a:lnSpc>
                <a:spcPct val="90000"/>
              </a:lnSpc>
              <a:spcBef>
                <a:spcPts val="1000"/>
              </a:spcBef>
              <a:spcAft>
                <a:spcPts val="0"/>
              </a:spcAft>
              <a:buClr>
                <a:schemeClr val="dk1"/>
              </a:buClr>
              <a:buSzPts val="2800"/>
              <a:buNone/>
            </a:pPr>
            <a:r>
              <a:rPr lang="en-US"/>
              <a:t>Share your notes with your neighbor.</a:t>
            </a:r>
            <a:endParaRPr/>
          </a:p>
        </p:txBody>
      </p:sp>
      <p:pic>
        <p:nvPicPr>
          <p:cNvPr id="442" name="Google Shape;442;p40"/>
          <p:cNvPicPr preferRelativeResize="0"/>
          <p:nvPr/>
        </p:nvPicPr>
        <p:blipFill rotWithShape="1">
          <a:blip r:embed="rId3">
            <a:alphaModFix/>
          </a:blip>
          <a:srcRect b="0" l="0" r="0" t="0"/>
          <a:stretch/>
        </p:blipFill>
        <p:spPr>
          <a:xfrm>
            <a:off x="770435" y="503424"/>
            <a:ext cx="250046" cy="497311"/>
          </a:xfrm>
          <a:prstGeom prst="rect">
            <a:avLst/>
          </a:prstGeom>
          <a:noFill/>
          <a:ln>
            <a:noFill/>
          </a:ln>
        </p:spPr>
      </p:pic>
      <p:pic>
        <p:nvPicPr>
          <p:cNvPr id="443" name="Google Shape;443;p40"/>
          <p:cNvPicPr preferRelativeResize="0"/>
          <p:nvPr/>
        </p:nvPicPr>
        <p:blipFill rotWithShape="1">
          <a:blip r:embed="rId3">
            <a:alphaModFix/>
          </a:blip>
          <a:srcRect b="0" l="0" r="0" t="0"/>
          <a:stretch/>
        </p:blipFill>
        <p:spPr>
          <a:xfrm>
            <a:off x="1060802" y="511826"/>
            <a:ext cx="250046" cy="497311"/>
          </a:xfrm>
          <a:prstGeom prst="rect">
            <a:avLst/>
          </a:prstGeom>
          <a:noFill/>
          <a:ln>
            <a:noFill/>
          </a:ln>
        </p:spPr>
      </p:pic>
      <p:pic>
        <p:nvPicPr>
          <p:cNvPr id="444" name="Google Shape;444;p40"/>
          <p:cNvPicPr preferRelativeResize="0"/>
          <p:nvPr/>
        </p:nvPicPr>
        <p:blipFill rotWithShape="1">
          <a:blip r:embed="rId4">
            <a:alphaModFix/>
          </a:blip>
          <a:srcRect b="0" l="0" r="0" t="0"/>
          <a:stretch/>
        </p:blipFill>
        <p:spPr>
          <a:xfrm>
            <a:off x="201818" y="528782"/>
            <a:ext cx="465137" cy="482600"/>
          </a:xfrm>
          <a:prstGeom prst="rect">
            <a:avLst/>
          </a:prstGeom>
          <a:noFill/>
          <a:ln>
            <a:noFill/>
          </a:ln>
        </p:spPr>
      </p:pic>
      <p:sp>
        <p:nvSpPr>
          <p:cNvPr id="445" name="Google Shape;445;p40"/>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sp>
        <p:nvSpPr>
          <p:cNvPr id="446" name="Google Shape;446;p40"/>
          <p:cNvSpPr/>
          <p:nvPr/>
        </p:nvSpPr>
        <p:spPr>
          <a:xfrm>
            <a:off x="1672698" y="2376019"/>
            <a:ext cx="7722762" cy="2105961"/>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7" name="Google Shape;447;p40"/>
          <p:cNvSpPr txBox="1"/>
          <p:nvPr/>
        </p:nvSpPr>
        <p:spPr>
          <a:xfrm>
            <a:off x="0" y="0"/>
            <a:ext cx="1996225" cy="369332"/>
          </a:xfrm>
          <a:prstGeom prst="rect">
            <a:avLst/>
          </a:prstGeom>
          <a:solidFill>
            <a:srgbClr val="00B0F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DISCUSS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1"/>
          <p:cNvSpPr txBox="1"/>
          <p:nvPr>
            <p:ph idx="1" type="body"/>
          </p:nvPr>
        </p:nvSpPr>
        <p:spPr>
          <a:xfrm>
            <a:off x="1386132" y="2688602"/>
            <a:ext cx="7654290" cy="28455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Noto Sans Symbols"/>
              <a:buChar char="✔"/>
            </a:pPr>
            <a:r>
              <a:rPr b="1" lang="en-US" sz="2000"/>
              <a:t>One topic = one paragraph </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Have a clear objective </a:t>
            </a:r>
            <a:endParaRPr/>
          </a:p>
          <a:p>
            <a:pPr indent="-228600" lvl="0" marL="228600" rtl="0" algn="l">
              <a:lnSpc>
                <a:spcPct val="90000"/>
              </a:lnSpc>
              <a:spcBef>
                <a:spcPts val="1000"/>
              </a:spcBef>
              <a:spcAft>
                <a:spcPts val="0"/>
              </a:spcAft>
              <a:buClr>
                <a:schemeClr val="dk1"/>
              </a:buClr>
              <a:buSzPts val="2000"/>
              <a:buFont typeface="Noto Sans Symbols"/>
              <a:buChar char="✔"/>
            </a:pPr>
            <a:r>
              <a:rPr b="1" lang="en-US" sz="2000"/>
              <a:t>Language issues </a:t>
            </a:r>
            <a:r>
              <a:rPr lang="en-US" sz="2000"/>
              <a:t>to be aware of…</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Formality </a:t>
            </a:r>
            <a:r>
              <a:rPr i="1" lang="en-US" sz="2000"/>
              <a:t>(Formal: Could you please have a look at the file? </a:t>
            </a:r>
            <a:endParaRPr/>
          </a:p>
          <a:p>
            <a:pPr indent="0" lvl="1" marL="457200" rtl="0" algn="l">
              <a:lnSpc>
                <a:spcPct val="90000"/>
              </a:lnSpc>
              <a:spcBef>
                <a:spcPts val="500"/>
              </a:spcBef>
              <a:spcAft>
                <a:spcPts val="0"/>
              </a:spcAft>
              <a:buClr>
                <a:schemeClr val="dk1"/>
              </a:buClr>
              <a:buSzPts val="2000"/>
              <a:buNone/>
            </a:pPr>
            <a:r>
              <a:rPr i="1" lang="en-US" sz="2000"/>
              <a:t>VS. Informal: Take a look at the file)</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Cut out general wordiness </a:t>
            </a:r>
            <a:endParaRPr/>
          </a:p>
          <a:p>
            <a:pPr indent="-228600" lvl="1" marL="685800" rtl="0" algn="l">
              <a:lnSpc>
                <a:spcPct val="90000"/>
              </a:lnSpc>
              <a:spcBef>
                <a:spcPts val="500"/>
              </a:spcBef>
              <a:spcAft>
                <a:spcPts val="0"/>
              </a:spcAft>
              <a:buClr>
                <a:schemeClr val="dk1"/>
              </a:buClr>
              <a:buSzPts val="2000"/>
              <a:buFont typeface="Noto Sans Symbols"/>
              <a:buChar char="✔"/>
            </a:pPr>
            <a:r>
              <a:rPr lang="en-US" sz="2000"/>
              <a:t>Avoid jargon/ slang </a:t>
            </a:r>
            <a:endParaRPr/>
          </a:p>
        </p:txBody>
      </p:sp>
      <p:pic>
        <p:nvPicPr>
          <p:cNvPr id="454" name="Google Shape;454;p41"/>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455" name="Google Shape;455;p41"/>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sp>
        <p:nvSpPr>
          <p:cNvPr id="456" name="Google Shape;456;p41"/>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pic>
        <p:nvPicPr>
          <p:cNvPr id="457" name="Google Shape;457;p41"/>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458" name="Google Shape;458;p41"/>
          <p:cNvSpPr txBox="1"/>
          <p:nvPr/>
        </p:nvSpPr>
        <p:spPr>
          <a:xfrm>
            <a:off x="2260600" y="369332"/>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Tips for </a:t>
            </a:r>
            <a:r>
              <a:rPr b="1" i="0" lang="en-US" sz="4400" u="none" cap="none" strike="noStrike">
                <a:solidFill>
                  <a:schemeClr val="dk1"/>
                </a:solidFill>
                <a:latin typeface="Calibri"/>
                <a:ea typeface="Calibri"/>
                <a:cs typeface="Calibri"/>
                <a:sym typeface="Calibri"/>
              </a:rPr>
              <a:t>the body of your email</a:t>
            </a:r>
            <a:endParaRPr b="0" i="0" sz="1400" u="none" cap="none" strike="noStrike">
              <a:solidFill>
                <a:srgbClr val="000000"/>
              </a:solidFill>
              <a:latin typeface="Arial"/>
              <a:ea typeface="Arial"/>
              <a:cs typeface="Arial"/>
              <a:sym typeface="Arial"/>
            </a:endParaRPr>
          </a:p>
        </p:txBody>
      </p:sp>
      <p:sp>
        <p:nvSpPr>
          <p:cNvPr id="459" name="Google Shape;459;p41"/>
          <p:cNvSpPr/>
          <p:nvPr/>
        </p:nvSpPr>
        <p:spPr>
          <a:xfrm>
            <a:off x="883416" y="2183276"/>
            <a:ext cx="9138413" cy="3703174"/>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60" name="Google Shape;460;p41"/>
          <p:cNvPicPr preferRelativeResize="0"/>
          <p:nvPr/>
        </p:nvPicPr>
        <p:blipFill rotWithShape="1">
          <a:blip r:embed="rId5">
            <a:alphaModFix/>
          </a:blip>
          <a:srcRect b="0" l="0" r="0" t="0"/>
          <a:stretch/>
        </p:blipFill>
        <p:spPr>
          <a:xfrm>
            <a:off x="8963006" y="1532267"/>
            <a:ext cx="2114441" cy="23126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2260600" y="36933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What are the goals of writing an email?</a:t>
            </a:r>
            <a:endParaRPr/>
          </a:p>
        </p:txBody>
      </p:sp>
      <p:sp>
        <p:nvSpPr>
          <p:cNvPr id="108" name="Google Shape;108;p15"/>
          <p:cNvSpPr txBox="1"/>
          <p:nvPr/>
        </p:nvSpPr>
        <p:spPr>
          <a:xfrm>
            <a:off x="0" y="0"/>
            <a:ext cx="1996225" cy="369332"/>
          </a:xfrm>
          <a:prstGeom prst="rect">
            <a:avLst/>
          </a:prstGeom>
          <a:solidFill>
            <a:srgbClr val="7030A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ENGAGE</a:t>
            </a:r>
            <a:endParaRPr b="0" i="0" sz="1800" u="none" cap="none" strike="noStrike">
              <a:solidFill>
                <a:schemeClr val="dk1"/>
              </a:solidFill>
              <a:latin typeface="Calibri"/>
              <a:ea typeface="Calibri"/>
              <a:cs typeface="Calibri"/>
              <a:sym typeface="Calibri"/>
            </a:endParaRPr>
          </a:p>
        </p:txBody>
      </p:sp>
      <p:pic>
        <p:nvPicPr>
          <p:cNvPr id="109" name="Google Shape;109;p15"/>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10" name="Google Shape;110;p15"/>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pic>
        <p:nvPicPr>
          <p:cNvPr id="111" name="Google Shape;111;p15"/>
          <p:cNvPicPr preferRelativeResize="0"/>
          <p:nvPr/>
        </p:nvPicPr>
        <p:blipFill rotWithShape="1">
          <a:blip r:embed="rId4">
            <a:alphaModFix/>
          </a:blip>
          <a:srcRect b="0" l="0" r="0" t="0"/>
          <a:stretch/>
        </p:blipFill>
        <p:spPr>
          <a:xfrm>
            <a:off x="770435" y="503424"/>
            <a:ext cx="250046" cy="497311"/>
          </a:xfrm>
          <a:prstGeom prst="rect">
            <a:avLst/>
          </a:prstGeom>
          <a:noFill/>
          <a:ln>
            <a:noFill/>
          </a:ln>
        </p:spPr>
      </p:pic>
      <p:pic>
        <p:nvPicPr>
          <p:cNvPr id="112" name="Google Shape;112;p15"/>
          <p:cNvPicPr preferRelativeResize="0"/>
          <p:nvPr/>
        </p:nvPicPr>
        <p:blipFill rotWithShape="1">
          <a:blip r:embed="rId4">
            <a:alphaModFix/>
          </a:blip>
          <a:srcRect b="0" l="0" r="0" t="0"/>
          <a:stretch/>
        </p:blipFill>
        <p:spPr>
          <a:xfrm>
            <a:off x="1060802" y="511826"/>
            <a:ext cx="250046" cy="497311"/>
          </a:xfrm>
          <a:prstGeom prst="rect">
            <a:avLst/>
          </a:prstGeom>
          <a:noFill/>
          <a:ln>
            <a:noFill/>
          </a:ln>
        </p:spPr>
      </p:pic>
      <p:sp>
        <p:nvSpPr>
          <p:cNvPr id="113" name="Google Shape;113;p15"/>
          <p:cNvSpPr txBox="1"/>
          <p:nvPr/>
        </p:nvSpPr>
        <p:spPr>
          <a:xfrm>
            <a:off x="2260600" y="2336090"/>
            <a:ext cx="7873970" cy="146623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We are in 2025. You are currently at your </a:t>
            </a:r>
            <a:r>
              <a:rPr b="1" i="0" lang="en-US" sz="2400" u="none" cap="none" strike="noStrike">
                <a:solidFill>
                  <a:schemeClr val="dk1"/>
                </a:solidFill>
                <a:latin typeface="Calibri"/>
                <a:ea typeface="Calibri"/>
                <a:cs typeface="Calibri"/>
                <a:sym typeface="Calibri"/>
              </a:rPr>
              <a:t>workplace</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In </a:t>
            </a:r>
            <a:r>
              <a:rPr b="1" i="0" lang="en-US" sz="2400" u="none" cap="none" strike="noStrike">
                <a:solidFill>
                  <a:schemeClr val="dk1"/>
                </a:solidFill>
                <a:latin typeface="Calibri"/>
                <a:ea typeface="Calibri"/>
                <a:cs typeface="Calibri"/>
                <a:sym typeface="Calibri"/>
              </a:rPr>
              <a:t>which situations </a:t>
            </a:r>
            <a:r>
              <a:rPr b="0" i="0" lang="en-US" sz="2400" u="none" cap="none" strike="noStrike">
                <a:solidFill>
                  <a:schemeClr val="dk1"/>
                </a:solidFill>
                <a:latin typeface="Calibri"/>
                <a:ea typeface="Calibri"/>
                <a:cs typeface="Calibri"/>
                <a:sym typeface="Calibri"/>
              </a:rPr>
              <a:t>would you </a:t>
            </a:r>
            <a:r>
              <a:rPr b="1" i="0" lang="en-US" sz="2400" u="none" cap="none" strike="noStrike">
                <a:solidFill>
                  <a:schemeClr val="dk1"/>
                </a:solidFill>
                <a:latin typeface="Calibri"/>
                <a:ea typeface="Calibri"/>
                <a:cs typeface="Calibri"/>
                <a:sym typeface="Calibri"/>
              </a:rPr>
              <a:t>write an email</a:t>
            </a: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14" name="Google Shape;114;p15"/>
          <p:cNvSpPr/>
          <p:nvPr/>
        </p:nvSpPr>
        <p:spPr>
          <a:xfrm>
            <a:off x="1809381" y="2169546"/>
            <a:ext cx="8513376" cy="2071336"/>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5" name="Google Shape;115;p15"/>
          <p:cNvPicPr preferRelativeResize="0"/>
          <p:nvPr/>
        </p:nvPicPr>
        <p:blipFill rotWithShape="1">
          <a:blip r:embed="rId5">
            <a:alphaModFix/>
          </a:blip>
          <a:srcRect b="0" l="0" r="0" t="0"/>
          <a:stretch/>
        </p:blipFill>
        <p:spPr>
          <a:xfrm>
            <a:off x="9681562" y="1694895"/>
            <a:ext cx="1282390" cy="128239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2"/>
          <p:cNvSpPr txBox="1"/>
          <p:nvPr/>
        </p:nvSpPr>
        <p:spPr>
          <a:xfrm>
            <a:off x="2529840" y="104026"/>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467" name="Google Shape;467;p42"/>
          <p:cNvSpPr txBox="1"/>
          <p:nvPr/>
        </p:nvSpPr>
        <p:spPr>
          <a:xfrm>
            <a:off x="0" y="0"/>
            <a:ext cx="1996225" cy="369332"/>
          </a:xfrm>
          <a:prstGeom prst="rect">
            <a:avLst/>
          </a:prstGeom>
          <a:solidFill>
            <a:srgbClr val="7030A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ENGAGE</a:t>
            </a:r>
            <a:endParaRPr b="0" i="0" sz="1800" u="none" cap="none" strike="noStrike">
              <a:solidFill>
                <a:schemeClr val="dk1"/>
              </a:solidFill>
              <a:latin typeface="Calibri"/>
              <a:ea typeface="Calibri"/>
              <a:cs typeface="Calibri"/>
              <a:sym typeface="Calibri"/>
            </a:endParaRPr>
          </a:p>
        </p:txBody>
      </p:sp>
      <p:pic>
        <p:nvPicPr>
          <p:cNvPr id="468" name="Google Shape;468;p42"/>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469" name="Google Shape;469;p42"/>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15  MIN</a:t>
            </a:r>
            <a:endParaRPr b="0" i="0" sz="1200" u="none" cap="none" strike="noStrike">
              <a:solidFill>
                <a:srgbClr val="FF0000"/>
              </a:solidFill>
              <a:latin typeface="Calibri"/>
              <a:ea typeface="Calibri"/>
              <a:cs typeface="Calibri"/>
              <a:sym typeface="Calibri"/>
            </a:endParaRPr>
          </a:p>
        </p:txBody>
      </p:sp>
      <p:sp>
        <p:nvSpPr>
          <p:cNvPr id="470" name="Google Shape;470;p42"/>
          <p:cNvSpPr txBox="1"/>
          <p:nvPr/>
        </p:nvSpPr>
        <p:spPr>
          <a:xfrm>
            <a:off x="2260600" y="369332"/>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Let’s </a:t>
            </a:r>
            <a:r>
              <a:rPr b="1" i="0" lang="en-US" sz="4400" u="none" cap="none" strike="noStrike">
                <a:solidFill>
                  <a:schemeClr val="dk1"/>
                </a:solidFill>
                <a:latin typeface="Calibri"/>
                <a:ea typeface="Calibri"/>
                <a:cs typeface="Calibri"/>
                <a:sym typeface="Calibri"/>
              </a:rPr>
              <a:t>review</a:t>
            </a:r>
            <a:r>
              <a:rPr b="0" i="0" lang="en-US" sz="4400" u="none" cap="none" strike="noStrike">
                <a:solidFill>
                  <a:schemeClr val="dk1"/>
                </a:solidFill>
                <a:latin typeface="Calibri"/>
                <a:ea typeface="Calibri"/>
                <a:cs typeface="Calibri"/>
                <a:sym typeface="Calibri"/>
              </a:rPr>
              <a:t> what we have learned</a:t>
            </a:r>
            <a:endParaRPr b="1" i="0" sz="4400" u="none" cap="none" strike="noStrike">
              <a:solidFill>
                <a:schemeClr val="dk1"/>
              </a:solidFill>
              <a:latin typeface="Calibri"/>
              <a:ea typeface="Calibri"/>
              <a:cs typeface="Calibri"/>
              <a:sym typeface="Calibri"/>
            </a:endParaRPr>
          </a:p>
        </p:txBody>
      </p:sp>
      <p:pic>
        <p:nvPicPr>
          <p:cNvPr id="471" name="Google Shape;471;p42"/>
          <p:cNvPicPr preferRelativeResize="0"/>
          <p:nvPr/>
        </p:nvPicPr>
        <p:blipFill rotWithShape="1">
          <a:blip r:embed="rId4">
            <a:alphaModFix/>
          </a:blip>
          <a:srcRect b="0" l="0" r="0" t="0"/>
          <a:stretch/>
        </p:blipFill>
        <p:spPr>
          <a:xfrm>
            <a:off x="4764911" y="2302397"/>
            <a:ext cx="2662177" cy="266217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3"/>
          <p:cNvSpPr txBox="1"/>
          <p:nvPr/>
        </p:nvSpPr>
        <p:spPr>
          <a:xfrm>
            <a:off x="0" y="0"/>
            <a:ext cx="1996225" cy="369332"/>
          </a:xfrm>
          <a:prstGeom prst="rect">
            <a:avLst/>
          </a:prstGeom>
          <a:solidFill>
            <a:schemeClr val="accent4"/>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ACTIVITY 3</a:t>
            </a:r>
            <a:endParaRPr b="0" i="0" sz="1800" u="none" cap="none" strike="noStrike">
              <a:solidFill>
                <a:schemeClr val="dk1"/>
              </a:solidFill>
              <a:latin typeface="Calibri"/>
              <a:ea typeface="Calibri"/>
              <a:cs typeface="Calibri"/>
              <a:sym typeface="Calibri"/>
            </a:endParaRPr>
          </a:p>
        </p:txBody>
      </p:sp>
      <p:pic>
        <p:nvPicPr>
          <p:cNvPr id="478" name="Google Shape;478;p43"/>
          <p:cNvPicPr preferRelativeResize="0"/>
          <p:nvPr/>
        </p:nvPicPr>
        <p:blipFill rotWithShape="1">
          <a:blip r:embed="rId3">
            <a:alphaModFix/>
          </a:blip>
          <a:srcRect b="0" l="0" r="0" t="0"/>
          <a:stretch/>
        </p:blipFill>
        <p:spPr>
          <a:xfrm>
            <a:off x="770435" y="503424"/>
            <a:ext cx="250046" cy="497311"/>
          </a:xfrm>
          <a:prstGeom prst="rect">
            <a:avLst/>
          </a:prstGeom>
          <a:noFill/>
          <a:ln>
            <a:noFill/>
          </a:ln>
        </p:spPr>
      </p:pic>
      <p:pic>
        <p:nvPicPr>
          <p:cNvPr id="479" name="Google Shape;479;p43"/>
          <p:cNvPicPr preferRelativeResize="0"/>
          <p:nvPr/>
        </p:nvPicPr>
        <p:blipFill rotWithShape="1">
          <a:blip r:embed="rId3">
            <a:alphaModFix/>
          </a:blip>
          <a:srcRect b="0" l="0" r="0" t="0"/>
          <a:stretch/>
        </p:blipFill>
        <p:spPr>
          <a:xfrm>
            <a:off x="1060802" y="511826"/>
            <a:ext cx="250046" cy="497311"/>
          </a:xfrm>
          <a:prstGeom prst="rect">
            <a:avLst/>
          </a:prstGeom>
          <a:noFill/>
          <a:ln>
            <a:noFill/>
          </a:ln>
        </p:spPr>
      </p:pic>
      <p:pic>
        <p:nvPicPr>
          <p:cNvPr id="480" name="Google Shape;480;p43"/>
          <p:cNvPicPr preferRelativeResize="0"/>
          <p:nvPr/>
        </p:nvPicPr>
        <p:blipFill rotWithShape="1">
          <a:blip r:embed="rId4">
            <a:alphaModFix/>
          </a:blip>
          <a:srcRect b="0" l="0" r="0" t="0"/>
          <a:stretch/>
        </p:blipFill>
        <p:spPr>
          <a:xfrm>
            <a:off x="201818" y="528782"/>
            <a:ext cx="465137" cy="482600"/>
          </a:xfrm>
          <a:prstGeom prst="rect">
            <a:avLst/>
          </a:prstGeom>
          <a:noFill/>
          <a:ln>
            <a:noFill/>
          </a:ln>
        </p:spPr>
      </p:pic>
      <p:sp>
        <p:nvSpPr>
          <p:cNvPr id="481" name="Google Shape;481;p43"/>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60  MIN</a:t>
            </a:r>
            <a:endParaRPr b="0" i="0" sz="1200" u="none" cap="none" strike="noStrike">
              <a:solidFill>
                <a:srgbClr val="FF0000"/>
              </a:solidFill>
              <a:latin typeface="Calibri"/>
              <a:ea typeface="Calibri"/>
              <a:cs typeface="Calibri"/>
              <a:sym typeface="Calibri"/>
            </a:endParaRPr>
          </a:p>
        </p:txBody>
      </p:sp>
      <p:sp>
        <p:nvSpPr>
          <p:cNvPr id="482" name="Google Shape;482;p43"/>
          <p:cNvSpPr txBox="1"/>
          <p:nvPr/>
        </p:nvSpPr>
        <p:spPr>
          <a:xfrm>
            <a:off x="2260600" y="369332"/>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Improve</a:t>
            </a:r>
            <a:r>
              <a:rPr b="0" i="0" lang="en-US" sz="4400" u="none" cap="none" strike="noStrike">
                <a:solidFill>
                  <a:schemeClr val="dk1"/>
                </a:solidFill>
                <a:latin typeface="Calibri"/>
                <a:ea typeface="Calibri"/>
                <a:cs typeface="Calibri"/>
                <a:sym typeface="Calibri"/>
              </a:rPr>
              <a:t> those emails!</a:t>
            </a:r>
            <a:endParaRPr b="0" i="0" sz="1400" u="none" cap="none" strike="noStrike">
              <a:solidFill>
                <a:srgbClr val="000000"/>
              </a:solidFill>
              <a:latin typeface="Arial"/>
              <a:ea typeface="Arial"/>
              <a:cs typeface="Arial"/>
              <a:sym typeface="Arial"/>
            </a:endParaRPr>
          </a:p>
        </p:txBody>
      </p:sp>
      <p:sp>
        <p:nvSpPr>
          <p:cNvPr id="483" name="Google Shape;483;p43"/>
          <p:cNvSpPr txBox="1"/>
          <p:nvPr/>
        </p:nvSpPr>
        <p:spPr>
          <a:xfrm>
            <a:off x="1604567" y="2296688"/>
            <a:ext cx="8179513" cy="169706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We are still in 2025 and </a:t>
            </a:r>
            <a:r>
              <a:rPr b="1" i="0" lang="en-US" sz="2400" u="none" cap="none" strike="noStrike">
                <a:solidFill>
                  <a:schemeClr val="dk1"/>
                </a:solidFill>
                <a:latin typeface="Calibri"/>
                <a:ea typeface="Calibri"/>
                <a:cs typeface="Calibri"/>
                <a:sym typeface="Calibri"/>
              </a:rPr>
              <a:t>you are currently at your workplace</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You are the recipient of those emails. You underline those parts. Do they show effective or poor email writing skills? Why?</a:t>
            </a:r>
            <a:endParaRPr b="0" i="0" sz="1400" u="none" cap="none" strike="noStrike">
              <a:solidFill>
                <a:srgbClr val="000000"/>
              </a:solidFill>
              <a:latin typeface="Arial"/>
              <a:ea typeface="Arial"/>
              <a:cs typeface="Arial"/>
              <a:sym typeface="Arial"/>
            </a:endParaRPr>
          </a:p>
        </p:txBody>
      </p:sp>
      <p:sp>
        <p:nvSpPr>
          <p:cNvPr id="484" name="Google Shape;484;p43"/>
          <p:cNvSpPr/>
          <p:nvPr/>
        </p:nvSpPr>
        <p:spPr>
          <a:xfrm>
            <a:off x="1310849" y="1837389"/>
            <a:ext cx="9010442" cy="2710364"/>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85" name="Google Shape;485;p43"/>
          <p:cNvPicPr preferRelativeResize="0"/>
          <p:nvPr/>
        </p:nvPicPr>
        <p:blipFill rotWithShape="1">
          <a:blip r:embed="rId5">
            <a:alphaModFix/>
          </a:blip>
          <a:srcRect b="0" l="0" r="0" t="0"/>
          <a:stretch/>
        </p:blipFill>
        <p:spPr>
          <a:xfrm>
            <a:off x="9681562" y="1694895"/>
            <a:ext cx="1282390" cy="1282390"/>
          </a:xfrm>
          <a:prstGeom prst="rect">
            <a:avLst/>
          </a:prstGeom>
          <a:noFill/>
          <a:ln>
            <a:noFill/>
          </a:ln>
        </p:spPr>
      </p:pic>
      <p:sp>
        <p:nvSpPr>
          <p:cNvPr id="486" name="Google Shape;486;p43"/>
          <p:cNvSpPr/>
          <p:nvPr/>
        </p:nvSpPr>
        <p:spPr>
          <a:xfrm>
            <a:off x="3692818" y="5550934"/>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595959"/>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487" name="Google Shape;487;p43"/>
          <p:cNvSpPr/>
          <p:nvPr/>
        </p:nvSpPr>
        <p:spPr>
          <a:xfrm>
            <a:off x="6830595" y="5550934"/>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595959"/>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488" name="Google Shape;488;p43"/>
          <p:cNvSpPr txBox="1"/>
          <p:nvPr/>
        </p:nvSpPr>
        <p:spPr>
          <a:xfrm>
            <a:off x="7245872" y="5561616"/>
            <a:ext cx="260073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595959"/>
                </a:solidFill>
                <a:latin typeface="Calibri"/>
                <a:ea typeface="Calibri"/>
                <a:cs typeface="Calibri"/>
                <a:sym typeface="Calibri"/>
              </a:rPr>
              <a:t>CORRECTION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rgbClr val="595959"/>
                </a:solidFill>
                <a:latin typeface="Calibri"/>
                <a:ea typeface="Calibri"/>
                <a:cs typeface="Calibri"/>
                <a:sym typeface="Calibri"/>
              </a:rPr>
              <a:t>(20 min)</a:t>
            </a:r>
            <a:endParaRPr b="0" i="0" sz="1400" u="none" cap="none" strike="noStrike">
              <a:solidFill>
                <a:srgbClr val="000000"/>
              </a:solidFill>
              <a:latin typeface="Arial"/>
              <a:ea typeface="Arial"/>
              <a:cs typeface="Arial"/>
              <a:sym typeface="Arial"/>
            </a:endParaRPr>
          </a:p>
        </p:txBody>
      </p:sp>
      <p:sp>
        <p:nvSpPr>
          <p:cNvPr id="489" name="Google Shape;489;p43"/>
          <p:cNvSpPr txBox="1"/>
          <p:nvPr/>
        </p:nvSpPr>
        <p:spPr>
          <a:xfrm>
            <a:off x="4079871" y="5561616"/>
            <a:ext cx="2474395"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595959"/>
                </a:solidFill>
                <a:latin typeface="Calibri"/>
                <a:ea typeface="Calibri"/>
                <a:cs typeface="Calibri"/>
                <a:sym typeface="Calibri"/>
              </a:rPr>
              <a:t>TEAM 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rgbClr val="595959"/>
                </a:solidFill>
                <a:latin typeface="Calibri"/>
                <a:ea typeface="Calibri"/>
                <a:cs typeface="Calibri"/>
                <a:sym typeface="Calibri"/>
              </a:rPr>
              <a:t>(40 min)</a:t>
            </a:r>
            <a:endParaRPr b="0" i="0" sz="1400" u="none" cap="none" strike="noStrike">
              <a:solidFill>
                <a:srgbClr val="000000"/>
              </a:solidFill>
              <a:latin typeface="Arial"/>
              <a:ea typeface="Arial"/>
              <a:cs typeface="Arial"/>
              <a:sym typeface="Arial"/>
            </a:endParaRPr>
          </a:p>
        </p:txBody>
      </p:sp>
      <p:sp>
        <p:nvSpPr>
          <p:cNvPr id="490" name="Google Shape;490;p43"/>
          <p:cNvSpPr txBox="1"/>
          <p:nvPr/>
        </p:nvSpPr>
        <p:spPr>
          <a:xfrm>
            <a:off x="770435" y="5627858"/>
            <a:ext cx="268528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rgbClr val="595959"/>
                </a:solidFill>
                <a:latin typeface="Calibri"/>
                <a:ea typeface="Calibri"/>
                <a:cs typeface="Calibri"/>
                <a:sym typeface="Calibri"/>
              </a:rPr>
              <a:t>TO COMPLETE THIS ACTIVITY :</a:t>
            </a:r>
            <a:endParaRPr b="0" i="1"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4"/>
          <p:cNvSpPr txBox="1"/>
          <p:nvPr/>
        </p:nvSpPr>
        <p:spPr>
          <a:xfrm>
            <a:off x="2963883" y="369888"/>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Homework</a:t>
            </a:r>
            <a:endParaRPr b="0" i="0" sz="4400" u="none" cap="none" strike="noStrike">
              <a:solidFill>
                <a:schemeClr val="dk1"/>
              </a:solidFill>
              <a:latin typeface="Calibri"/>
              <a:ea typeface="Calibri"/>
              <a:cs typeface="Calibri"/>
              <a:sym typeface="Calibri"/>
            </a:endParaRPr>
          </a:p>
        </p:txBody>
      </p:sp>
      <p:sp>
        <p:nvSpPr>
          <p:cNvPr id="497" name="Google Shape;497;p44"/>
          <p:cNvSpPr txBox="1"/>
          <p:nvPr/>
        </p:nvSpPr>
        <p:spPr>
          <a:xfrm>
            <a:off x="838200" y="2008614"/>
            <a:ext cx="6111240" cy="90603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Look at this </a:t>
            </a:r>
            <a:r>
              <a:rPr b="0" i="0" lang="en-US" sz="2800" u="sng" cap="none" strike="noStrike">
                <a:solidFill>
                  <a:schemeClr val="hlink"/>
                </a:solidFill>
                <a:latin typeface="Calibri"/>
                <a:ea typeface="Calibri"/>
                <a:cs typeface="Calibri"/>
                <a:sym typeface="Calibri"/>
                <a:hlinkClick r:id="rId3"/>
              </a:rPr>
              <a:t>video</a:t>
            </a:r>
            <a:r>
              <a:rPr b="0" i="0" lang="en-US" sz="2800" u="none" cap="none" strike="noStrike">
                <a:solidFill>
                  <a:schemeClr val="dk1"/>
                </a:solidFill>
                <a:latin typeface="Calibri"/>
                <a:ea typeface="Calibri"/>
                <a:cs typeface="Calibri"/>
                <a:sym typeface="Calibri"/>
              </a:rPr>
              <a:t> and take notes</a:t>
            </a:r>
            <a:endParaRPr b="0" i="0" sz="1400" u="none" cap="none" strike="noStrike">
              <a:solidFill>
                <a:srgbClr val="000000"/>
              </a:solidFill>
              <a:latin typeface="Arial"/>
              <a:ea typeface="Arial"/>
              <a:cs typeface="Arial"/>
              <a:sym typeface="Arial"/>
            </a:endParaRPr>
          </a:p>
        </p:txBody>
      </p:sp>
      <p:sp>
        <p:nvSpPr>
          <p:cNvPr id="498" name="Google Shape;498;p44"/>
          <p:cNvSpPr txBox="1"/>
          <p:nvPr/>
        </p:nvSpPr>
        <p:spPr>
          <a:xfrm>
            <a:off x="-25400" y="0"/>
            <a:ext cx="2274888" cy="369888"/>
          </a:xfrm>
          <a:prstGeom prst="rect">
            <a:avLst/>
          </a:prstGeom>
          <a:solidFill>
            <a:srgbClr val="BE2314"/>
          </a:solidFill>
          <a:ln cap="flat" cmpd="sng" w="12700">
            <a:solidFill>
              <a:srgbClr val="BA8C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HOMEWORK</a:t>
            </a:r>
            <a:endParaRPr b="0" i="0" sz="1800" u="none" cap="none" strike="noStrike">
              <a:solidFill>
                <a:schemeClr val="dk1"/>
              </a:solidFill>
              <a:latin typeface="Calibri"/>
              <a:ea typeface="Calibri"/>
              <a:cs typeface="Calibri"/>
              <a:sym typeface="Calibri"/>
            </a:endParaRPr>
          </a:p>
        </p:txBody>
      </p:sp>
      <p:pic>
        <p:nvPicPr>
          <p:cNvPr id="499" name="Google Shape;499;p44"/>
          <p:cNvPicPr preferRelativeResize="0"/>
          <p:nvPr/>
        </p:nvPicPr>
        <p:blipFill rotWithShape="1">
          <a:blip r:embed="rId4">
            <a:alphaModFix/>
          </a:blip>
          <a:srcRect b="0" l="0" r="0" t="0"/>
          <a:stretch/>
        </p:blipFill>
        <p:spPr>
          <a:xfrm>
            <a:off x="706908" y="498048"/>
            <a:ext cx="250046" cy="4973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nvSpPr>
        <p:spPr>
          <a:xfrm>
            <a:off x="1187378" y="341234"/>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The main purposes of an email at work</a:t>
            </a:r>
            <a:endParaRPr b="0" i="0" sz="1400" u="none" cap="none" strike="noStrike">
              <a:solidFill>
                <a:srgbClr val="000000"/>
              </a:solidFill>
              <a:latin typeface="Arial"/>
              <a:ea typeface="Arial"/>
              <a:cs typeface="Arial"/>
              <a:sym typeface="Arial"/>
            </a:endParaRPr>
          </a:p>
        </p:txBody>
      </p:sp>
      <p:pic>
        <p:nvPicPr>
          <p:cNvPr id="122" name="Google Shape;122;p16"/>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23" name="Google Shape;123;p16"/>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sp>
        <p:nvSpPr>
          <p:cNvPr id="124" name="Google Shape;124;p16"/>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pic>
        <p:nvPicPr>
          <p:cNvPr id="125" name="Google Shape;125;p16"/>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126" name="Google Shape;126;p16"/>
          <p:cNvSpPr txBox="1"/>
          <p:nvPr/>
        </p:nvSpPr>
        <p:spPr>
          <a:xfrm>
            <a:off x="4871847" y="3758909"/>
            <a:ext cx="1954059"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Provide</a:t>
            </a:r>
            <a:r>
              <a:rPr b="1" i="0" lang="en-US" sz="2000" u="none" cap="none" strike="noStrike">
                <a:solidFill>
                  <a:schemeClr val="dk1"/>
                </a:solidFill>
                <a:latin typeface="Calibri"/>
                <a:ea typeface="Calibri"/>
                <a:cs typeface="Calibri"/>
                <a:sym typeface="Calibri"/>
              </a:rPr>
              <a:t> documentation </a:t>
            </a:r>
            <a:r>
              <a:rPr b="0" i="0" lang="en-US" sz="2000" u="none" cap="none" strike="noStrike">
                <a:solidFill>
                  <a:schemeClr val="dk1"/>
                </a:solidFill>
                <a:latin typeface="Calibri"/>
                <a:ea typeface="Calibri"/>
                <a:cs typeface="Calibri"/>
                <a:sym typeface="Calibri"/>
              </a:rPr>
              <a:t>and </a:t>
            </a:r>
            <a:r>
              <a:rPr b="1" i="0" lang="en-US" sz="2000" u="none" cap="none" strike="noStrike">
                <a:solidFill>
                  <a:schemeClr val="dk1"/>
                </a:solidFill>
                <a:latin typeface="Calibri"/>
                <a:ea typeface="Calibri"/>
                <a:cs typeface="Calibri"/>
                <a:sym typeface="Calibri"/>
              </a:rPr>
              <a:t>information</a:t>
            </a:r>
            <a:endParaRPr b="0" i="0" sz="1400" u="none" cap="none" strike="noStrike">
              <a:solidFill>
                <a:srgbClr val="000000"/>
              </a:solidFill>
              <a:latin typeface="Arial"/>
              <a:ea typeface="Arial"/>
              <a:cs typeface="Arial"/>
              <a:sym typeface="Arial"/>
            </a:endParaRPr>
          </a:p>
        </p:txBody>
      </p:sp>
      <p:cxnSp>
        <p:nvCxnSpPr>
          <p:cNvPr id="127" name="Google Shape;127;p16"/>
          <p:cNvCxnSpPr/>
          <p:nvPr/>
        </p:nvCxnSpPr>
        <p:spPr>
          <a:xfrm>
            <a:off x="2662411" y="1845193"/>
            <a:ext cx="0" cy="3578577"/>
          </a:xfrm>
          <a:prstGeom prst="straightConnector1">
            <a:avLst/>
          </a:prstGeom>
          <a:noFill/>
          <a:ln cap="flat" cmpd="sng" w="9525">
            <a:solidFill>
              <a:schemeClr val="dk1"/>
            </a:solidFill>
            <a:prstDash val="solid"/>
            <a:miter lim="800000"/>
            <a:headEnd len="sm" w="sm" type="none"/>
            <a:tailEnd len="sm" w="sm" type="none"/>
          </a:ln>
        </p:spPr>
      </p:cxnSp>
      <p:cxnSp>
        <p:nvCxnSpPr>
          <p:cNvPr id="128" name="Google Shape;128;p16"/>
          <p:cNvCxnSpPr/>
          <p:nvPr/>
        </p:nvCxnSpPr>
        <p:spPr>
          <a:xfrm>
            <a:off x="4815801" y="1867412"/>
            <a:ext cx="0" cy="3456150"/>
          </a:xfrm>
          <a:prstGeom prst="straightConnector1">
            <a:avLst/>
          </a:prstGeom>
          <a:noFill/>
          <a:ln cap="flat" cmpd="sng" w="9525">
            <a:solidFill>
              <a:schemeClr val="dk1"/>
            </a:solidFill>
            <a:prstDash val="solid"/>
            <a:miter lim="800000"/>
            <a:headEnd len="sm" w="sm" type="none"/>
            <a:tailEnd len="sm" w="sm" type="none"/>
          </a:ln>
        </p:spPr>
      </p:cxnSp>
      <p:sp>
        <p:nvSpPr>
          <p:cNvPr id="129" name="Google Shape;129;p16"/>
          <p:cNvSpPr txBox="1"/>
          <p:nvPr/>
        </p:nvSpPr>
        <p:spPr>
          <a:xfrm>
            <a:off x="7018255" y="3758909"/>
            <a:ext cx="1954059" cy="16312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Confirm</a:t>
            </a:r>
            <a:r>
              <a:rPr b="1" i="0" lang="en-US" sz="2000" u="none" cap="none" strike="noStrike">
                <a:solidFill>
                  <a:schemeClr val="dk1"/>
                </a:solidFill>
                <a:latin typeface="Calibri"/>
                <a:ea typeface="Calibri"/>
                <a:cs typeface="Calibri"/>
                <a:sym typeface="Calibri"/>
              </a:rPr>
              <a:t> arrangements </a:t>
            </a:r>
            <a:r>
              <a:rPr b="0" i="0" lang="en-US" sz="2000" u="none" cap="none" strike="noStrike">
                <a:solidFill>
                  <a:schemeClr val="dk1"/>
                </a:solidFill>
                <a:latin typeface="Calibri"/>
                <a:ea typeface="Calibri"/>
                <a:cs typeface="Calibri"/>
                <a:sym typeface="Calibri"/>
              </a:rPr>
              <a:t>(meetings, deadlines etc.)</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cxnSp>
        <p:nvCxnSpPr>
          <p:cNvPr id="130" name="Google Shape;130;p16"/>
          <p:cNvCxnSpPr/>
          <p:nvPr/>
        </p:nvCxnSpPr>
        <p:spPr>
          <a:xfrm>
            <a:off x="9084881" y="1867412"/>
            <a:ext cx="0" cy="3456150"/>
          </a:xfrm>
          <a:prstGeom prst="straightConnector1">
            <a:avLst/>
          </a:prstGeom>
          <a:noFill/>
          <a:ln cap="flat" cmpd="sng" w="9525">
            <a:solidFill>
              <a:schemeClr val="dk1"/>
            </a:solidFill>
            <a:prstDash val="solid"/>
            <a:miter lim="800000"/>
            <a:headEnd len="sm" w="sm" type="none"/>
            <a:tailEnd len="sm" w="sm" type="none"/>
          </a:ln>
        </p:spPr>
      </p:cxnSp>
      <p:sp>
        <p:nvSpPr>
          <p:cNvPr id="131" name="Google Shape;131;p16"/>
          <p:cNvSpPr txBox="1"/>
          <p:nvPr/>
        </p:nvSpPr>
        <p:spPr>
          <a:xfrm>
            <a:off x="9112477" y="3751152"/>
            <a:ext cx="1954059"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Make</a:t>
            </a:r>
            <a:r>
              <a:rPr b="1" i="0" lang="en-US" sz="2000" u="none" cap="none" strike="noStrike">
                <a:solidFill>
                  <a:schemeClr val="dk1"/>
                </a:solidFill>
                <a:latin typeface="Calibri"/>
                <a:ea typeface="Calibri"/>
                <a:cs typeface="Calibri"/>
                <a:sym typeface="Calibri"/>
              </a:rPr>
              <a:t> requests</a:t>
            </a:r>
            <a:endParaRPr b="0" i="0" sz="2000" u="none" cap="none" strike="noStrike">
              <a:solidFill>
                <a:schemeClr val="dk1"/>
              </a:solidFill>
              <a:latin typeface="Calibri"/>
              <a:ea typeface="Calibri"/>
              <a:cs typeface="Calibri"/>
              <a:sym typeface="Calibri"/>
            </a:endParaRPr>
          </a:p>
        </p:txBody>
      </p:sp>
      <p:cxnSp>
        <p:nvCxnSpPr>
          <p:cNvPr id="132" name="Google Shape;132;p16"/>
          <p:cNvCxnSpPr/>
          <p:nvPr/>
        </p:nvCxnSpPr>
        <p:spPr>
          <a:xfrm>
            <a:off x="7018255" y="1845193"/>
            <a:ext cx="0" cy="3456150"/>
          </a:xfrm>
          <a:prstGeom prst="straightConnector1">
            <a:avLst/>
          </a:prstGeom>
          <a:noFill/>
          <a:ln cap="flat" cmpd="sng" w="9525">
            <a:solidFill>
              <a:schemeClr val="dk1"/>
            </a:solidFill>
            <a:prstDash val="solid"/>
            <a:miter lim="800000"/>
            <a:headEnd len="sm" w="sm" type="none"/>
            <a:tailEnd len="sm" w="sm" type="none"/>
          </a:ln>
        </p:spPr>
      </p:cxnSp>
      <p:sp>
        <p:nvSpPr>
          <p:cNvPr id="133" name="Google Shape;133;p16"/>
          <p:cNvSpPr txBox="1"/>
          <p:nvPr/>
        </p:nvSpPr>
        <p:spPr>
          <a:xfrm>
            <a:off x="2836029" y="3758909"/>
            <a:ext cx="1954059"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Plan the </a:t>
            </a:r>
            <a:r>
              <a:rPr b="1" i="0" lang="en-US" sz="2000" u="none" cap="none" strike="noStrike">
                <a:solidFill>
                  <a:schemeClr val="dk1"/>
                </a:solidFill>
                <a:latin typeface="Calibri"/>
                <a:ea typeface="Calibri"/>
                <a:cs typeface="Calibri"/>
                <a:sym typeface="Calibri"/>
              </a:rPr>
              <a:t>tasks </a:t>
            </a:r>
            <a:r>
              <a:rPr b="0" i="0" lang="en-US" sz="2000" u="none" cap="none" strike="noStrike">
                <a:solidFill>
                  <a:schemeClr val="dk1"/>
                </a:solidFill>
                <a:latin typeface="Calibri"/>
                <a:ea typeface="Calibri"/>
                <a:cs typeface="Calibri"/>
                <a:sym typeface="Calibri"/>
              </a:rPr>
              <a:t>and give</a:t>
            </a:r>
            <a:r>
              <a:rPr b="1" i="0" lang="en-US" sz="2000" u="none" cap="none" strike="noStrike">
                <a:solidFill>
                  <a:schemeClr val="dk1"/>
                </a:solidFill>
                <a:latin typeface="Calibri"/>
                <a:ea typeface="Calibri"/>
                <a:cs typeface="Calibri"/>
                <a:sym typeface="Calibri"/>
              </a:rPr>
              <a:t> instructions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id="134" name="Google Shape;134;p16"/>
          <p:cNvPicPr preferRelativeResize="0"/>
          <p:nvPr/>
        </p:nvPicPr>
        <p:blipFill rotWithShape="1">
          <a:blip r:embed="rId5">
            <a:alphaModFix/>
          </a:blip>
          <a:srcRect b="0" l="0" r="0" t="0"/>
          <a:stretch/>
        </p:blipFill>
        <p:spPr>
          <a:xfrm>
            <a:off x="5318922" y="2247705"/>
            <a:ext cx="1096554" cy="1096554"/>
          </a:xfrm>
          <a:prstGeom prst="rect">
            <a:avLst/>
          </a:prstGeom>
          <a:noFill/>
          <a:ln>
            <a:noFill/>
          </a:ln>
        </p:spPr>
      </p:pic>
      <p:pic>
        <p:nvPicPr>
          <p:cNvPr id="135" name="Google Shape;135;p16"/>
          <p:cNvPicPr preferRelativeResize="0"/>
          <p:nvPr/>
        </p:nvPicPr>
        <p:blipFill rotWithShape="1">
          <a:blip r:embed="rId6">
            <a:alphaModFix/>
          </a:blip>
          <a:srcRect b="0" l="0" r="0" t="0"/>
          <a:stretch/>
        </p:blipFill>
        <p:spPr>
          <a:xfrm>
            <a:off x="3250103" y="2292262"/>
            <a:ext cx="1011984" cy="1011984"/>
          </a:xfrm>
          <a:prstGeom prst="rect">
            <a:avLst/>
          </a:prstGeom>
          <a:noFill/>
          <a:ln>
            <a:noFill/>
          </a:ln>
        </p:spPr>
      </p:pic>
      <p:pic>
        <p:nvPicPr>
          <p:cNvPr id="136" name="Google Shape;136;p16"/>
          <p:cNvPicPr preferRelativeResize="0"/>
          <p:nvPr/>
        </p:nvPicPr>
        <p:blipFill rotWithShape="1">
          <a:blip r:embed="rId7">
            <a:alphaModFix/>
          </a:blip>
          <a:srcRect b="0" l="0" r="0" t="0"/>
          <a:stretch/>
        </p:blipFill>
        <p:spPr>
          <a:xfrm>
            <a:off x="7621035" y="2292262"/>
            <a:ext cx="940998" cy="940998"/>
          </a:xfrm>
          <a:prstGeom prst="rect">
            <a:avLst/>
          </a:prstGeom>
          <a:noFill/>
          <a:ln>
            <a:noFill/>
          </a:ln>
        </p:spPr>
      </p:pic>
      <p:pic>
        <p:nvPicPr>
          <p:cNvPr id="137" name="Google Shape;137;p16"/>
          <p:cNvPicPr preferRelativeResize="0"/>
          <p:nvPr/>
        </p:nvPicPr>
        <p:blipFill rotWithShape="1">
          <a:blip r:embed="rId8">
            <a:alphaModFix/>
          </a:blip>
          <a:srcRect b="0" l="0" r="0" t="0"/>
          <a:stretch/>
        </p:blipFill>
        <p:spPr>
          <a:xfrm>
            <a:off x="9607730" y="2247705"/>
            <a:ext cx="975910" cy="975910"/>
          </a:xfrm>
          <a:prstGeom prst="rect">
            <a:avLst/>
          </a:prstGeom>
          <a:noFill/>
          <a:ln>
            <a:noFill/>
          </a:ln>
        </p:spPr>
      </p:pic>
      <p:pic>
        <p:nvPicPr>
          <p:cNvPr id="138" name="Google Shape;138;p16"/>
          <p:cNvPicPr preferRelativeResize="0"/>
          <p:nvPr/>
        </p:nvPicPr>
        <p:blipFill rotWithShape="1">
          <a:blip r:embed="rId9">
            <a:alphaModFix/>
          </a:blip>
          <a:srcRect b="0" l="0" r="0" t="0"/>
          <a:stretch/>
        </p:blipFill>
        <p:spPr>
          <a:xfrm>
            <a:off x="998344" y="2292262"/>
            <a:ext cx="1045633" cy="1045633"/>
          </a:xfrm>
          <a:prstGeom prst="rect">
            <a:avLst/>
          </a:prstGeom>
          <a:noFill/>
          <a:ln>
            <a:noFill/>
          </a:ln>
        </p:spPr>
      </p:pic>
      <p:sp>
        <p:nvSpPr>
          <p:cNvPr id="139" name="Google Shape;139;p16"/>
          <p:cNvSpPr txBox="1"/>
          <p:nvPr/>
        </p:nvSpPr>
        <p:spPr>
          <a:xfrm>
            <a:off x="545183" y="3751152"/>
            <a:ext cx="195405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Provide </a:t>
            </a:r>
            <a:r>
              <a:rPr b="1" i="0" lang="en-US" sz="2000" u="none" cap="none" strike="noStrike">
                <a:solidFill>
                  <a:schemeClr val="dk1"/>
                </a:solidFill>
                <a:latin typeface="Calibri"/>
                <a:ea typeface="Calibri"/>
                <a:cs typeface="Calibri"/>
                <a:sym typeface="Calibri"/>
              </a:rPr>
              <a:t>updates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3024183" y="43457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Email vs Instant messaging</a:t>
            </a:r>
            <a:endParaRPr/>
          </a:p>
        </p:txBody>
      </p:sp>
      <p:pic>
        <p:nvPicPr>
          <p:cNvPr id="146" name="Google Shape;146;p17"/>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47" name="Google Shape;147;p17"/>
          <p:cNvSpPr txBox="1"/>
          <p:nvPr/>
        </p:nvSpPr>
        <p:spPr>
          <a:xfrm>
            <a:off x="0" y="0"/>
            <a:ext cx="1996225" cy="369332"/>
          </a:xfrm>
          <a:prstGeom prst="rect">
            <a:avLst/>
          </a:prstGeom>
          <a:solidFill>
            <a:srgbClr val="00B0F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DISCUSS</a:t>
            </a:r>
            <a:endParaRPr b="0" i="0" sz="1800" u="none" cap="none" strike="noStrike">
              <a:solidFill>
                <a:schemeClr val="dk1"/>
              </a:solidFill>
              <a:latin typeface="Calibri"/>
              <a:ea typeface="Calibri"/>
              <a:cs typeface="Calibri"/>
              <a:sym typeface="Calibri"/>
            </a:endParaRPr>
          </a:p>
        </p:txBody>
      </p:sp>
      <p:sp>
        <p:nvSpPr>
          <p:cNvPr id="148" name="Google Shape;148;p17"/>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20  MIN</a:t>
            </a:r>
            <a:endParaRPr b="0" i="0" sz="1200" u="none" cap="none" strike="noStrike">
              <a:solidFill>
                <a:srgbClr val="FF0000"/>
              </a:solidFill>
              <a:latin typeface="Calibri"/>
              <a:ea typeface="Calibri"/>
              <a:cs typeface="Calibri"/>
              <a:sym typeface="Calibri"/>
            </a:endParaRPr>
          </a:p>
        </p:txBody>
      </p:sp>
      <p:sp>
        <p:nvSpPr>
          <p:cNvPr id="149" name="Google Shape;149;p17"/>
          <p:cNvSpPr txBox="1"/>
          <p:nvPr/>
        </p:nvSpPr>
        <p:spPr>
          <a:xfrm>
            <a:off x="1861938" y="2204557"/>
            <a:ext cx="7873970"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Instant messaging </a:t>
            </a:r>
            <a:r>
              <a:rPr b="0" i="0" lang="en-US" sz="2400" u="none" cap="none" strike="noStrike">
                <a:solidFill>
                  <a:schemeClr val="dk1"/>
                </a:solidFill>
                <a:latin typeface="Calibri"/>
                <a:ea typeface="Calibri"/>
                <a:cs typeface="Calibri"/>
                <a:sym typeface="Calibri"/>
              </a:rPr>
              <a:t>is getting more and more popular.</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Telegram is very often used to communicate work-related topics. </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What are the advantages and disadvantages of instant messaging?</a:t>
            </a:r>
            <a:endParaRPr b="0" i="0" sz="1400" u="none" cap="none" strike="noStrike">
              <a:solidFill>
                <a:srgbClr val="000000"/>
              </a:solidFill>
              <a:latin typeface="Arial"/>
              <a:ea typeface="Arial"/>
              <a:cs typeface="Arial"/>
              <a:sym typeface="Arial"/>
            </a:endParaRPr>
          </a:p>
        </p:txBody>
      </p:sp>
      <p:sp>
        <p:nvSpPr>
          <p:cNvPr id="150" name="Google Shape;150;p17"/>
          <p:cNvSpPr/>
          <p:nvPr/>
        </p:nvSpPr>
        <p:spPr>
          <a:xfrm>
            <a:off x="1310848" y="1985507"/>
            <a:ext cx="8976151" cy="3369595"/>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1" name="Google Shape;151;p17"/>
          <p:cNvPicPr preferRelativeResize="0"/>
          <p:nvPr/>
        </p:nvPicPr>
        <p:blipFill rotWithShape="1">
          <a:blip r:embed="rId4">
            <a:alphaModFix/>
          </a:blip>
          <a:srcRect b="0" l="0" r="0" t="0"/>
          <a:stretch/>
        </p:blipFill>
        <p:spPr>
          <a:xfrm>
            <a:off x="9833070" y="3145335"/>
            <a:ext cx="1104600" cy="1104600"/>
          </a:xfrm>
          <a:prstGeom prst="rect">
            <a:avLst/>
          </a:prstGeom>
          <a:noFill/>
          <a:ln>
            <a:noFill/>
          </a:ln>
        </p:spPr>
      </p:pic>
      <p:pic>
        <p:nvPicPr>
          <p:cNvPr id="152" name="Google Shape;152;p17"/>
          <p:cNvPicPr preferRelativeResize="0"/>
          <p:nvPr/>
        </p:nvPicPr>
        <p:blipFill rotWithShape="1">
          <a:blip r:embed="rId5">
            <a:alphaModFix/>
          </a:blip>
          <a:srcRect b="0" l="0" r="0" t="0"/>
          <a:stretch/>
        </p:blipFill>
        <p:spPr>
          <a:xfrm>
            <a:off x="770435" y="503424"/>
            <a:ext cx="250046" cy="497311"/>
          </a:xfrm>
          <a:prstGeom prst="rect">
            <a:avLst/>
          </a:prstGeom>
          <a:noFill/>
          <a:ln>
            <a:noFill/>
          </a:ln>
        </p:spPr>
      </p:pic>
      <p:pic>
        <p:nvPicPr>
          <p:cNvPr id="153" name="Google Shape;153;p17"/>
          <p:cNvPicPr preferRelativeResize="0"/>
          <p:nvPr/>
        </p:nvPicPr>
        <p:blipFill rotWithShape="1">
          <a:blip r:embed="rId5">
            <a:alphaModFix/>
          </a:blip>
          <a:srcRect b="0" l="0" r="0" t="0"/>
          <a:stretch/>
        </p:blipFill>
        <p:spPr>
          <a:xfrm>
            <a:off x="1060802" y="511826"/>
            <a:ext cx="250046" cy="497311"/>
          </a:xfrm>
          <a:prstGeom prst="rect">
            <a:avLst/>
          </a:prstGeom>
          <a:noFill/>
          <a:ln>
            <a:noFill/>
          </a:ln>
        </p:spPr>
      </p:pic>
      <p:sp>
        <p:nvSpPr>
          <p:cNvPr id="154" name="Google Shape;154;p17"/>
          <p:cNvSpPr/>
          <p:nvPr/>
        </p:nvSpPr>
        <p:spPr>
          <a:xfrm>
            <a:off x="3692818" y="5780258"/>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2400"/>
              <a:buFont typeface="Calibri"/>
              <a:buNone/>
            </a:pPr>
            <a:r>
              <a:rPr b="0" i="0" lang="en-US" sz="2400" u="none" cap="none" strike="noStrike">
                <a:solidFill>
                  <a:srgbClr val="595959"/>
                </a:solidFill>
                <a:latin typeface="Calibri"/>
                <a:ea typeface="Calibri"/>
                <a:cs typeface="Calibri"/>
                <a:sym typeface="Calibri"/>
              </a:rPr>
              <a:t>1</a:t>
            </a:r>
            <a:endParaRPr b="0" i="0" sz="1800" u="none" cap="none" strike="noStrike">
              <a:solidFill>
                <a:schemeClr val="dk1"/>
              </a:solidFill>
              <a:latin typeface="Calibri"/>
              <a:ea typeface="Calibri"/>
              <a:cs typeface="Calibri"/>
              <a:sym typeface="Calibri"/>
            </a:endParaRPr>
          </a:p>
        </p:txBody>
      </p:sp>
      <p:sp>
        <p:nvSpPr>
          <p:cNvPr id="155" name="Google Shape;155;p17"/>
          <p:cNvSpPr/>
          <p:nvPr/>
        </p:nvSpPr>
        <p:spPr>
          <a:xfrm>
            <a:off x="6830595" y="5780258"/>
            <a:ext cx="364737" cy="357515"/>
          </a:xfrm>
          <a:prstGeom prst="ellipse">
            <a:avLst/>
          </a:prstGeom>
          <a:solidFill>
            <a:schemeClr val="lt1"/>
          </a:solidFill>
          <a:ln cap="flat" cmpd="sng" w="12700">
            <a:solidFill>
              <a:srgbClr val="59595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595959"/>
              </a:buClr>
              <a:buSzPts val="2400"/>
              <a:buFont typeface="Calibri"/>
              <a:buNone/>
            </a:pPr>
            <a:r>
              <a:rPr b="0" i="0" lang="en-US" sz="2400" u="none" cap="none" strike="noStrike">
                <a:solidFill>
                  <a:srgbClr val="595959"/>
                </a:solidFill>
                <a:latin typeface="Calibri"/>
                <a:ea typeface="Calibri"/>
                <a:cs typeface="Calibri"/>
                <a:sym typeface="Calibri"/>
              </a:rPr>
              <a:t>2</a:t>
            </a:r>
            <a:endParaRPr b="0" i="0" sz="1800" u="none" cap="none" strike="noStrike">
              <a:solidFill>
                <a:schemeClr val="dk1"/>
              </a:solidFill>
              <a:latin typeface="Calibri"/>
              <a:ea typeface="Calibri"/>
              <a:cs typeface="Calibri"/>
              <a:sym typeface="Calibri"/>
            </a:endParaRPr>
          </a:p>
        </p:txBody>
      </p:sp>
      <p:sp>
        <p:nvSpPr>
          <p:cNvPr id="156" name="Google Shape;156;p17"/>
          <p:cNvSpPr txBox="1"/>
          <p:nvPr/>
        </p:nvSpPr>
        <p:spPr>
          <a:xfrm>
            <a:off x="7245872" y="5790940"/>
            <a:ext cx="260073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1" i="0" lang="en-US" sz="1600" u="none" cap="none" strike="noStrike">
                <a:solidFill>
                  <a:srgbClr val="595959"/>
                </a:solidFill>
                <a:latin typeface="Calibri"/>
                <a:ea typeface="Calibri"/>
                <a:cs typeface="Calibri"/>
                <a:sym typeface="Calibri"/>
              </a:rPr>
              <a:t>CLASS </a:t>
            </a:r>
            <a:r>
              <a:rPr b="0" i="0" lang="en-US" sz="1600" u="none" cap="none" strike="noStrike">
                <a:solidFill>
                  <a:srgbClr val="595959"/>
                </a:solidFill>
                <a:latin typeface="Calibri"/>
                <a:ea typeface="Calibri"/>
                <a:cs typeface="Calibri"/>
                <a:sym typeface="Calibri"/>
              </a:rPr>
              <a:t>DISCUSSION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(10 min)</a:t>
            </a:r>
            <a:endParaRPr b="0" i="0" sz="1800" u="none" cap="none" strike="noStrike">
              <a:solidFill>
                <a:schemeClr val="dk1"/>
              </a:solidFill>
              <a:latin typeface="Calibri"/>
              <a:ea typeface="Calibri"/>
              <a:cs typeface="Calibri"/>
              <a:sym typeface="Calibri"/>
            </a:endParaRPr>
          </a:p>
        </p:txBody>
      </p:sp>
      <p:sp>
        <p:nvSpPr>
          <p:cNvPr id="157" name="Google Shape;157;p17"/>
          <p:cNvSpPr txBox="1"/>
          <p:nvPr/>
        </p:nvSpPr>
        <p:spPr>
          <a:xfrm>
            <a:off x="4079871" y="5790940"/>
            <a:ext cx="2474395"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1" i="0" lang="en-US" sz="1600" u="none" cap="none" strike="noStrike">
                <a:solidFill>
                  <a:srgbClr val="595959"/>
                </a:solidFill>
                <a:latin typeface="Calibri"/>
                <a:ea typeface="Calibri"/>
                <a:cs typeface="Calibri"/>
                <a:sym typeface="Calibri"/>
              </a:rPr>
              <a:t>TEAM </a:t>
            </a:r>
            <a:r>
              <a:rPr b="0" i="0" lang="en-US" sz="1600" u="none" cap="none" strike="noStrike">
                <a:solidFill>
                  <a:srgbClr val="595959"/>
                </a:solidFill>
                <a:latin typeface="Calibri"/>
                <a:ea typeface="Calibri"/>
                <a:cs typeface="Calibri"/>
                <a:sym typeface="Calibri"/>
              </a:rPr>
              <a:t>DISCUSSION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(10 min)</a:t>
            </a:r>
            <a:endParaRPr b="0" i="0" sz="1800" u="none" cap="none" strike="noStrike">
              <a:solidFill>
                <a:schemeClr val="dk1"/>
              </a:solidFill>
              <a:latin typeface="Calibri"/>
              <a:ea typeface="Calibri"/>
              <a:cs typeface="Calibri"/>
              <a:sym typeface="Calibri"/>
            </a:endParaRPr>
          </a:p>
        </p:txBody>
      </p:sp>
      <p:sp>
        <p:nvSpPr>
          <p:cNvPr id="158" name="Google Shape;158;p17"/>
          <p:cNvSpPr txBox="1"/>
          <p:nvPr/>
        </p:nvSpPr>
        <p:spPr>
          <a:xfrm>
            <a:off x="770435" y="5857182"/>
            <a:ext cx="268528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1600"/>
              <a:buFont typeface="Calibri"/>
              <a:buNone/>
            </a:pPr>
            <a:r>
              <a:rPr b="0" i="1" lang="en-US" sz="1600" u="none" cap="none" strike="noStrike">
                <a:solidFill>
                  <a:srgbClr val="595959"/>
                </a:solidFill>
                <a:latin typeface="Calibri"/>
                <a:ea typeface="Calibri"/>
                <a:cs typeface="Calibri"/>
                <a:sym typeface="Calibri"/>
              </a:rPr>
              <a:t>TO COMPLETE THIS ACTIVITY :</a:t>
            </a:r>
            <a:endParaRPr b="0" i="1"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3083560" y="34647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Email vs Instant messaging</a:t>
            </a:r>
            <a:endParaRPr/>
          </a:p>
        </p:txBody>
      </p:sp>
      <p:pic>
        <p:nvPicPr>
          <p:cNvPr id="165" name="Google Shape;165;p18"/>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66" name="Google Shape;166;p18"/>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15  MIN</a:t>
            </a:r>
            <a:endParaRPr b="0" i="0" sz="1200" u="none" cap="none" strike="noStrike">
              <a:solidFill>
                <a:srgbClr val="FF0000"/>
              </a:solidFill>
              <a:latin typeface="Calibri"/>
              <a:ea typeface="Calibri"/>
              <a:cs typeface="Calibri"/>
              <a:sym typeface="Calibri"/>
            </a:endParaRPr>
          </a:p>
        </p:txBody>
      </p:sp>
      <p:sp>
        <p:nvSpPr>
          <p:cNvPr id="167" name="Google Shape;167;p18"/>
          <p:cNvSpPr txBox="1"/>
          <p:nvPr/>
        </p:nvSpPr>
        <p:spPr>
          <a:xfrm>
            <a:off x="2813148" y="2623862"/>
            <a:ext cx="7873970" cy="727571"/>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Would you rather use </a:t>
            </a:r>
            <a:r>
              <a:rPr b="1" i="0" lang="en-US" sz="2400" u="none" cap="none" strike="noStrike">
                <a:solidFill>
                  <a:schemeClr val="dk1"/>
                </a:solidFill>
                <a:latin typeface="Calibri"/>
                <a:ea typeface="Calibri"/>
                <a:cs typeface="Calibri"/>
                <a:sym typeface="Calibri"/>
              </a:rPr>
              <a:t>email</a:t>
            </a:r>
            <a:r>
              <a:rPr b="0" i="0" lang="en-US" sz="2400" u="none" cap="none" strike="noStrike">
                <a:solidFill>
                  <a:schemeClr val="dk1"/>
                </a:solidFill>
                <a:latin typeface="Calibri"/>
                <a:ea typeface="Calibri"/>
                <a:cs typeface="Calibri"/>
                <a:sym typeface="Calibri"/>
              </a:rPr>
              <a:t> or </a:t>
            </a:r>
            <a:r>
              <a:rPr b="1" i="0" lang="en-US" sz="2400" u="none" cap="none" strike="noStrike">
                <a:solidFill>
                  <a:schemeClr val="dk1"/>
                </a:solidFill>
                <a:latin typeface="Calibri"/>
                <a:ea typeface="Calibri"/>
                <a:cs typeface="Calibri"/>
                <a:sym typeface="Calibri"/>
              </a:rPr>
              <a:t>instant messaging</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Why</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1940243" y="2380712"/>
            <a:ext cx="8976151" cy="1916968"/>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9" name="Google Shape;169;p18"/>
          <p:cNvPicPr preferRelativeResize="0"/>
          <p:nvPr/>
        </p:nvPicPr>
        <p:blipFill rotWithShape="1">
          <a:blip r:embed="rId4">
            <a:alphaModFix/>
          </a:blip>
          <a:srcRect b="0" l="0" r="0" t="0"/>
          <a:stretch/>
        </p:blipFill>
        <p:spPr>
          <a:xfrm>
            <a:off x="1359872" y="2569461"/>
            <a:ext cx="1160742" cy="1160742"/>
          </a:xfrm>
          <a:prstGeom prst="rect">
            <a:avLst/>
          </a:prstGeom>
          <a:noFill/>
          <a:ln>
            <a:noFill/>
          </a:ln>
        </p:spPr>
      </p:pic>
      <p:pic>
        <p:nvPicPr>
          <p:cNvPr id="170" name="Google Shape;170;p18"/>
          <p:cNvPicPr preferRelativeResize="0"/>
          <p:nvPr/>
        </p:nvPicPr>
        <p:blipFill rotWithShape="1">
          <a:blip r:embed="rId5">
            <a:alphaModFix/>
          </a:blip>
          <a:srcRect b="0" l="0" r="0" t="0"/>
          <a:stretch/>
        </p:blipFill>
        <p:spPr>
          <a:xfrm>
            <a:off x="10364094" y="2612279"/>
            <a:ext cx="1104600" cy="1104600"/>
          </a:xfrm>
          <a:prstGeom prst="rect">
            <a:avLst/>
          </a:prstGeom>
          <a:noFill/>
          <a:ln>
            <a:noFill/>
          </a:ln>
        </p:spPr>
      </p:pic>
      <p:sp>
        <p:nvSpPr>
          <p:cNvPr id="171" name="Google Shape;171;p18"/>
          <p:cNvSpPr txBox="1"/>
          <p:nvPr/>
        </p:nvSpPr>
        <p:spPr>
          <a:xfrm>
            <a:off x="0" y="0"/>
            <a:ext cx="1996225" cy="369332"/>
          </a:xfrm>
          <a:prstGeom prst="rect">
            <a:avLst/>
          </a:prstGeom>
          <a:solidFill>
            <a:srgbClr val="FFC00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ACTIVITY 1</a:t>
            </a:r>
            <a:endParaRPr b="0" i="0" sz="1800" u="none" cap="none" strike="noStrike">
              <a:solidFill>
                <a:schemeClr val="dk1"/>
              </a:solidFill>
              <a:latin typeface="Calibri"/>
              <a:ea typeface="Calibri"/>
              <a:cs typeface="Calibri"/>
              <a:sym typeface="Calibri"/>
            </a:endParaRPr>
          </a:p>
        </p:txBody>
      </p:sp>
      <p:pic>
        <p:nvPicPr>
          <p:cNvPr id="172" name="Google Shape;172;p18"/>
          <p:cNvPicPr preferRelativeResize="0"/>
          <p:nvPr/>
        </p:nvPicPr>
        <p:blipFill rotWithShape="1">
          <a:blip r:embed="rId6">
            <a:alphaModFix/>
          </a:blip>
          <a:srcRect b="0" l="0" r="0" t="0"/>
          <a:stretch/>
        </p:blipFill>
        <p:spPr>
          <a:xfrm>
            <a:off x="883416" y="528782"/>
            <a:ext cx="607924" cy="6607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nvSpPr>
        <p:spPr>
          <a:xfrm>
            <a:off x="1187378" y="135494"/>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03040"/>
              </a:buClr>
              <a:buSzPts val="3600"/>
              <a:buFont typeface="Calibri"/>
              <a:buNone/>
            </a:pPr>
            <a:r>
              <a:rPr b="0" i="0" lang="en-US" sz="3600" u="none" cap="none" strike="noStrike">
                <a:solidFill>
                  <a:srgbClr val="203040"/>
                </a:solidFill>
                <a:latin typeface="Calibri"/>
                <a:ea typeface="Calibri"/>
                <a:cs typeface="Calibri"/>
                <a:sym typeface="Calibri"/>
              </a:rPr>
              <a:t>7Cs to effective written communication</a:t>
            </a:r>
            <a:endParaRPr b="0" i="0" sz="7200" u="none" cap="none" strike="noStrike">
              <a:solidFill>
                <a:schemeClr val="dk1"/>
              </a:solidFill>
              <a:latin typeface="Calibri"/>
              <a:ea typeface="Calibri"/>
              <a:cs typeface="Calibri"/>
              <a:sym typeface="Calibri"/>
            </a:endParaRPr>
          </a:p>
        </p:txBody>
      </p:sp>
      <p:pic>
        <p:nvPicPr>
          <p:cNvPr id="179" name="Google Shape;179;p19"/>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80" name="Google Shape;180;p19"/>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sp>
        <p:nvSpPr>
          <p:cNvPr id="181" name="Google Shape;181;p19"/>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10  MIN</a:t>
            </a:r>
            <a:endParaRPr b="0" i="0" sz="1200" u="none" cap="none" strike="noStrike">
              <a:solidFill>
                <a:srgbClr val="FF0000"/>
              </a:solidFill>
              <a:latin typeface="Calibri"/>
              <a:ea typeface="Calibri"/>
              <a:cs typeface="Calibri"/>
              <a:sym typeface="Calibri"/>
            </a:endParaRPr>
          </a:p>
        </p:txBody>
      </p:sp>
      <p:pic>
        <p:nvPicPr>
          <p:cNvPr id="182" name="Google Shape;182;p19"/>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pic>
        <p:nvPicPr>
          <p:cNvPr id="183" name="Google Shape;183;p19"/>
          <p:cNvPicPr preferRelativeResize="0"/>
          <p:nvPr/>
        </p:nvPicPr>
        <p:blipFill rotWithShape="1">
          <a:blip r:embed="rId5">
            <a:alphaModFix/>
          </a:blip>
          <a:srcRect b="0" l="0" r="0" t="0"/>
          <a:stretch/>
        </p:blipFill>
        <p:spPr>
          <a:xfrm>
            <a:off x="3431775" y="1176162"/>
            <a:ext cx="5658221" cy="5611459"/>
          </a:xfrm>
          <a:prstGeom prst="rect">
            <a:avLst/>
          </a:prstGeom>
          <a:noFill/>
          <a:ln>
            <a:noFill/>
          </a:ln>
        </p:spPr>
      </p:pic>
      <p:sp>
        <p:nvSpPr>
          <p:cNvPr id="184" name="Google Shape;184;p19"/>
          <p:cNvSpPr txBox="1"/>
          <p:nvPr/>
        </p:nvSpPr>
        <p:spPr>
          <a:xfrm>
            <a:off x="6927313" y="4650873"/>
            <a:ext cx="1708812" cy="6771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Concreteness</a:t>
            </a:r>
            <a:endParaRPr b="1"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Be specific</a:t>
            </a:r>
            <a:endParaRPr b="0" i="0" sz="1400" u="none" cap="none" strike="noStrike">
              <a:solidFill>
                <a:srgbClr val="000000"/>
              </a:solidFill>
              <a:latin typeface="Arial"/>
              <a:ea typeface="Arial"/>
              <a:cs typeface="Arial"/>
              <a:sym typeface="Arial"/>
            </a:endParaRPr>
          </a:p>
        </p:txBody>
      </p:sp>
      <p:sp>
        <p:nvSpPr>
          <p:cNvPr id="185" name="Google Shape;185;p19"/>
          <p:cNvSpPr txBox="1"/>
          <p:nvPr/>
        </p:nvSpPr>
        <p:spPr>
          <a:xfrm>
            <a:off x="5493563" y="5527216"/>
            <a:ext cx="1578296"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Courtesy</a:t>
            </a:r>
            <a:endParaRPr b="1"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Be sincere and thoughtful</a:t>
            </a:r>
            <a:endParaRPr b="0" i="0" sz="1400" u="none" cap="none" strike="noStrike">
              <a:solidFill>
                <a:srgbClr val="000000"/>
              </a:solidFill>
              <a:latin typeface="Arial"/>
              <a:ea typeface="Arial"/>
              <a:cs typeface="Arial"/>
              <a:sym typeface="Arial"/>
            </a:endParaRPr>
          </a:p>
        </p:txBody>
      </p:sp>
      <p:sp>
        <p:nvSpPr>
          <p:cNvPr id="186" name="Google Shape;186;p19"/>
          <p:cNvSpPr txBox="1"/>
          <p:nvPr/>
        </p:nvSpPr>
        <p:spPr>
          <a:xfrm>
            <a:off x="3959026" y="4650873"/>
            <a:ext cx="1578296"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Clarity</a:t>
            </a:r>
            <a:endParaRPr b="1"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Use words and visual aids</a:t>
            </a:r>
            <a:endParaRPr b="0" i="0" sz="1400" u="none" cap="none" strike="noStrike">
              <a:solidFill>
                <a:srgbClr val="000000"/>
              </a:solidFill>
              <a:latin typeface="Arial"/>
              <a:ea typeface="Arial"/>
              <a:cs typeface="Arial"/>
              <a:sym typeface="Arial"/>
            </a:endParaRPr>
          </a:p>
        </p:txBody>
      </p:sp>
      <p:sp>
        <p:nvSpPr>
          <p:cNvPr id="187" name="Google Shape;187;p19"/>
          <p:cNvSpPr txBox="1"/>
          <p:nvPr/>
        </p:nvSpPr>
        <p:spPr>
          <a:xfrm>
            <a:off x="3289144" y="3120095"/>
            <a:ext cx="2553280"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Correctness</a:t>
            </a:r>
            <a:endParaRPr b="1"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Check your grammar, punctuation, spelling</a:t>
            </a:r>
            <a:endParaRPr b="0" i="0" sz="1400" u="none" cap="none" strike="noStrike">
              <a:solidFill>
                <a:srgbClr val="000000"/>
              </a:solidFill>
              <a:latin typeface="Arial"/>
              <a:ea typeface="Arial"/>
              <a:cs typeface="Arial"/>
              <a:sym typeface="Arial"/>
            </a:endParaRPr>
          </a:p>
        </p:txBody>
      </p:sp>
      <p:sp>
        <p:nvSpPr>
          <p:cNvPr id="188" name="Google Shape;188;p19"/>
          <p:cNvSpPr txBox="1"/>
          <p:nvPr/>
        </p:nvSpPr>
        <p:spPr>
          <a:xfrm>
            <a:off x="4524883" y="1790494"/>
            <a:ext cx="1768896" cy="6771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Completeness</a:t>
            </a:r>
            <a:endParaRPr b="1"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5 Wh questions</a:t>
            </a:r>
            <a:endParaRPr b="0" i="0" sz="1400" u="none" cap="none" strike="noStrike">
              <a:solidFill>
                <a:srgbClr val="000000"/>
              </a:solidFill>
              <a:latin typeface="Arial"/>
              <a:ea typeface="Arial"/>
              <a:cs typeface="Arial"/>
              <a:sym typeface="Arial"/>
            </a:endParaRPr>
          </a:p>
        </p:txBody>
      </p:sp>
      <p:sp>
        <p:nvSpPr>
          <p:cNvPr id="189" name="Google Shape;189;p19"/>
          <p:cNvSpPr txBox="1"/>
          <p:nvPr/>
        </p:nvSpPr>
        <p:spPr>
          <a:xfrm>
            <a:off x="6282711" y="1756204"/>
            <a:ext cx="1768896" cy="123110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Consideration</a:t>
            </a:r>
            <a:endParaRPr b="1" i="0" sz="18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Consider the reader’s situation</a:t>
            </a:r>
            <a:endParaRPr b="0" i="0" sz="1400" u="none" cap="none" strike="noStrike">
              <a:solidFill>
                <a:srgbClr val="000000"/>
              </a:solidFill>
              <a:latin typeface="Arial"/>
              <a:ea typeface="Arial"/>
              <a:cs typeface="Arial"/>
              <a:sym typeface="Arial"/>
            </a:endParaRPr>
          </a:p>
        </p:txBody>
      </p:sp>
      <p:sp>
        <p:nvSpPr>
          <p:cNvPr id="190" name="Google Shape;190;p19"/>
          <p:cNvSpPr txBox="1"/>
          <p:nvPr/>
        </p:nvSpPr>
        <p:spPr>
          <a:xfrm>
            <a:off x="6812641" y="3297476"/>
            <a:ext cx="2553280" cy="6771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Conciseness</a:t>
            </a:r>
            <a:r>
              <a:rPr b="0" i="0" lang="en-US" sz="2000" u="none" cap="none" strike="noStrike">
                <a:solidFill>
                  <a:schemeClr val="lt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Keep it short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nvSpPr>
        <p:spPr>
          <a:xfrm>
            <a:off x="1187378" y="135494"/>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03040"/>
              </a:buClr>
              <a:buSzPts val="4400"/>
              <a:buFont typeface="Calibri"/>
              <a:buNone/>
            </a:pPr>
            <a:r>
              <a:rPr b="0" i="0" lang="en-US" sz="4400" u="none" cap="none" strike="noStrike">
                <a:solidFill>
                  <a:srgbClr val="203040"/>
                </a:solidFill>
                <a:latin typeface="Calibri"/>
                <a:ea typeface="Calibri"/>
                <a:cs typeface="Calibri"/>
                <a:sym typeface="Calibri"/>
              </a:rPr>
              <a:t>Tips for </a:t>
            </a:r>
            <a:r>
              <a:rPr b="1" i="0" lang="en-US" sz="4400" u="none" cap="none" strike="noStrike">
                <a:solidFill>
                  <a:srgbClr val="203040"/>
                </a:solidFill>
                <a:latin typeface="Calibri"/>
                <a:ea typeface="Calibri"/>
                <a:cs typeface="Calibri"/>
                <a:sym typeface="Calibri"/>
              </a:rPr>
              <a:t>Clarity</a:t>
            </a:r>
            <a:endParaRPr b="1" i="0" sz="8800" u="none" cap="none" strike="noStrike">
              <a:solidFill>
                <a:schemeClr val="dk1"/>
              </a:solidFill>
              <a:latin typeface="Calibri"/>
              <a:ea typeface="Calibri"/>
              <a:cs typeface="Calibri"/>
              <a:sym typeface="Calibri"/>
            </a:endParaRPr>
          </a:p>
        </p:txBody>
      </p:sp>
      <p:pic>
        <p:nvPicPr>
          <p:cNvPr id="196" name="Google Shape;196;p20"/>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197" name="Google Shape;197;p20"/>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sp>
        <p:nvSpPr>
          <p:cNvPr id="198" name="Google Shape;198;p20"/>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5  MIN</a:t>
            </a:r>
            <a:endParaRPr b="0" i="0" sz="1200" u="none" cap="none" strike="noStrike">
              <a:solidFill>
                <a:srgbClr val="FF0000"/>
              </a:solidFill>
              <a:latin typeface="Calibri"/>
              <a:ea typeface="Calibri"/>
              <a:cs typeface="Calibri"/>
              <a:sym typeface="Calibri"/>
            </a:endParaRPr>
          </a:p>
        </p:txBody>
      </p:sp>
      <p:pic>
        <p:nvPicPr>
          <p:cNvPr id="199" name="Google Shape;199;p20"/>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200" name="Google Shape;200;p20"/>
          <p:cNvSpPr txBox="1"/>
          <p:nvPr/>
        </p:nvSpPr>
        <p:spPr>
          <a:xfrm>
            <a:off x="1996225" y="2171700"/>
            <a:ext cx="8587955" cy="2404954"/>
          </a:xfrm>
          <a:prstGeom prst="rect">
            <a:avLst/>
          </a:prstGeom>
          <a:noFill/>
          <a:ln>
            <a:noFill/>
          </a:ln>
        </p:spPr>
        <p:txBody>
          <a:bodyPr anchorCtr="0" anchor="t" bIns="45700" lIns="91425" spcFirstLastPara="1" rIns="91425" wrap="square" tIns="45700">
            <a:spAutoFit/>
          </a:bodyPr>
          <a:lstStyle/>
          <a:p>
            <a:pPr indent="-285750" lvl="0" marL="844550" marR="0" rtl="0" algn="l">
              <a:lnSpc>
                <a:spcPct val="15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Use short, familiar, conversational words.</a:t>
            </a:r>
            <a:endParaRPr b="0" i="0" sz="2400" u="none" cap="none" strike="noStrike">
              <a:solidFill>
                <a:srgbClr val="203040"/>
              </a:solidFill>
              <a:latin typeface="Calibri"/>
              <a:ea typeface="Calibri"/>
              <a:cs typeface="Calibri"/>
              <a:sym typeface="Calibri"/>
            </a:endParaRPr>
          </a:p>
          <a:p>
            <a:pPr indent="-285750" lvl="0" marL="844550" marR="0" rtl="0" algn="l">
              <a:lnSpc>
                <a:spcPct val="150000"/>
              </a:lnSpc>
              <a:spcBef>
                <a:spcPts val="60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Make sure the ideas (tasks) are well-organised</a:t>
            </a:r>
            <a:endParaRPr b="0" i="0" sz="2400" u="none" cap="none" strike="noStrike">
              <a:solidFill>
                <a:srgbClr val="203040"/>
              </a:solidFill>
              <a:latin typeface="Calibri"/>
              <a:ea typeface="Calibri"/>
              <a:cs typeface="Calibri"/>
              <a:sym typeface="Calibri"/>
            </a:endParaRPr>
          </a:p>
          <a:p>
            <a:pPr indent="-285750" lvl="0" marL="844550" marR="0" rtl="0" algn="l">
              <a:lnSpc>
                <a:spcPct val="150000"/>
              </a:lnSpc>
              <a:spcBef>
                <a:spcPts val="600"/>
              </a:spcBef>
              <a:spcAft>
                <a:spcPts val="0"/>
              </a:spcAft>
              <a:buClr>
                <a:srgbClr val="000000"/>
              </a:buClr>
              <a:buSzPts val="2400"/>
              <a:buFont typeface="Noto Sans Symbols"/>
              <a:buChar char="✔"/>
            </a:pPr>
            <a:r>
              <a:rPr b="0" i="0" lang="en-US" sz="2400" u="none" cap="none" strike="noStrike">
                <a:solidFill>
                  <a:srgbClr val="000000"/>
                </a:solidFill>
                <a:latin typeface="Calibri"/>
                <a:ea typeface="Calibri"/>
                <a:cs typeface="Calibri"/>
                <a:sym typeface="Calibri"/>
              </a:rPr>
              <a:t>Include examples, illustrations, and other visual aids (as attachments*)</a:t>
            </a:r>
            <a:endParaRPr b="0" i="0" sz="2400" u="none" cap="none" strike="noStrike">
              <a:solidFill>
                <a:srgbClr val="203040"/>
              </a:solidFill>
              <a:latin typeface="Calibri"/>
              <a:ea typeface="Calibri"/>
              <a:cs typeface="Calibri"/>
              <a:sym typeface="Calibri"/>
            </a:endParaRPr>
          </a:p>
        </p:txBody>
      </p:sp>
      <p:sp>
        <p:nvSpPr>
          <p:cNvPr id="201" name="Google Shape;201;p20"/>
          <p:cNvSpPr/>
          <p:nvPr/>
        </p:nvSpPr>
        <p:spPr>
          <a:xfrm>
            <a:off x="2076658" y="1928357"/>
            <a:ext cx="8976151" cy="3077983"/>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02" name="Google Shape;202;p20"/>
          <p:cNvPicPr preferRelativeResize="0"/>
          <p:nvPr/>
        </p:nvPicPr>
        <p:blipFill rotWithShape="1">
          <a:blip r:embed="rId5">
            <a:alphaModFix/>
          </a:blip>
          <a:srcRect b="0" l="0" r="0" t="0"/>
          <a:stretch/>
        </p:blipFill>
        <p:spPr>
          <a:xfrm>
            <a:off x="10102166" y="1087734"/>
            <a:ext cx="1681245" cy="16812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nvSpPr>
        <p:spPr>
          <a:xfrm>
            <a:off x="1187378" y="135494"/>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203040"/>
              </a:buClr>
              <a:buSzPts val="4400"/>
              <a:buFont typeface="Calibri"/>
              <a:buNone/>
            </a:pPr>
            <a:r>
              <a:rPr b="0" i="0" lang="en-US" sz="4400" u="none" cap="none" strike="noStrike">
                <a:solidFill>
                  <a:srgbClr val="203040"/>
                </a:solidFill>
                <a:latin typeface="Calibri"/>
                <a:ea typeface="Calibri"/>
                <a:cs typeface="Calibri"/>
                <a:sym typeface="Calibri"/>
              </a:rPr>
              <a:t>Tips for </a:t>
            </a:r>
            <a:r>
              <a:rPr b="1" i="0" lang="en-US" sz="4400" u="none" cap="none" strike="noStrike">
                <a:solidFill>
                  <a:srgbClr val="203040"/>
                </a:solidFill>
                <a:latin typeface="Calibri"/>
                <a:ea typeface="Calibri"/>
                <a:cs typeface="Calibri"/>
                <a:sym typeface="Calibri"/>
              </a:rPr>
              <a:t>Completeness</a:t>
            </a:r>
            <a:endParaRPr b="1" i="0" sz="8800" u="none" cap="none" strike="noStrike">
              <a:solidFill>
                <a:schemeClr val="dk1"/>
              </a:solidFill>
              <a:latin typeface="Calibri"/>
              <a:ea typeface="Calibri"/>
              <a:cs typeface="Calibri"/>
              <a:sym typeface="Calibri"/>
            </a:endParaRPr>
          </a:p>
        </p:txBody>
      </p:sp>
      <p:pic>
        <p:nvPicPr>
          <p:cNvPr id="209" name="Google Shape;209;p21"/>
          <p:cNvPicPr preferRelativeResize="0"/>
          <p:nvPr/>
        </p:nvPicPr>
        <p:blipFill rotWithShape="1">
          <a:blip r:embed="rId3">
            <a:alphaModFix/>
          </a:blip>
          <a:srcRect b="0" l="0" r="0" t="0"/>
          <a:stretch/>
        </p:blipFill>
        <p:spPr>
          <a:xfrm>
            <a:off x="201818" y="528782"/>
            <a:ext cx="465137" cy="482600"/>
          </a:xfrm>
          <a:prstGeom prst="rect">
            <a:avLst/>
          </a:prstGeom>
          <a:noFill/>
          <a:ln>
            <a:noFill/>
          </a:ln>
        </p:spPr>
      </p:pic>
      <p:sp>
        <p:nvSpPr>
          <p:cNvPr id="210" name="Google Shape;210;p21"/>
          <p:cNvSpPr txBox="1"/>
          <p:nvPr/>
        </p:nvSpPr>
        <p:spPr>
          <a:xfrm>
            <a:off x="0" y="0"/>
            <a:ext cx="1996225" cy="369332"/>
          </a:xfrm>
          <a:prstGeom prst="rect">
            <a:avLst/>
          </a:prstGeom>
          <a:solidFill>
            <a:srgbClr val="92D050"/>
          </a:solidFill>
          <a:ln cap="flat" cmpd="sng" w="12700">
            <a:solidFill>
              <a:srgbClr val="517E3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EXPLAIN</a:t>
            </a:r>
            <a:endParaRPr b="0" i="0" sz="1800" u="none" cap="none" strike="noStrike">
              <a:solidFill>
                <a:schemeClr val="dk1"/>
              </a:solidFill>
              <a:latin typeface="Calibri"/>
              <a:ea typeface="Calibri"/>
              <a:cs typeface="Calibri"/>
              <a:sym typeface="Calibri"/>
            </a:endParaRPr>
          </a:p>
        </p:txBody>
      </p:sp>
      <p:sp>
        <p:nvSpPr>
          <p:cNvPr id="211" name="Google Shape;211;p21"/>
          <p:cNvSpPr txBox="1"/>
          <p:nvPr/>
        </p:nvSpPr>
        <p:spPr>
          <a:xfrm>
            <a:off x="93588" y="1004016"/>
            <a:ext cx="68159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rPr b="0" i="0" lang="en-US" sz="1200" u="none" cap="none" strike="noStrike">
                <a:solidFill>
                  <a:schemeClr val="dk1"/>
                </a:solidFill>
                <a:latin typeface="Calibri"/>
                <a:ea typeface="Calibri"/>
                <a:cs typeface="Calibri"/>
                <a:sym typeface="Calibri"/>
              </a:rPr>
              <a:t>5  MIN</a:t>
            </a:r>
            <a:endParaRPr b="0" i="0" sz="1200" u="none" cap="none" strike="noStrike">
              <a:solidFill>
                <a:srgbClr val="FF0000"/>
              </a:solidFill>
              <a:latin typeface="Calibri"/>
              <a:ea typeface="Calibri"/>
              <a:cs typeface="Calibri"/>
              <a:sym typeface="Calibri"/>
            </a:endParaRPr>
          </a:p>
        </p:txBody>
      </p:sp>
      <p:pic>
        <p:nvPicPr>
          <p:cNvPr id="212" name="Google Shape;212;p21"/>
          <p:cNvPicPr preferRelativeResize="0"/>
          <p:nvPr/>
        </p:nvPicPr>
        <p:blipFill rotWithShape="1">
          <a:blip r:embed="rId4">
            <a:alphaModFix/>
          </a:blip>
          <a:srcRect b="0" l="0" r="0" t="0"/>
          <a:stretch/>
        </p:blipFill>
        <p:spPr>
          <a:xfrm>
            <a:off x="883416" y="528782"/>
            <a:ext cx="607924" cy="660787"/>
          </a:xfrm>
          <a:prstGeom prst="rect">
            <a:avLst/>
          </a:prstGeom>
          <a:noFill/>
          <a:ln>
            <a:noFill/>
          </a:ln>
        </p:spPr>
      </p:pic>
      <p:sp>
        <p:nvSpPr>
          <p:cNvPr id="213" name="Google Shape;213;p21"/>
          <p:cNvSpPr txBox="1"/>
          <p:nvPr/>
        </p:nvSpPr>
        <p:spPr>
          <a:xfrm>
            <a:off x="2464854" y="2270990"/>
            <a:ext cx="8587955" cy="34599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Ask yourself </a:t>
            </a:r>
            <a:r>
              <a:rPr b="1" i="1" lang="en-US" sz="2200" u="none" cap="none" strike="noStrike">
                <a:solidFill>
                  <a:srgbClr val="000000"/>
                </a:solidFill>
                <a:latin typeface="Calibri"/>
                <a:ea typeface="Calibri"/>
                <a:cs typeface="Calibri"/>
                <a:sym typeface="Calibri"/>
              </a:rPr>
              <a:t>wh- questions</a:t>
            </a:r>
            <a:r>
              <a:rPr b="0" i="0" lang="en-US" sz="2200" u="none" cap="none" strike="noStrike">
                <a:solidFill>
                  <a:srgbClr val="000000"/>
                </a:solidFill>
                <a:latin typeface="Calibri"/>
                <a:ea typeface="Calibri"/>
                <a:cs typeface="Calibri"/>
                <a:sym typeface="Calibri"/>
              </a:rPr>
              <a:t> to see if you have anything else to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add in your email or edit your email: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br>
              <a:rPr b="0" i="0" lang="en-US" sz="2200" u="none" cap="none" strike="noStrike">
                <a:solidFill>
                  <a:srgbClr val="000000"/>
                </a:solidFill>
                <a:latin typeface="Calibri"/>
                <a:ea typeface="Calibri"/>
                <a:cs typeface="Calibri"/>
                <a:sym typeface="Calibri"/>
              </a:rPr>
            </a:br>
            <a:r>
              <a:rPr b="0" i="1" lang="en-US" sz="2200" u="none" cap="none" strike="noStrike">
                <a:solidFill>
                  <a:srgbClr val="000000"/>
                </a:solidFill>
                <a:latin typeface="Calibri"/>
                <a:ea typeface="Calibri"/>
                <a:cs typeface="Calibri"/>
                <a:sym typeface="Calibri"/>
              </a:rPr>
              <a:t>Example:</a:t>
            </a:r>
            <a:endParaRPr b="0" i="1" sz="2200" u="none" cap="none" strike="noStrike">
              <a:solidFill>
                <a:srgbClr val="203040"/>
              </a:solidFill>
              <a:latin typeface="Calibri"/>
              <a:ea typeface="Calibri"/>
              <a:cs typeface="Calibri"/>
              <a:sym typeface="Calibri"/>
            </a:endParaRPr>
          </a:p>
          <a:p>
            <a:pPr indent="-285750" lvl="1" marL="742950" marR="0" rtl="0" algn="l">
              <a:lnSpc>
                <a:spcPct val="100000"/>
              </a:lnSpc>
              <a:spcBef>
                <a:spcPts val="500"/>
              </a:spcBef>
              <a:spcAft>
                <a:spcPts val="0"/>
              </a:spcAft>
              <a:buClr>
                <a:srgbClr val="000000"/>
              </a:buClr>
              <a:buSzPts val="2200"/>
              <a:buFont typeface="Arial"/>
              <a:buChar char="•"/>
            </a:pPr>
            <a:r>
              <a:rPr b="1" i="1" lang="en-US" sz="2200" u="none" cap="none" strike="noStrike">
                <a:solidFill>
                  <a:srgbClr val="000000"/>
                </a:solidFill>
                <a:latin typeface="Calibri"/>
                <a:ea typeface="Calibri"/>
                <a:cs typeface="Calibri"/>
                <a:sym typeface="Calibri"/>
              </a:rPr>
              <a:t>Who</a:t>
            </a:r>
            <a:r>
              <a:rPr b="0" i="1" lang="en-US" sz="2200" u="none" cap="none" strike="noStrike">
                <a:solidFill>
                  <a:srgbClr val="000000"/>
                </a:solidFill>
                <a:latin typeface="Calibri"/>
                <a:ea typeface="Calibri"/>
                <a:cs typeface="Calibri"/>
                <a:sym typeface="Calibri"/>
              </a:rPr>
              <a:t> are you communicating with? (Superiors? Peers?)</a:t>
            </a:r>
            <a:endParaRPr b="1" i="1" sz="2200" u="none" cap="none" strike="noStrike">
              <a:solidFill>
                <a:srgbClr val="203040"/>
              </a:solidFill>
              <a:latin typeface="Calibri"/>
              <a:ea typeface="Calibri"/>
              <a:cs typeface="Calibri"/>
              <a:sym typeface="Calibri"/>
            </a:endParaRPr>
          </a:p>
          <a:p>
            <a:pPr indent="-285750" lvl="1" marL="742950" marR="0" rtl="0" algn="l">
              <a:lnSpc>
                <a:spcPct val="100000"/>
              </a:lnSpc>
              <a:spcBef>
                <a:spcPts val="500"/>
              </a:spcBef>
              <a:spcAft>
                <a:spcPts val="0"/>
              </a:spcAft>
              <a:buClr>
                <a:srgbClr val="000000"/>
              </a:buClr>
              <a:buSzPts val="2200"/>
              <a:buFont typeface="Arial"/>
              <a:buChar char="•"/>
            </a:pPr>
            <a:r>
              <a:rPr b="1" i="1" lang="en-US" sz="2200" u="none" cap="none" strike="noStrike">
                <a:solidFill>
                  <a:srgbClr val="000000"/>
                </a:solidFill>
                <a:latin typeface="Calibri"/>
                <a:ea typeface="Calibri"/>
                <a:cs typeface="Calibri"/>
                <a:sym typeface="Calibri"/>
              </a:rPr>
              <a:t>What</a:t>
            </a:r>
            <a:r>
              <a:rPr b="0" i="1" lang="en-US" sz="2200" u="none" cap="none" strike="noStrike">
                <a:solidFill>
                  <a:srgbClr val="000000"/>
                </a:solidFill>
                <a:latin typeface="Calibri"/>
                <a:ea typeface="Calibri"/>
                <a:cs typeface="Calibri"/>
                <a:sym typeface="Calibri"/>
              </a:rPr>
              <a:t> do you want him/ her to do for you? </a:t>
            </a:r>
            <a:endParaRPr b="1" i="1" sz="2200" u="none" cap="none" strike="noStrike">
              <a:solidFill>
                <a:srgbClr val="203040"/>
              </a:solidFill>
              <a:latin typeface="Calibri"/>
              <a:ea typeface="Calibri"/>
              <a:cs typeface="Calibri"/>
              <a:sym typeface="Calibri"/>
            </a:endParaRPr>
          </a:p>
          <a:p>
            <a:pPr indent="-285750" lvl="1" marL="742950" marR="0" rtl="0" algn="l">
              <a:lnSpc>
                <a:spcPct val="100000"/>
              </a:lnSpc>
              <a:spcBef>
                <a:spcPts val="500"/>
              </a:spcBef>
              <a:spcAft>
                <a:spcPts val="0"/>
              </a:spcAft>
              <a:buClr>
                <a:srgbClr val="000000"/>
              </a:buClr>
              <a:buSzPts val="2200"/>
              <a:buFont typeface="Arial"/>
              <a:buChar char="•"/>
            </a:pPr>
            <a:r>
              <a:rPr b="1" i="1" lang="en-US" sz="2200" u="none" cap="none" strike="noStrike">
                <a:solidFill>
                  <a:srgbClr val="000000"/>
                </a:solidFill>
                <a:latin typeface="Calibri"/>
                <a:ea typeface="Calibri"/>
                <a:cs typeface="Calibri"/>
                <a:sym typeface="Calibri"/>
              </a:rPr>
              <a:t>How </a:t>
            </a:r>
            <a:r>
              <a:rPr b="0" i="1" lang="en-US" sz="2200" u="none" cap="none" strike="noStrike">
                <a:solidFill>
                  <a:srgbClr val="000000"/>
                </a:solidFill>
                <a:latin typeface="Calibri"/>
                <a:ea typeface="Calibri"/>
                <a:cs typeface="Calibri"/>
                <a:sym typeface="Calibri"/>
              </a:rPr>
              <a:t>are you organizing your ideas? (The flow)</a:t>
            </a:r>
            <a:endParaRPr b="1" i="1" sz="2200" u="none" cap="none" strike="noStrike">
              <a:solidFill>
                <a:srgbClr val="203040"/>
              </a:solidFill>
              <a:latin typeface="Calibri"/>
              <a:ea typeface="Calibri"/>
              <a:cs typeface="Calibri"/>
              <a:sym typeface="Calibri"/>
            </a:endParaRPr>
          </a:p>
          <a:p>
            <a:pPr indent="-285750" lvl="1" marL="742950" marR="0" rtl="0" algn="l">
              <a:lnSpc>
                <a:spcPct val="100000"/>
              </a:lnSpc>
              <a:spcBef>
                <a:spcPts val="500"/>
              </a:spcBef>
              <a:spcAft>
                <a:spcPts val="0"/>
              </a:spcAft>
              <a:buClr>
                <a:srgbClr val="000000"/>
              </a:buClr>
              <a:buSzPts val="2200"/>
              <a:buFont typeface="Arial"/>
              <a:buChar char="•"/>
            </a:pPr>
            <a:r>
              <a:rPr b="1" i="1" lang="en-US" sz="2200" u="none" cap="none" strike="noStrike">
                <a:solidFill>
                  <a:srgbClr val="000000"/>
                </a:solidFill>
                <a:latin typeface="Calibri"/>
                <a:ea typeface="Calibri"/>
                <a:cs typeface="Calibri"/>
                <a:sym typeface="Calibri"/>
              </a:rPr>
              <a:t>When</a:t>
            </a:r>
            <a:r>
              <a:rPr b="0" i="1" lang="en-US" sz="2200" u="none" cap="none" strike="noStrike">
                <a:solidFill>
                  <a:srgbClr val="000000"/>
                </a:solidFill>
                <a:latin typeface="Calibri"/>
                <a:ea typeface="Calibri"/>
                <a:cs typeface="Calibri"/>
                <a:sym typeface="Calibri"/>
              </a:rPr>
              <a:t> should you send the email?</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500"/>
              </a:spcBef>
              <a:spcAft>
                <a:spcPts val="0"/>
              </a:spcAft>
              <a:buClr>
                <a:srgbClr val="000000"/>
              </a:buClr>
              <a:buSzPts val="2200"/>
              <a:buFont typeface="Arial"/>
              <a:buChar char="•"/>
            </a:pPr>
            <a:r>
              <a:rPr b="1" i="1" lang="en-US" sz="2200" u="none" cap="none" strike="noStrike">
                <a:solidFill>
                  <a:srgbClr val="000000"/>
                </a:solidFill>
                <a:latin typeface="Calibri"/>
                <a:ea typeface="Calibri"/>
                <a:cs typeface="Calibri"/>
                <a:sym typeface="Calibri"/>
              </a:rPr>
              <a:t>Why</a:t>
            </a:r>
            <a:r>
              <a:rPr b="0" i="1" lang="en-US" sz="2200" u="none" cap="none" strike="noStrike">
                <a:solidFill>
                  <a:srgbClr val="000000"/>
                </a:solidFill>
                <a:latin typeface="Calibri"/>
                <a:ea typeface="Calibri"/>
                <a:cs typeface="Calibri"/>
                <a:sym typeface="Calibri"/>
              </a:rPr>
              <a:t> are you sending this email?</a:t>
            </a:r>
            <a:endParaRPr b="0" i="1" sz="2200" u="none" cap="none" strike="noStrike">
              <a:solidFill>
                <a:srgbClr val="203040"/>
              </a:solidFill>
              <a:latin typeface="Calibri"/>
              <a:ea typeface="Calibri"/>
              <a:cs typeface="Calibri"/>
              <a:sym typeface="Calibri"/>
            </a:endParaRPr>
          </a:p>
        </p:txBody>
      </p:sp>
      <p:sp>
        <p:nvSpPr>
          <p:cNvPr id="214" name="Google Shape;214;p21"/>
          <p:cNvSpPr/>
          <p:nvPr/>
        </p:nvSpPr>
        <p:spPr>
          <a:xfrm>
            <a:off x="2076658" y="1928357"/>
            <a:ext cx="8976151" cy="4015243"/>
          </a:xfrm>
          <a:prstGeom prst="roundRect">
            <a:avLst>
              <a:gd fmla="val 16667" name="adj"/>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5" name="Google Shape;215;p21"/>
          <p:cNvPicPr preferRelativeResize="0"/>
          <p:nvPr/>
        </p:nvPicPr>
        <p:blipFill rotWithShape="1">
          <a:blip r:embed="rId5">
            <a:alphaModFix/>
          </a:blip>
          <a:srcRect b="0" l="0" r="0" t="0"/>
          <a:stretch/>
        </p:blipFill>
        <p:spPr>
          <a:xfrm>
            <a:off x="10053042" y="1461057"/>
            <a:ext cx="1520190" cy="15201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