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br>
              <a:rPr lang="en-US"/>
            </a:br>
            <a:br>
              <a:rPr lang="en-US"/>
            </a:br>
            <a:r>
              <a:rPr lang="en-US"/>
              <a:t>Homework if needed: finish the minmap</a:t>
            </a:r>
            <a:endParaRPr/>
          </a:p>
        </p:txBody>
      </p:sp>
      <p:sp>
        <p:nvSpPr>
          <p:cNvPr id="188" name="Google Shape;18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31.png"/><Relationship Id="rId5" Type="http://schemas.openxmlformats.org/officeDocument/2006/relationships/image" Target="../media/image23.png"/><Relationship Id="rId6" Type="http://schemas.openxmlformats.org/officeDocument/2006/relationships/image" Target="../media/image22.png"/><Relationship Id="rId7" Type="http://schemas.openxmlformats.org/officeDocument/2006/relationships/image" Target="../media/image9.png"/><Relationship Id="rId8"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image" Target="../media/image27.png"/><Relationship Id="rId8"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3.png"/><Relationship Id="rId10" Type="http://schemas.openxmlformats.org/officeDocument/2006/relationships/image" Target="../media/image16.png"/><Relationship Id="rId9" Type="http://schemas.openxmlformats.org/officeDocument/2006/relationships/image" Target="../media/image20.png"/><Relationship Id="rId5" Type="http://schemas.openxmlformats.org/officeDocument/2006/relationships/image" Target="../media/image15.png"/><Relationship Id="rId6" Type="http://schemas.openxmlformats.org/officeDocument/2006/relationships/image" Target="../media/image19.png"/><Relationship Id="rId7" Type="http://schemas.openxmlformats.org/officeDocument/2006/relationships/image" Target="../media/image18.png"/><Relationship Id="rId8"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mindmeister.com/?r=517770&amp;gclid=CjwKCAjwrranBhAEEiwAzbhNtTKm-GZyre7pmZM_GvxoE41dNE_IVljp5uuMklcdA2DF0fmFL5Mp4BoCJ3IQAvD_BwE" TargetMode="External"/><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89" name="Google Shape;89;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90" name="Google Shape;90;p13"/>
          <p:cNvSpPr/>
          <p:nvPr/>
        </p:nvSpPr>
        <p:spPr>
          <a:xfrm>
            <a:off x="0" y="0"/>
            <a:ext cx="12192000" cy="6858000"/>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Develop interview skills</a:t>
            </a:r>
            <a:endParaRPr b="0" i="0" sz="8000" u="none" cap="none" strike="noStrike">
              <a:solidFill>
                <a:schemeClr val="lt1"/>
              </a:solidFill>
              <a:latin typeface="Calibri"/>
              <a:ea typeface="Calibri"/>
              <a:cs typeface="Calibri"/>
              <a:sym typeface="Calibri"/>
            </a:endParaRPr>
          </a:p>
        </p:txBody>
      </p:sp>
      <p:sp>
        <p:nvSpPr>
          <p:cNvPr id="91" name="Google Shape;91;p13"/>
          <p:cNvSpPr txBox="1"/>
          <p:nvPr/>
        </p:nvSpPr>
        <p:spPr>
          <a:xfrm>
            <a:off x="2392738" y="942561"/>
            <a:ext cx="7406524" cy="5847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Calibri"/>
                <a:ea typeface="Calibri"/>
                <a:cs typeface="Calibri"/>
                <a:sym typeface="Calibri"/>
              </a:rPr>
              <a:t>CHAPTER 2: EXPLORE THE IT INDUSTRY </a:t>
            </a:r>
            <a:endParaRPr b="0" i="0" sz="1800" u="none" cap="none" strike="noStrike">
              <a:solidFill>
                <a:schemeClr val="dk1"/>
              </a:solidFill>
              <a:latin typeface="Calibri"/>
              <a:ea typeface="Calibri"/>
              <a:cs typeface="Calibri"/>
              <a:sym typeface="Calibri"/>
            </a:endParaRPr>
          </a:p>
        </p:txBody>
      </p:sp>
      <p:sp>
        <p:nvSpPr>
          <p:cNvPr id="92" name="Google Shape;92;p13"/>
          <p:cNvSpPr/>
          <p:nvPr/>
        </p:nvSpPr>
        <p:spPr>
          <a:xfrm>
            <a:off x="595086" y="1809175"/>
            <a:ext cx="11001828" cy="3521529"/>
          </a:xfrm>
          <a:prstGeom prst="rect">
            <a:avLst/>
          </a:prstGeom>
          <a:noFill/>
          <a:ln cap="flat" cmpd="sng" w="571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22"/>
          <p:cNvPicPr preferRelativeResize="0"/>
          <p:nvPr/>
        </p:nvPicPr>
        <p:blipFill rotWithShape="1">
          <a:blip r:embed="rId3">
            <a:alphaModFix/>
          </a:blip>
          <a:srcRect b="0" l="0" r="0" t="0"/>
          <a:stretch/>
        </p:blipFill>
        <p:spPr>
          <a:xfrm>
            <a:off x="1260488" y="2002971"/>
            <a:ext cx="1426029" cy="1426029"/>
          </a:xfrm>
          <a:prstGeom prst="rect">
            <a:avLst/>
          </a:prstGeom>
          <a:noFill/>
          <a:ln>
            <a:noFill/>
          </a:ln>
        </p:spPr>
      </p:pic>
      <p:pic>
        <p:nvPicPr>
          <p:cNvPr id="235" name="Google Shape;235;p22"/>
          <p:cNvPicPr preferRelativeResize="0"/>
          <p:nvPr/>
        </p:nvPicPr>
        <p:blipFill rotWithShape="1">
          <a:blip r:embed="rId4">
            <a:alphaModFix/>
          </a:blip>
          <a:srcRect b="0" l="0" r="0" t="0"/>
          <a:stretch/>
        </p:blipFill>
        <p:spPr>
          <a:xfrm>
            <a:off x="3863619" y="2039307"/>
            <a:ext cx="1426029" cy="1426029"/>
          </a:xfrm>
          <a:prstGeom prst="rect">
            <a:avLst/>
          </a:prstGeom>
          <a:noFill/>
          <a:ln>
            <a:noFill/>
          </a:ln>
        </p:spPr>
      </p:pic>
      <p:pic>
        <p:nvPicPr>
          <p:cNvPr id="236" name="Google Shape;236;p22"/>
          <p:cNvPicPr preferRelativeResize="0"/>
          <p:nvPr/>
        </p:nvPicPr>
        <p:blipFill rotWithShape="1">
          <a:blip r:embed="rId5">
            <a:alphaModFix/>
          </a:blip>
          <a:srcRect b="0" l="0" r="0" t="0"/>
          <a:stretch/>
        </p:blipFill>
        <p:spPr>
          <a:xfrm>
            <a:off x="6723851" y="1986919"/>
            <a:ext cx="1426029" cy="1426029"/>
          </a:xfrm>
          <a:prstGeom prst="rect">
            <a:avLst/>
          </a:prstGeom>
          <a:noFill/>
          <a:ln>
            <a:noFill/>
          </a:ln>
        </p:spPr>
      </p:pic>
      <p:pic>
        <p:nvPicPr>
          <p:cNvPr id="237" name="Google Shape;237;p22"/>
          <p:cNvPicPr preferRelativeResize="0"/>
          <p:nvPr/>
        </p:nvPicPr>
        <p:blipFill rotWithShape="1">
          <a:blip r:embed="rId6">
            <a:alphaModFix/>
          </a:blip>
          <a:srcRect b="0" l="0" r="0" t="0"/>
          <a:stretch/>
        </p:blipFill>
        <p:spPr>
          <a:xfrm>
            <a:off x="9478685" y="1986919"/>
            <a:ext cx="1426029" cy="1426029"/>
          </a:xfrm>
          <a:prstGeom prst="rect">
            <a:avLst/>
          </a:prstGeom>
          <a:noFill/>
          <a:ln>
            <a:noFill/>
          </a:ln>
        </p:spPr>
      </p:pic>
      <p:sp>
        <p:nvSpPr>
          <p:cNvPr id="238" name="Google Shape;238;p22"/>
          <p:cNvSpPr txBox="1"/>
          <p:nvPr>
            <p:ph type="title"/>
          </p:nvPr>
        </p:nvSpPr>
        <p:spPr>
          <a:xfrm>
            <a:off x="2425263" y="37310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Suggested </a:t>
            </a:r>
            <a:r>
              <a:rPr b="1" lang="en-US"/>
              <a:t>sections</a:t>
            </a:r>
            <a:endParaRPr/>
          </a:p>
        </p:txBody>
      </p:sp>
      <p:pic>
        <p:nvPicPr>
          <p:cNvPr id="239" name="Google Shape;239;p22"/>
          <p:cNvPicPr preferRelativeResize="0"/>
          <p:nvPr/>
        </p:nvPicPr>
        <p:blipFill rotWithShape="1">
          <a:blip r:embed="rId7">
            <a:alphaModFix/>
          </a:blip>
          <a:srcRect b="0" l="0" r="0" t="0"/>
          <a:stretch/>
        </p:blipFill>
        <p:spPr>
          <a:xfrm>
            <a:off x="201818" y="528782"/>
            <a:ext cx="465137" cy="482600"/>
          </a:xfrm>
          <a:prstGeom prst="rect">
            <a:avLst/>
          </a:prstGeom>
          <a:noFill/>
          <a:ln>
            <a:noFill/>
          </a:ln>
        </p:spPr>
      </p:pic>
      <p:sp>
        <p:nvSpPr>
          <p:cNvPr id="240" name="Google Shape;240;p22"/>
          <p:cNvSpPr txBox="1"/>
          <p:nvPr/>
        </p:nvSpPr>
        <p:spPr>
          <a:xfrm>
            <a:off x="-1" y="0"/>
            <a:ext cx="1996225" cy="369332"/>
          </a:xfrm>
          <a:prstGeom prst="rect">
            <a:avLst/>
          </a:prstGeom>
          <a:solidFill>
            <a:srgbClr val="92D050"/>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EXPLAIN</a:t>
            </a:r>
            <a:endParaRPr b="0" i="0" sz="1800" u="none" cap="none" strike="noStrike">
              <a:solidFill>
                <a:schemeClr val="dk1"/>
              </a:solidFill>
              <a:latin typeface="Calibri"/>
              <a:ea typeface="Calibri"/>
              <a:cs typeface="Calibri"/>
              <a:sym typeface="Calibri"/>
            </a:endParaRPr>
          </a:p>
        </p:txBody>
      </p:sp>
      <p:sp>
        <p:nvSpPr>
          <p:cNvPr id="241" name="Google Shape;241;p22"/>
          <p:cNvSpPr txBox="1"/>
          <p:nvPr/>
        </p:nvSpPr>
        <p:spPr>
          <a:xfrm>
            <a:off x="93588" y="1004016"/>
            <a:ext cx="68159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10  MIN</a:t>
            </a:r>
            <a:endParaRPr b="0" i="0" sz="1200" u="none" cap="none" strike="noStrike">
              <a:solidFill>
                <a:srgbClr val="FF0000"/>
              </a:solidFill>
              <a:latin typeface="Calibri"/>
              <a:ea typeface="Calibri"/>
              <a:cs typeface="Calibri"/>
              <a:sym typeface="Calibri"/>
            </a:endParaRPr>
          </a:p>
        </p:txBody>
      </p:sp>
      <p:pic>
        <p:nvPicPr>
          <p:cNvPr id="242" name="Google Shape;242;p22"/>
          <p:cNvPicPr preferRelativeResize="0"/>
          <p:nvPr/>
        </p:nvPicPr>
        <p:blipFill rotWithShape="1">
          <a:blip r:embed="rId8">
            <a:alphaModFix/>
          </a:blip>
          <a:srcRect b="0" l="0" r="0" t="0"/>
          <a:stretch/>
        </p:blipFill>
        <p:spPr>
          <a:xfrm>
            <a:off x="883416" y="528782"/>
            <a:ext cx="607924" cy="660787"/>
          </a:xfrm>
          <a:prstGeom prst="rect">
            <a:avLst/>
          </a:prstGeom>
          <a:noFill/>
          <a:ln>
            <a:noFill/>
          </a:ln>
        </p:spPr>
      </p:pic>
      <p:cxnSp>
        <p:nvCxnSpPr>
          <p:cNvPr id="243" name="Google Shape;243;p22"/>
          <p:cNvCxnSpPr/>
          <p:nvPr/>
        </p:nvCxnSpPr>
        <p:spPr>
          <a:xfrm>
            <a:off x="3264602" y="2039307"/>
            <a:ext cx="0" cy="4256390"/>
          </a:xfrm>
          <a:prstGeom prst="straightConnector1">
            <a:avLst/>
          </a:prstGeom>
          <a:noFill/>
          <a:ln cap="flat" cmpd="sng" w="9525">
            <a:solidFill>
              <a:schemeClr val="dk1"/>
            </a:solidFill>
            <a:prstDash val="solid"/>
            <a:miter lim="800000"/>
            <a:headEnd len="sm" w="sm" type="none"/>
            <a:tailEnd len="sm" w="sm" type="none"/>
          </a:ln>
        </p:spPr>
      </p:cxnSp>
      <p:sp>
        <p:nvSpPr>
          <p:cNvPr id="244" name="Google Shape;244;p22"/>
          <p:cNvSpPr txBox="1"/>
          <p:nvPr/>
        </p:nvSpPr>
        <p:spPr>
          <a:xfrm>
            <a:off x="666955" y="4317802"/>
            <a:ext cx="2613096" cy="175428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Noto Sans Symbols"/>
              <a:buChar char="✔"/>
            </a:pPr>
            <a:r>
              <a:rPr b="0" i="0" lang="en-US" sz="1800" u="none" cap="none" strike="noStrike">
                <a:solidFill>
                  <a:schemeClr val="dk1"/>
                </a:solidFill>
                <a:latin typeface="Calibri"/>
                <a:ea typeface="Calibri"/>
                <a:cs typeface="Calibri"/>
                <a:sym typeface="Calibri"/>
              </a:rPr>
              <a:t>Degree achieved</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1800" u="none" cap="none" strike="noStrike">
                <a:solidFill>
                  <a:schemeClr val="dk1"/>
                </a:solidFill>
                <a:latin typeface="Calibri"/>
                <a:ea typeface="Calibri"/>
                <a:cs typeface="Calibri"/>
                <a:sym typeface="Calibri"/>
              </a:rPr>
              <a:t>Must important things learnt at school</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1800" u="none" cap="none" strike="noStrike">
                <a:solidFill>
                  <a:schemeClr val="dk1"/>
                </a:solidFill>
                <a:latin typeface="Calibri"/>
                <a:ea typeface="Calibri"/>
                <a:cs typeface="Calibri"/>
                <a:sym typeface="Calibri"/>
              </a:rPr>
              <a:t>Education as preparation for the workplace</a:t>
            </a:r>
            <a:endParaRPr b="0" i="0" sz="1400" u="none" cap="none" strike="noStrike">
              <a:solidFill>
                <a:srgbClr val="000000"/>
              </a:solidFill>
              <a:latin typeface="Arial"/>
              <a:ea typeface="Arial"/>
              <a:cs typeface="Arial"/>
              <a:sym typeface="Arial"/>
            </a:endParaRPr>
          </a:p>
        </p:txBody>
      </p:sp>
      <p:sp>
        <p:nvSpPr>
          <p:cNvPr id="245" name="Google Shape;245;p22"/>
          <p:cNvSpPr txBox="1"/>
          <p:nvPr/>
        </p:nvSpPr>
        <p:spPr>
          <a:xfrm>
            <a:off x="790804" y="3785691"/>
            <a:ext cx="2423082"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Education</a:t>
            </a:r>
            <a:endParaRPr b="1" i="0" sz="1800" u="none" cap="none" strike="noStrike">
              <a:solidFill>
                <a:schemeClr val="dk1"/>
              </a:solidFill>
              <a:latin typeface="Calibri"/>
              <a:ea typeface="Calibri"/>
              <a:cs typeface="Calibri"/>
              <a:sym typeface="Calibri"/>
            </a:endParaRPr>
          </a:p>
        </p:txBody>
      </p:sp>
      <p:cxnSp>
        <p:nvCxnSpPr>
          <p:cNvPr id="246" name="Google Shape;246;p22"/>
          <p:cNvCxnSpPr/>
          <p:nvPr/>
        </p:nvCxnSpPr>
        <p:spPr>
          <a:xfrm>
            <a:off x="6080551" y="1986919"/>
            <a:ext cx="0" cy="4256390"/>
          </a:xfrm>
          <a:prstGeom prst="straightConnector1">
            <a:avLst/>
          </a:prstGeom>
          <a:noFill/>
          <a:ln cap="flat" cmpd="sng" w="9525">
            <a:solidFill>
              <a:schemeClr val="dk1"/>
            </a:solidFill>
            <a:prstDash val="solid"/>
            <a:miter lim="800000"/>
            <a:headEnd len="sm" w="sm" type="none"/>
            <a:tailEnd len="sm" w="sm" type="none"/>
          </a:ln>
        </p:spPr>
      </p:cxnSp>
      <p:sp>
        <p:nvSpPr>
          <p:cNvPr id="247" name="Google Shape;247;p22"/>
          <p:cNvSpPr txBox="1"/>
          <p:nvPr/>
        </p:nvSpPr>
        <p:spPr>
          <a:xfrm>
            <a:off x="3533224" y="4328574"/>
            <a:ext cx="2396635" cy="120028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Noto Sans Symbols"/>
              <a:buChar char="✔"/>
            </a:pPr>
            <a:r>
              <a:rPr b="0" i="0" lang="en-US" sz="1800" u="none" cap="none" strike="noStrike">
                <a:solidFill>
                  <a:schemeClr val="dk1"/>
                </a:solidFill>
                <a:latin typeface="Calibri"/>
                <a:ea typeface="Calibri"/>
                <a:cs typeface="Calibri"/>
                <a:sym typeface="Calibri"/>
              </a:rPr>
              <a:t>Career path</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1800" u="none" cap="none" strike="noStrike">
                <a:solidFill>
                  <a:schemeClr val="dk1"/>
                </a:solidFill>
                <a:latin typeface="Calibri"/>
                <a:ea typeface="Calibri"/>
                <a:cs typeface="Calibri"/>
                <a:sym typeface="Calibri"/>
              </a:rPr>
              <a:t>Challenges faced</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1800" u="none" cap="none" strike="noStrike">
                <a:solidFill>
                  <a:schemeClr val="dk1"/>
                </a:solidFill>
                <a:latin typeface="Calibri"/>
                <a:ea typeface="Calibri"/>
                <a:cs typeface="Calibri"/>
                <a:sym typeface="Calibri"/>
              </a:rPr>
              <a:t>Main achievements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1800" u="none" cap="none" strike="noStrike">
                <a:solidFill>
                  <a:schemeClr val="dk1"/>
                </a:solidFill>
                <a:latin typeface="Calibri"/>
                <a:ea typeface="Calibri"/>
                <a:cs typeface="Calibri"/>
                <a:sym typeface="Calibri"/>
              </a:rPr>
              <a:t>Goals for the future</a:t>
            </a:r>
            <a:endParaRPr b="0" i="0" sz="1400" u="none" cap="none" strike="noStrike">
              <a:solidFill>
                <a:srgbClr val="000000"/>
              </a:solidFill>
              <a:latin typeface="Arial"/>
              <a:ea typeface="Arial"/>
              <a:cs typeface="Arial"/>
              <a:sym typeface="Arial"/>
            </a:endParaRPr>
          </a:p>
        </p:txBody>
      </p:sp>
      <p:sp>
        <p:nvSpPr>
          <p:cNvPr id="248" name="Google Shape;248;p22"/>
          <p:cNvSpPr txBox="1"/>
          <p:nvPr/>
        </p:nvSpPr>
        <p:spPr>
          <a:xfrm>
            <a:off x="3448696" y="3776345"/>
            <a:ext cx="2423082"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Working experience</a:t>
            </a:r>
            <a:endParaRPr b="1" i="0" sz="1800" u="none" cap="none" strike="noStrike">
              <a:solidFill>
                <a:schemeClr val="dk1"/>
              </a:solidFill>
              <a:latin typeface="Calibri"/>
              <a:ea typeface="Calibri"/>
              <a:cs typeface="Calibri"/>
              <a:sym typeface="Calibri"/>
            </a:endParaRPr>
          </a:p>
        </p:txBody>
      </p:sp>
      <p:cxnSp>
        <p:nvCxnSpPr>
          <p:cNvPr id="249" name="Google Shape;249;p22"/>
          <p:cNvCxnSpPr/>
          <p:nvPr/>
        </p:nvCxnSpPr>
        <p:spPr>
          <a:xfrm>
            <a:off x="8778572" y="2042489"/>
            <a:ext cx="0" cy="4256390"/>
          </a:xfrm>
          <a:prstGeom prst="straightConnector1">
            <a:avLst/>
          </a:prstGeom>
          <a:noFill/>
          <a:ln cap="flat" cmpd="sng" w="9525">
            <a:solidFill>
              <a:schemeClr val="dk1"/>
            </a:solidFill>
            <a:prstDash val="solid"/>
            <a:miter lim="800000"/>
            <a:headEnd len="sm" w="sm" type="none"/>
            <a:tailEnd len="sm" w="sm" type="none"/>
          </a:ln>
        </p:spPr>
      </p:cxnSp>
      <p:sp>
        <p:nvSpPr>
          <p:cNvPr id="250" name="Google Shape;250;p22"/>
          <p:cNvSpPr txBox="1"/>
          <p:nvPr/>
        </p:nvSpPr>
        <p:spPr>
          <a:xfrm>
            <a:off x="6277867" y="4274032"/>
            <a:ext cx="2396635" cy="92328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Noto Sans Symbols"/>
              <a:buChar char="✔"/>
            </a:pPr>
            <a:r>
              <a:rPr b="0" i="0" lang="en-US" sz="1800" u="none" cap="none" strike="noStrike">
                <a:solidFill>
                  <a:schemeClr val="dk1"/>
                </a:solidFill>
                <a:latin typeface="Calibri"/>
                <a:ea typeface="Calibri"/>
                <a:cs typeface="Calibri"/>
                <a:sym typeface="Calibri"/>
              </a:rPr>
              <a:t>Important soft skills in IT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1800" u="none" cap="none" strike="noStrike">
                <a:solidFill>
                  <a:schemeClr val="dk1"/>
                </a:solidFill>
                <a:latin typeface="Calibri"/>
                <a:ea typeface="Calibri"/>
                <a:cs typeface="Calibri"/>
                <a:sym typeface="Calibri"/>
              </a:rPr>
              <a:t>Way to improve</a:t>
            </a:r>
            <a:endParaRPr b="0" i="0" sz="1400" u="none" cap="none" strike="noStrike">
              <a:solidFill>
                <a:srgbClr val="000000"/>
              </a:solidFill>
              <a:latin typeface="Arial"/>
              <a:ea typeface="Arial"/>
              <a:cs typeface="Arial"/>
              <a:sym typeface="Arial"/>
            </a:endParaRPr>
          </a:p>
        </p:txBody>
      </p:sp>
      <p:sp>
        <p:nvSpPr>
          <p:cNvPr id="251" name="Google Shape;251;p22"/>
          <p:cNvSpPr txBox="1"/>
          <p:nvPr/>
        </p:nvSpPr>
        <p:spPr>
          <a:xfrm>
            <a:off x="6264644" y="3785691"/>
            <a:ext cx="2423082"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Soft skills</a:t>
            </a:r>
            <a:endParaRPr b="1" i="0" sz="1800" u="none" cap="none" strike="noStrike">
              <a:solidFill>
                <a:schemeClr val="dk1"/>
              </a:solidFill>
              <a:latin typeface="Calibri"/>
              <a:ea typeface="Calibri"/>
              <a:cs typeface="Calibri"/>
              <a:sym typeface="Calibri"/>
            </a:endParaRPr>
          </a:p>
        </p:txBody>
      </p:sp>
      <p:sp>
        <p:nvSpPr>
          <p:cNvPr id="252" name="Google Shape;252;p22"/>
          <p:cNvSpPr txBox="1"/>
          <p:nvPr/>
        </p:nvSpPr>
        <p:spPr>
          <a:xfrm>
            <a:off x="9039695" y="4328574"/>
            <a:ext cx="2396635" cy="64629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Noto Sans Symbols"/>
              <a:buChar char="✔"/>
            </a:pPr>
            <a:r>
              <a:rPr b="0" i="0" lang="en-US" sz="1800" u="none" cap="none" strike="noStrike">
                <a:solidFill>
                  <a:schemeClr val="dk1"/>
                </a:solidFill>
                <a:latin typeface="Calibri"/>
                <a:ea typeface="Calibri"/>
                <a:cs typeface="Calibri"/>
                <a:sym typeface="Calibri"/>
              </a:rPr>
              <a:t>Career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1800" u="none" cap="none" strike="noStrike">
                <a:solidFill>
                  <a:schemeClr val="dk1"/>
                </a:solidFill>
                <a:latin typeface="Calibri"/>
                <a:ea typeface="Calibri"/>
                <a:cs typeface="Calibri"/>
                <a:sym typeface="Calibri"/>
              </a:rPr>
              <a:t>New trends</a:t>
            </a:r>
            <a:endParaRPr b="0" i="0" sz="1800" u="none" cap="none" strike="noStrike">
              <a:solidFill>
                <a:schemeClr val="dk1"/>
              </a:solidFill>
              <a:latin typeface="Calibri"/>
              <a:ea typeface="Calibri"/>
              <a:cs typeface="Calibri"/>
              <a:sym typeface="Calibri"/>
            </a:endParaRPr>
          </a:p>
        </p:txBody>
      </p:sp>
      <p:sp>
        <p:nvSpPr>
          <p:cNvPr id="253" name="Google Shape;253;p22"/>
          <p:cNvSpPr txBox="1"/>
          <p:nvPr/>
        </p:nvSpPr>
        <p:spPr>
          <a:xfrm>
            <a:off x="8947216" y="3776345"/>
            <a:ext cx="2423082"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Advice</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3"/>
          <p:cNvSpPr txBox="1"/>
          <p:nvPr>
            <p:ph type="title"/>
          </p:nvPr>
        </p:nvSpPr>
        <p:spPr>
          <a:xfrm>
            <a:off x="2425263" y="37310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Build your communication strategy</a:t>
            </a:r>
            <a:endParaRPr b="1"/>
          </a:p>
        </p:txBody>
      </p:sp>
      <p:pic>
        <p:nvPicPr>
          <p:cNvPr id="260" name="Google Shape;260;p23"/>
          <p:cNvPicPr preferRelativeResize="0"/>
          <p:nvPr/>
        </p:nvPicPr>
        <p:blipFill rotWithShape="1">
          <a:blip r:embed="rId3">
            <a:alphaModFix/>
          </a:blip>
          <a:srcRect b="0" l="0" r="0" t="0"/>
          <a:stretch/>
        </p:blipFill>
        <p:spPr>
          <a:xfrm>
            <a:off x="201818" y="528782"/>
            <a:ext cx="465137" cy="482600"/>
          </a:xfrm>
          <a:prstGeom prst="rect">
            <a:avLst/>
          </a:prstGeom>
          <a:noFill/>
          <a:ln>
            <a:noFill/>
          </a:ln>
        </p:spPr>
      </p:pic>
      <p:sp>
        <p:nvSpPr>
          <p:cNvPr id="261" name="Google Shape;261;p23"/>
          <p:cNvSpPr txBox="1"/>
          <p:nvPr/>
        </p:nvSpPr>
        <p:spPr>
          <a:xfrm>
            <a:off x="-1" y="0"/>
            <a:ext cx="1996225" cy="369332"/>
          </a:xfrm>
          <a:prstGeom prst="rect">
            <a:avLst/>
          </a:prstGeom>
          <a:solidFill>
            <a:srgbClr val="92D050"/>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EXPLAIN</a:t>
            </a:r>
            <a:endParaRPr b="0" i="0" sz="1800" u="none" cap="none" strike="noStrike">
              <a:solidFill>
                <a:schemeClr val="dk1"/>
              </a:solidFill>
              <a:latin typeface="Calibri"/>
              <a:ea typeface="Calibri"/>
              <a:cs typeface="Calibri"/>
              <a:sym typeface="Calibri"/>
            </a:endParaRPr>
          </a:p>
        </p:txBody>
      </p:sp>
      <p:sp>
        <p:nvSpPr>
          <p:cNvPr id="262" name="Google Shape;262;p23"/>
          <p:cNvSpPr txBox="1"/>
          <p:nvPr/>
        </p:nvSpPr>
        <p:spPr>
          <a:xfrm>
            <a:off x="93588" y="1004016"/>
            <a:ext cx="68159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10  MIN</a:t>
            </a:r>
            <a:endParaRPr b="0" i="0" sz="1200" u="none" cap="none" strike="noStrike">
              <a:solidFill>
                <a:srgbClr val="FF0000"/>
              </a:solidFill>
              <a:latin typeface="Calibri"/>
              <a:ea typeface="Calibri"/>
              <a:cs typeface="Calibri"/>
              <a:sym typeface="Calibri"/>
            </a:endParaRPr>
          </a:p>
        </p:txBody>
      </p:sp>
      <p:pic>
        <p:nvPicPr>
          <p:cNvPr id="263" name="Google Shape;263;p23"/>
          <p:cNvPicPr preferRelativeResize="0"/>
          <p:nvPr/>
        </p:nvPicPr>
        <p:blipFill rotWithShape="1">
          <a:blip r:embed="rId4">
            <a:alphaModFix/>
          </a:blip>
          <a:srcRect b="0" l="0" r="0" t="0"/>
          <a:stretch/>
        </p:blipFill>
        <p:spPr>
          <a:xfrm>
            <a:off x="883416" y="528782"/>
            <a:ext cx="607924" cy="660787"/>
          </a:xfrm>
          <a:prstGeom prst="rect">
            <a:avLst/>
          </a:prstGeom>
          <a:noFill/>
          <a:ln>
            <a:noFill/>
          </a:ln>
        </p:spPr>
      </p:pic>
      <p:sp>
        <p:nvSpPr>
          <p:cNvPr id="264" name="Google Shape;264;p23"/>
          <p:cNvSpPr txBox="1"/>
          <p:nvPr/>
        </p:nvSpPr>
        <p:spPr>
          <a:xfrm>
            <a:off x="2425263" y="2640196"/>
            <a:ext cx="9187543"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The content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brainstorm, mind map, online research</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an introduction, a body and a conclusion</a:t>
            </a:r>
            <a:endParaRPr b="0" i="0" sz="1400" u="none" cap="none" strike="noStrike">
              <a:solidFill>
                <a:srgbClr val="000000"/>
              </a:solidFill>
              <a:latin typeface="Arial"/>
              <a:ea typeface="Arial"/>
              <a:cs typeface="Arial"/>
              <a:sym typeface="Arial"/>
            </a:endParaRPr>
          </a:p>
        </p:txBody>
      </p:sp>
      <p:sp>
        <p:nvSpPr>
          <p:cNvPr id="265" name="Google Shape;265;p23"/>
          <p:cNvSpPr txBox="1"/>
          <p:nvPr/>
        </p:nvSpPr>
        <p:spPr>
          <a:xfrm>
            <a:off x="2413699" y="4125539"/>
            <a:ext cx="9187543"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The questions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open-ended questions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specific questions related to the topic</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broad questions first, then going into details</a:t>
            </a:r>
            <a:endParaRPr b="0" i="0" sz="1400" u="none" cap="none" strike="noStrike">
              <a:solidFill>
                <a:srgbClr val="000000"/>
              </a:solidFill>
              <a:latin typeface="Arial"/>
              <a:ea typeface="Arial"/>
              <a:cs typeface="Arial"/>
              <a:sym typeface="Arial"/>
            </a:endParaRPr>
          </a:p>
        </p:txBody>
      </p:sp>
      <p:sp>
        <p:nvSpPr>
          <p:cNvPr id="266" name="Google Shape;266;p23"/>
          <p:cNvSpPr txBox="1"/>
          <p:nvPr/>
        </p:nvSpPr>
        <p:spPr>
          <a:xfrm>
            <a:off x="1502906" y="2715107"/>
            <a:ext cx="82438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①</a:t>
            </a:r>
            <a:endParaRPr b="0" i="0" sz="1400" u="none" cap="none" strike="noStrike">
              <a:solidFill>
                <a:srgbClr val="000000"/>
              </a:solidFill>
              <a:latin typeface="Arial"/>
              <a:ea typeface="Arial"/>
              <a:cs typeface="Arial"/>
              <a:sym typeface="Arial"/>
            </a:endParaRPr>
          </a:p>
        </p:txBody>
      </p:sp>
      <p:sp>
        <p:nvSpPr>
          <p:cNvPr id="267" name="Google Shape;267;p23"/>
          <p:cNvSpPr txBox="1"/>
          <p:nvPr/>
        </p:nvSpPr>
        <p:spPr>
          <a:xfrm>
            <a:off x="1491340" y="4209168"/>
            <a:ext cx="82438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②</a:t>
            </a:r>
            <a:endParaRPr b="0" i="0" sz="1400" u="none" cap="none" strike="noStrike">
              <a:solidFill>
                <a:srgbClr val="000000"/>
              </a:solidFill>
              <a:latin typeface="Arial"/>
              <a:ea typeface="Arial"/>
              <a:cs typeface="Arial"/>
              <a:sym typeface="Arial"/>
            </a:endParaRPr>
          </a:p>
        </p:txBody>
      </p:sp>
      <p:sp>
        <p:nvSpPr>
          <p:cNvPr id="268" name="Google Shape;268;p23"/>
          <p:cNvSpPr/>
          <p:nvPr/>
        </p:nvSpPr>
        <p:spPr>
          <a:xfrm>
            <a:off x="1023563" y="2232878"/>
            <a:ext cx="9943923" cy="3842245"/>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69" name="Google Shape;269;p23"/>
          <p:cNvPicPr preferRelativeResize="0"/>
          <p:nvPr/>
        </p:nvPicPr>
        <p:blipFill rotWithShape="1">
          <a:blip r:embed="rId5">
            <a:alphaModFix/>
          </a:blip>
          <a:srcRect b="0" l="0" r="0" t="0"/>
          <a:stretch/>
        </p:blipFill>
        <p:spPr>
          <a:xfrm>
            <a:off x="9807723" y="1481753"/>
            <a:ext cx="1360714" cy="13607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4"/>
          <p:cNvSpPr txBox="1"/>
          <p:nvPr/>
        </p:nvSpPr>
        <p:spPr>
          <a:xfrm>
            <a:off x="2212685" y="348600"/>
            <a:ext cx="9683751"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Role play! </a:t>
            </a:r>
            <a:endParaRPr b="1" i="0" sz="4400" u="none" cap="none" strike="noStrike">
              <a:solidFill>
                <a:schemeClr val="dk1"/>
              </a:solidFill>
              <a:latin typeface="Calibri"/>
              <a:ea typeface="Calibri"/>
              <a:cs typeface="Calibri"/>
              <a:sym typeface="Calibri"/>
            </a:endParaRPr>
          </a:p>
        </p:txBody>
      </p:sp>
      <p:pic>
        <p:nvPicPr>
          <p:cNvPr id="276" name="Google Shape;276;p24"/>
          <p:cNvPicPr preferRelativeResize="0"/>
          <p:nvPr/>
        </p:nvPicPr>
        <p:blipFill rotWithShape="1">
          <a:blip r:embed="rId3">
            <a:alphaModFix/>
          </a:blip>
          <a:srcRect b="0" l="0" r="0" t="0"/>
          <a:stretch/>
        </p:blipFill>
        <p:spPr>
          <a:xfrm>
            <a:off x="201818" y="528782"/>
            <a:ext cx="465137" cy="482600"/>
          </a:xfrm>
          <a:prstGeom prst="rect">
            <a:avLst/>
          </a:prstGeom>
          <a:noFill/>
          <a:ln>
            <a:noFill/>
          </a:ln>
        </p:spPr>
      </p:pic>
      <p:sp>
        <p:nvSpPr>
          <p:cNvPr id="277" name="Google Shape;277;p24"/>
          <p:cNvSpPr txBox="1"/>
          <p:nvPr/>
        </p:nvSpPr>
        <p:spPr>
          <a:xfrm>
            <a:off x="0" y="3220"/>
            <a:ext cx="1996225" cy="369332"/>
          </a:xfrm>
          <a:prstGeom prst="rect">
            <a:avLst/>
          </a:prstGeom>
          <a:solidFill>
            <a:schemeClr val="accent4"/>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ACTIVITY 3</a:t>
            </a:r>
            <a:endParaRPr b="0" i="0" sz="1800" u="none" cap="none" strike="noStrike">
              <a:solidFill>
                <a:schemeClr val="dk1"/>
              </a:solidFill>
              <a:latin typeface="Calibri"/>
              <a:ea typeface="Calibri"/>
              <a:cs typeface="Calibri"/>
              <a:sym typeface="Calibri"/>
            </a:endParaRPr>
          </a:p>
        </p:txBody>
      </p:sp>
      <p:sp>
        <p:nvSpPr>
          <p:cNvPr id="278" name="Google Shape;278;p24"/>
          <p:cNvSpPr txBox="1"/>
          <p:nvPr/>
        </p:nvSpPr>
        <p:spPr>
          <a:xfrm>
            <a:off x="73274" y="1002526"/>
            <a:ext cx="68159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40  MIN</a:t>
            </a:r>
            <a:endParaRPr b="0" i="0" sz="1200" u="none" cap="none" strike="noStrike">
              <a:solidFill>
                <a:srgbClr val="FF0000"/>
              </a:solidFill>
              <a:latin typeface="Calibri"/>
              <a:ea typeface="Calibri"/>
              <a:cs typeface="Calibri"/>
              <a:sym typeface="Calibri"/>
            </a:endParaRPr>
          </a:p>
        </p:txBody>
      </p:sp>
      <p:pic>
        <p:nvPicPr>
          <p:cNvPr id="279" name="Google Shape;279;p24"/>
          <p:cNvPicPr preferRelativeResize="0"/>
          <p:nvPr/>
        </p:nvPicPr>
        <p:blipFill rotWithShape="1">
          <a:blip r:embed="rId4">
            <a:alphaModFix/>
          </a:blip>
          <a:srcRect b="0" l="0" r="0" t="0"/>
          <a:stretch/>
        </p:blipFill>
        <p:spPr>
          <a:xfrm>
            <a:off x="904408" y="612776"/>
            <a:ext cx="250046" cy="497311"/>
          </a:xfrm>
          <a:prstGeom prst="rect">
            <a:avLst/>
          </a:prstGeom>
          <a:noFill/>
          <a:ln>
            <a:noFill/>
          </a:ln>
        </p:spPr>
      </p:pic>
      <p:pic>
        <p:nvPicPr>
          <p:cNvPr id="280" name="Google Shape;280;p24"/>
          <p:cNvPicPr preferRelativeResize="0"/>
          <p:nvPr/>
        </p:nvPicPr>
        <p:blipFill rotWithShape="1">
          <a:blip r:embed="rId4">
            <a:alphaModFix/>
          </a:blip>
          <a:srcRect b="0" l="0" r="0" t="0"/>
          <a:stretch/>
        </p:blipFill>
        <p:spPr>
          <a:xfrm>
            <a:off x="1178967" y="611799"/>
            <a:ext cx="250046" cy="497311"/>
          </a:xfrm>
          <a:prstGeom prst="rect">
            <a:avLst/>
          </a:prstGeom>
          <a:noFill/>
          <a:ln>
            <a:noFill/>
          </a:ln>
        </p:spPr>
      </p:pic>
      <p:sp>
        <p:nvSpPr>
          <p:cNvPr id="281" name="Google Shape;281;p24"/>
          <p:cNvSpPr txBox="1"/>
          <p:nvPr/>
        </p:nvSpPr>
        <p:spPr>
          <a:xfrm>
            <a:off x="2339600" y="2262894"/>
            <a:ext cx="7807821" cy="224676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The day of the interview has arrived! You meet the alumni you have contacted and conduct the interview. You ask your questions and the alumni give you the answer of his/her choice.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Student 1: the PNC student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Student 2: the PNC alumni</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Both of you follow the given script</a:t>
            </a:r>
            <a:endParaRPr b="0" i="0" sz="1400" u="none" cap="none" strike="noStrike">
              <a:solidFill>
                <a:srgbClr val="000000"/>
              </a:solidFill>
              <a:latin typeface="Arial"/>
              <a:ea typeface="Arial"/>
              <a:cs typeface="Arial"/>
              <a:sym typeface="Arial"/>
            </a:endParaRPr>
          </a:p>
        </p:txBody>
      </p:sp>
      <p:sp>
        <p:nvSpPr>
          <p:cNvPr id="282" name="Google Shape;282;p24"/>
          <p:cNvSpPr/>
          <p:nvPr/>
        </p:nvSpPr>
        <p:spPr>
          <a:xfrm>
            <a:off x="1813103" y="1796965"/>
            <a:ext cx="9376711" cy="3153283"/>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83" name="Google Shape;283;p24"/>
          <p:cNvPicPr preferRelativeResize="0"/>
          <p:nvPr/>
        </p:nvPicPr>
        <p:blipFill rotWithShape="1">
          <a:blip r:embed="rId5">
            <a:alphaModFix/>
          </a:blip>
          <a:srcRect b="0" l="0" r="0" t="0"/>
          <a:stretch/>
        </p:blipFill>
        <p:spPr>
          <a:xfrm>
            <a:off x="9916057" y="1279525"/>
            <a:ext cx="1589314" cy="1589314"/>
          </a:xfrm>
          <a:prstGeom prst="rect">
            <a:avLst/>
          </a:prstGeom>
          <a:noFill/>
          <a:ln>
            <a:noFill/>
          </a:ln>
        </p:spPr>
      </p:pic>
      <p:sp>
        <p:nvSpPr>
          <p:cNvPr id="284" name="Google Shape;284;p24"/>
          <p:cNvSpPr/>
          <p:nvPr/>
        </p:nvSpPr>
        <p:spPr>
          <a:xfrm>
            <a:off x="5321527" y="5569339"/>
            <a:ext cx="364737" cy="357515"/>
          </a:xfrm>
          <a:prstGeom prst="ellipse">
            <a:avLst/>
          </a:prstGeom>
          <a:solidFill>
            <a:schemeClr val="lt1"/>
          </a:solidFill>
          <a:ln cap="flat" cmpd="sng" w="12700">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95959"/>
              </a:buClr>
              <a:buSzPts val="2400"/>
              <a:buFont typeface="Calibri"/>
              <a:buNone/>
            </a:pPr>
            <a:r>
              <a:rPr b="0" i="0" lang="en-US" sz="2400" u="none" cap="none" strike="noStrike">
                <a:solidFill>
                  <a:srgbClr val="595959"/>
                </a:solidFill>
                <a:latin typeface="Calibri"/>
                <a:ea typeface="Calibri"/>
                <a:cs typeface="Calibri"/>
                <a:sym typeface="Calibri"/>
              </a:rPr>
              <a:t>2</a:t>
            </a:r>
            <a:endParaRPr b="0" i="0" sz="1800" u="none" cap="none" strike="noStrike">
              <a:solidFill>
                <a:schemeClr val="dk1"/>
              </a:solidFill>
              <a:latin typeface="Calibri"/>
              <a:ea typeface="Calibri"/>
              <a:cs typeface="Calibri"/>
              <a:sym typeface="Calibri"/>
            </a:endParaRPr>
          </a:p>
        </p:txBody>
      </p:sp>
      <p:sp>
        <p:nvSpPr>
          <p:cNvPr id="285" name="Google Shape;285;p24"/>
          <p:cNvSpPr/>
          <p:nvPr/>
        </p:nvSpPr>
        <p:spPr>
          <a:xfrm>
            <a:off x="7420466" y="5610840"/>
            <a:ext cx="364737" cy="357515"/>
          </a:xfrm>
          <a:prstGeom prst="ellipse">
            <a:avLst/>
          </a:prstGeom>
          <a:solidFill>
            <a:schemeClr val="lt1"/>
          </a:solidFill>
          <a:ln cap="flat" cmpd="sng" w="12700">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95959"/>
              </a:buClr>
              <a:buSzPts val="2400"/>
              <a:buFont typeface="Calibri"/>
              <a:buNone/>
            </a:pPr>
            <a:r>
              <a:rPr b="0" i="0" lang="en-US" sz="2400" u="none" cap="none" strike="noStrike">
                <a:solidFill>
                  <a:srgbClr val="595959"/>
                </a:solidFill>
                <a:latin typeface="Calibri"/>
                <a:ea typeface="Calibri"/>
                <a:cs typeface="Calibri"/>
                <a:sym typeface="Calibri"/>
              </a:rPr>
              <a:t>3</a:t>
            </a:r>
            <a:endParaRPr b="0" i="0" sz="1800" u="none" cap="none" strike="noStrike">
              <a:solidFill>
                <a:schemeClr val="dk1"/>
              </a:solidFill>
              <a:latin typeface="Calibri"/>
              <a:ea typeface="Calibri"/>
              <a:cs typeface="Calibri"/>
              <a:sym typeface="Calibri"/>
            </a:endParaRPr>
          </a:p>
        </p:txBody>
      </p:sp>
      <p:sp>
        <p:nvSpPr>
          <p:cNvPr id="286" name="Google Shape;286;p24"/>
          <p:cNvSpPr txBox="1"/>
          <p:nvPr/>
        </p:nvSpPr>
        <p:spPr>
          <a:xfrm>
            <a:off x="7785203" y="5569339"/>
            <a:ext cx="3350605" cy="8925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1800"/>
              <a:buFont typeface="Calibri"/>
              <a:buNone/>
            </a:pPr>
            <a:r>
              <a:rPr b="1" i="0" lang="en-US" sz="1800" u="none" cap="none" strike="noStrike">
                <a:solidFill>
                  <a:srgbClr val="595959"/>
                </a:solidFill>
                <a:latin typeface="Calibri"/>
                <a:ea typeface="Calibri"/>
                <a:cs typeface="Calibri"/>
                <a:sym typeface="Calibri"/>
              </a:rPr>
              <a:t>EVALUATION OF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595959"/>
              </a:buClr>
              <a:buSzPts val="1800"/>
              <a:buFont typeface="Calibri"/>
              <a:buNone/>
            </a:pPr>
            <a:r>
              <a:rPr b="1" i="0" lang="en-US" sz="1800" u="none" cap="none" strike="noStrike">
                <a:solidFill>
                  <a:srgbClr val="595959"/>
                </a:solidFill>
                <a:latin typeface="Calibri"/>
                <a:ea typeface="Calibri"/>
                <a:cs typeface="Calibri"/>
                <a:sym typeface="Calibri"/>
              </a:rPr>
              <a:t>THE INTERVIEW</a:t>
            </a:r>
            <a:endParaRPr b="1" i="0" sz="1800" u="none" cap="none" strike="noStrike">
              <a:solidFill>
                <a:srgbClr val="595959"/>
              </a:solidFill>
              <a:latin typeface="Calibri"/>
              <a:ea typeface="Calibri"/>
              <a:cs typeface="Calibri"/>
              <a:sym typeface="Calibri"/>
            </a:endParaRPr>
          </a:p>
          <a:p>
            <a:pPr indent="0" lvl="0" marL="0" marR="0" rtl="0" algn="l">
              <a:lnSpc>
                <a:spcPct val="100000"/>
              </a:lnSpc>
              <a:spcBef>
                <a:spcPts val="0"/>
              </a:spcBef>
              <a:spcAft>
                <a:spcPts val="0"/>
              </a:spcAft>
              <a:buClr>
                <a:srgbClr val="595959"/>
              </a:buClr>
              <a:buSzPts val="1600"/>
              <a:buFont typeface="Calibri"/>
              <a:buNone/>
            </a:pPr>
            <a:r>
              <a:rPr b="0" i="1" lang="en-US" sz="1600" u="none" cap="none" strike="noStrike">
                <a:solidFill>
                  <a:srgbClr val="595959"/>
                </a:solidFill>
                <a:latin typeface="Calibri"/>
                <a:ea typeface="Calibri"/>
                <a:cs typeface="Calibri"/>
                <a:sym typeface="Calibri"/>
              </a:rPr>
              <a:t>(10 min)</a:t>
            </a:r>
            <a:endParaRPr b="0" i="0" sz="1600" u="none" cap="none" strike="noStrike">
              <a:solidFill>
                <a:schemeClr val="dk1"/>
              </a:solidFill>
              <a:latin typeface="Calibri"/>
              <a:ea typeface="Calibri"/>
              <a:cs typeface="Calibri"/>
              <a:sym typeface="Calibri"/>
            </a:endParaRPr>
          </a:p>
        </p:txBody>
      </p:sp>
      <p:sp>
        <p:nvSpPr>
          <p:cNvPr id="287" name="Google Shape;287;p24"/>
          <p:cNvSpPr txBox="1"/>
          <p:nvPr/>
        </p:nvSpPr>
        <p:spPr>
          <a:xfrm>
            <a:off x="5708580" y="5580021"/>
            <a:ext cx="17448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1600"/>
              <a:buFont typeface="Calibri"/>
              <a:buNone/>
            </a:pPr>
            <a:r>
              <a:rPr b="1" i="0" lang="en-US" sz="1600" u="none" cap="none" strike="noStrike">
                <a:solidFill>
                  <a:srgbClr val="595959"/>
                </a:solidFill>
                <a:latin typeface="Calibri"/>
                <a:ea typeface="Calibri"/>
                <a:cs typeface="Calibri"/>
                <a:sym typeface="Calibri"/>
              </a:rPr>
              <a:t>THE INTERVIEW</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595959"/>
              </a:buClr>
              <a:buSzPts val="1600"/>
              <a:buFont typeface="Calibri"/>
              <a:buNone/>
            </a:pPr>
            <a:r>
              <a:rPr b="0" i="1" lang="en-US" sz="1600" u="none" cap="none" strike="noStrike">
                <a:solidFill>
                  <a:srgbClr val="595959"/>
                </a:solidFill>
                <a:latin typeface="Calibri"/>
                <a:ea typeface="Calibri"/>
                <a:cs typeface="Calibri"/>
                <a:sym typeface="Calibri"/>
              </a:rPr>
              <a:t>(10min)</a:t>
            </a:r>
            <a:endParaRPr b="0" i="0" sz="1800" u="none" cap="none" strike="noStrike">
              <a:solidFill>
                <a:schemeClr val="dk1"/>
              </a:solidFill>
              <a:latin typeface="Calibri"/>
              <a:ea typeface="Calibri"/>
              <a:cs typeface="Calibri"/>
              <a:sym typeface="Calibri"/>
            </a:endParaRPr>
          </a:p>
        </p:txBody>
      </p:sp>
      <p:sp>
        <p:nvSpPr>
          <p:cNvPr id="288" name="Google Shape;288;p24"/>
          <p:cNvSpPr txBox="1"/>
          <p:nvPr/>
        </p:nvSpPr>
        <p:spPr>
          <a:xfrm>
            <a:off x="459634" y="5590405"/>
            <a:ext cx="268528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1600"/>
              <a:buFont typeface="Calibri"/>
              <a:buNone/>
            </a:pPr>
            <a:r>
              <a:rPr b="0" i="1" lang="en-US" sz="1600" u="none" cap="none" strike="noStrike">
                <a:solidFill>
                  <a:srgbClr val="595959"/>
                </a:solidFill>
                <a:latin typeface="Calibri"/>
                <a:ea typeface="Calibri"/>
                <a:cs typeface="Calibri"/>
                <a:sym typeface="Calibri"/>
              </a:rPr>
              <a:t>TO COMPLETE THIS ACTIVITY :</a:t>
            </a:r>
            <a:endParaRPr b="0" i="1" sz="1800" u="none" cap="none" strike="noStrike">
              <a:solidFill>
                <a:schemeClr val="dk1"/>
              </a:solidFill>
              <a:latin typeface="Calibri"/>
              <a:ea typeface="Calibri"/>
              <a:cs typeface="Calibri"/>
              <a:sym typeface="Calibri"/>
            </a:endParaRPr>
          </a:p>
        </p:txBody>
      </p:sp>
      <p:sp>
        <p:nvSpPr>
          <p:cNvPr id="289" name="Google Shape;289;p24"/>
          <p:cNvSpPr/>
          <p:nvPr/>
        </p:nvSpPr>
        <p:spPr>
          <a:xfrm>
            <a:off x="3167237" y="5538520"/>
            <a:ext cx="364737" cy="357515"/>
          </a:xfrm>
          <a:prstGeom prst="ellipse">
            <a:avLst/>
          </a:prstGeom>
          <a:solidFill>
            <a:schemeClr val="lt1"/>
          </a:solidFill>
          <a:ln cap="flat" cmpd="sng" w="12700">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95959"/>
              </a:buClr>
              <a:buSzPts val="2400"/>
              <a:buFont typeface="Calibri"/>
              <a:buNone/>
            </a:pPr>
            <a:r>
              <a:rPr b="0" i="0" lang="en-US" sz="2400" u="none" cap="none" strike="noStrike">
                <a:solidFill>
                  <a:srgbClr val="595959"/>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p:txBody>
      </p:sp>
      <p:sp>
        <p:nvSpPr>
          <p:cNvPr id="290" name="Google Shape;290;p24"/>
          <p:cNvSpPr txBox="1"/>
          <p:nvPr/>
        </p:nvSpPr>
        <p:spPr>
          <a:xfrm>
            <a:off x="3554290" y="5549202"/>
            <a:ext cx="1744921"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1600"/>
              <a:buFont typeface="Calibri"/>
              <a:buNone/>
            </a:pPr>
            <a:r>
              <a:rPr b="1" i="0" lang="en-US" sz="1600" u="none" cap="none" strike="noStrike">
                <a:solidFill>
                  <a:srgbClr val="595959"/>
                </a:solidFill>
                <a:latin typeface="Calibri"/>
                <a:ea typeface="Calibri"/>
                <a:cs typeface="Calibri"/>
                <a:sym typeface="Calibri"/>
              </a:rPr>
              <a:t>READ THE SCRIPT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595959"/>
              </a:buClr>
              <a:buSzPts val="1600"/>
              <a:buFont typeface="Calibri"/>
              <a:buNone/>
            </a:pPr>
            <a:r>
              <a:rPr b="0" i="1" lang="en-US" sz="1600" u="none" cap="none" strike="noStrike">
                <a:solidFill>
                  <a:srgbClr val="595959"/>
                </a:solidFill>
                <a:latin typeface="Calibri"/>
                <a:ea typeface="Calibri"/>
                <a:cs typeface="Calibri"/>
                <a:sym typeface="Calibri"/>
              </a:rPr>
              <a:t>(10 min)</a:t>
            </a:r>
            <a:endParaRPr b="0" i="0" sz="1800" u="none" cap="none" strike="noStrike">
              <a:solidFill>
                <a:schemeClr val="dk1"/>
              </a:solidFill>
              <a:latin typeface="Calibri"/>
              <a:ea typeface="Calibri"/>
              <a:cs typeface="Calibri"/>
              <a:sym typeface="Calibri"/>
            </a:endParaRPr>
          </a:p>
        </p:txBody>
      </p:sp>
      <p:sp>
        <p:nvSpPr>
          <p:cNvPr id="291" name="Google Shape;291;p24"/>
          <p:cNvSpPr/>
          <p:nvPr/>
        </p:nvSpPr>
        <p:spPr>
          <a:xfrm>
            <a:off x="9692326" y="5610840"/>
            <a:ext cx="364737" cy="357515"/>
          </a:xfrm>
          <a:prstGeom prst="ellipse">
            <a:avLst/>
          </a:prstGeom>
          <a:solidFill>
            <a:schemeClr val="lt1"/>
          </a:solidFill>
          <a:ln cap="flat" cmpd="sng" w="12700">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95959"/>
              </a:buClr>
              <a:buSzPts val="2400"/>
              <a:buFont typeface="Calibri"/>
              <a:buNone/>
            </a:pPr>
            <a:r>
              <a:rPr b="0" i="0" lang="en-US" sz="2400" u="none" cap="none" strike="noStrike">
                <a:solidFill>
                  <a:srgbClr val="595959"/>
                </a:solidFill>
                <a:latin typeface="Calibri"/>
                <a:ea typeface="Calibri"/>
                <a:cs typeface="Calibri"/>
                <a:sym typeface="Calibri"/>
              </a:rPr>
              <a:t>4</a:t>
            </a:r>
            <a:endParaRPr b="0" i="0" sz="1800" u="none" cap="none" strike="noStrike">
              <a:solidFill>
                <a:schemeClr val="dk1"/>
              </a:solidFill>
              <a:latin typeface="Calibri"/>
              <a:ea typeface="Calibri"/>
              <a:cs typeface="Calibri"/>
              <a:sym typeface="Calibri"/>
            </a:endParaRPr>
          </a:p>
        </p:txBody>
      </p:sp>
      <p:sp>
        <p:nvSpPr>
          <p:cNvPr id="292" name="Google Shape;292;p24"/>
          <p:cNvSpPr txBox="1"/>
          <p:nvPr/>
        </p:nvSpPr>
        <p:spPr>
          <a:xfrm>
            <a:off x="10057063" y="5569339"/>
            <a:ext cx="3350605" cy="6155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1800"/>
              <a:buFont typeface="Calibri"/>
              <a:buNone/>
            </a:pPr>
            <a:r>
              <a:rPr b="1" i="0" lang="en-US" sz="1800" u="none" cap="none" strike="noStrike">
                <a:solidFill>
                  <a:srgbClr val="595959"/>
                </a:solidFill>
                <a:latin typeface="Calibri"/>
                <a:ea typeface="Calibri"/>
                <a:cs typeface="Calibri"/>
                <a:sym typeface="Calibri"/>
              </a:rPr>
              <a:t>CLASS DISCUSSION</a:t>
            </a:r>
            <a:endParaRPr b="1" i="0" sz="1800" u="none" cap="none" strike="noStrike">
              <a:solidFill>
                <a:srgbClr val="595959"/>
              </a:solidFill>
              <a:latin typeface="Calibri"/>
              <a:ea typeface="Calibri"/>
              <a:cs typeface="Calibri"/>
              <a:sym typeface="Calibri"/>
            </a:endParaRPr>
          </a:p>
          <a:p>
            <a:pPr indent="0" lvl="0" marL="0" marR="0" rtl="0" algn="l">
              <a:lnSpc>
                <a:spcPct val="100000"/>
              </a:lnSpc>
              <a:spcBef>
                <a:spcPts val="0"/>
              </a:spcBef>
              <a:spcAft>
                <a:spcPts val="0"/>
              </a:spcAft>
              <a:buClr>
                <a:srgbClr val="595959"/>
              </a:buClr>
              <a:buSzPts val="1600"/>
              <a:buFont typeface="Calibri"/>
              <a:buNone/>
            </a:pPr>
            <a:r>
              <a:rPr b="0" i="1" lang="en-US" sz="1600" u="none" cap="none" strike="noStrike">
                <a:solidFill>
                  <a:srgbClr val="595959"/>
                </a:solidFill>
                <a:latin typeface="Calibri"/>
                <a:ea typeface="Calibri"/>
                <a:cs typeface="Calibri"/>
                <a:sym typeface="Calibri"/>
              </a:rPr>
              <a:t>(10 min)</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5"/>
          <p:cNvSpPr txBox="1"/>
          <p:nvPr>
            <p:ph type="title"/>
          </p:nvPr>
        </p:nvSpPr>
        <p:spPr>
          <a:xfrm>
            <a:off x="1996224" y="479733"/>
            <a:ext cx="9564919"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Tips for a </a:t>
            </a:r>
            <a:r>
              <a:rPr b="1" lang="en-US"/>
              <a:t>perfect communication strategy</a:t>
            </a:r>
            <a:endParaRPr/>
          </a:p>
        </p:txBody>
      </p:sp>
      <p:pic>
        <p:nvPicPr>
          <p:cNvPr id="299" name="Google Shape;299;p25"/>
          <p:cNvPicPr preferRelativeResize="0"/>
          <p:nvPr/>
        </p:nvPicPr>
        <p:blipFill rotWithShape="1">
          <a:blip r:embed="rId3">
            <a:alphaModFix/>
          </a:blip>
          <a:srcRect b="0" l="0" r="0" t="0"/>
          <a:stretch/>
        </p:blipFill>
        <p:spPr>
          <a:xfrm>
            <a:off x="201818" y="528782"/>
            <a:ext cx="465137" cy="482600"/>
          </a:xfrm>
          <a:prstGeom prst="rect">
            <a:avLst/>
          </a:prstGeom>
          <a:noFill/>
          <a:ln>
            <a:noFill/>
          </a:ln>
        </p:spPr>
      </p:pic>
      <p:sp>
        <p:nvSpPr>
          <p:cNvPr id="300" name="Google Shape;300;p25"/>
          <p:cNvSpPr txBox="1"/>
          <p:nvPr/>
        </p:nvSpPr>
        <p:spPr>
          <a:xfrm>
            <a:off x="-1" y="0"/>
            <a:ext cx="1996225" cy="369332"/>
          </a:xfrm>
          <a:prstGeom prst="rect">
            <a:avLst/>
          </a:prstGeom>
          <a:solidFill>
            <a:srgbClr val="92D050"/>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EXPLAIN</a:t>
            </a:r>
            <a:endParaRPr b="0" i="0" sz="1800" u="none" cap="none" strike="noStrike">
              <a:solidFill>
                <a:schemeClr val="dk1"/>
              </a:solidFill>
              <a:latin typeface="Calibri"/>
              <a:ea typeface="Calibri"/>
              <a:cs typeface="Calibri"/>
              <a:sym typeface="Calibri"/>
            </a:endParaRPr>
          </a:p>
        </p:txBody>
      </p:sp>
      <p:sp>
        <p:nvSpPr>
          <p:cNvPr id="301" name="Google Shape;301;p25"/>
          <p:cNvSpPr txBox="1"/>
          <p:nvPr/>
        </p:nvSpPr>
        <p:spPr>
          <a:xfrm>
            <a:off x="93588" y="1004016"/>
            <a:ext cx="68159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10  MIN</a:t>
            </a:r>
            <a:endParaRPr b="0" i="0" sz="1200" u="none" cap="none" strike="noStrike">
              <a:solidFill>
                <a:srgbClr val="FF0000"/>
              </a:solidFill>
              <a:latin typeface="Calibri"/>
              <a:ea typeface="Calibri"/>
              <a:cs typeface="Calibri"/>
              <a:sym typeface="Calibri"/>
            </a:endParaRPr>
          </a:p>
        </p:txBody>
      </p:sp>
      <p:pic>
        <p:nvPicPr>
          <p:cNvPr id="302" name="Google Shape;302;p25"/>
          <p:cNvPicPr preferRelativeResize="0"/>
          <p:nvPr/>
        </p:nvPicPr>
        <p:blipFill rotWithShape="1">
          <a:blip r:embed="rId4">
            <a:alphaModFix/>
          </a:blip>
          <a:srcRect b="0" l="0" r="0" t="0"/>
          <a:stretch/>
        </p:blipFill>
        <p:spPr>
          <a:xfrm>
            <a:off x="883416" y="528782"/>
            <a:ext cx="607924" cy="660787"/>
          </a:xfrm>
          <a:prstGeom prst="rect">
            <a:avLst/>
          </a:prstGeom>
          <a:noFill/>
          <a:ln>
            <a:noFill/>
          </a:ln>
        </p:spPr>
      </p:pic>
      <p:sp>
        <p:nvSpPr>
          <p:cNvPr id="303" name="Google Shape;303;p25"/>
          <p:cNvSpPr txBox="1"/>
          <p:nvPr/>
        </p:nvSpPr>
        <p:spPr>
          <a:xfrm>
            <a:off x="3532340" y="2404997"/>
            <a:ext cx="8141538" cy="373794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Guide your interviewee: present the sections you will cover, </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frame the time</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Don’t jump from one section to another</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Add transitions when you change section</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Thank your interviewee in the introduction and conclusion</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In the conclusion, tell your interviewee how his/her answers will be useful for you</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pic>
        <p:nvPicPr>
          <p:cNvPr id="304" name="Google Shape;304;p25"/>
          <p:cNvPicPr preferRelativeResize="0"/>
          <p:nvPr/>
        </p:nvPicPr>
        <p:blipFill rotWithShape="1">
          <a:blip r:embed="rId5">
            <a:alphaModFix/>
          </a:blip>
          <a:srcRect b="0" l="0" r="0" t="0"/>
          <a:stretch/>
        </p:blipFill>
        <p:spPr>
          <a:xfrm>
            <a:off x="1317224" y="2953011"/>
            <a:ext cx="1758863" cy="17588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6"/>
          <p:cNvSpPr txBox="1"/>
          <p:nvPr/>
        </p:nvSpPr>
        <p:spPr>
          <a:xfrm>
            <a:off x="-25400" y="0"/>
            <a:ext cx="2274888" cy="369888"/>
          </a:xfrm>
          <a:prstGeom prst="rect">
            <a:avLst/>
          </a:prstGeom>
          <a:solidFill>
            <a:srgbClr val="BE2314"/>
          </a:solidFill>
          <a:ln cap="flat" cmpd="sng" w="12700">
            <a:solidFill>
              <a:srgbClr val="BA8C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HOMEWORK</a:t>
            </a:r>
            <a:endParaRPr b="0" i="0" sz="1800" u="none" cap="none" strike="noStrike">
              <a:solidFill>
                <a:schemeClr val="dk1"/>
              </a:solidFill>
              <a:latin typeface="Calibri"/>
              <a:ea typeface="Calibri"/>
              <a:cs typeface="Calibri"/>
              <a:sym typeface="Calibri"/>
            </a:endParaRPr>
          </a:p>
        </p:txBody>
      </p:sp>
      <p:sp>
        <p:nvSpPr>
          <p:cNvPr id="310" name="Google Shape;310;p26"/>
          <p:cNvSpPr txBox="1"/>
          <p:nvPr/>
        </p:nvSpPr>
        <p:spPr>
          <a:xfrm>
            <a:off x="2235305" y="487879"/>
            <a:ext cx="8485765" cy="144650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Next session you will write an email to an alumni</a:t>
            </a:r>
            <a:endParaRPr b="0" i="0" sz="4400" u="none" cap="none" strike="noStrike">
              <a:solidFill>
                <a:schemeClr val="dk1"/>
              </a:solidFill>
              <a:latin typeface="Calibri"/>
              <a:ea typeface="Calibri"/>
              <a:cs typeface="Calibri"/>
              <a:sym typeface="Calibri"/>
            </a:endParaRPr>
          </a:p>
        </p:txBody>
      </p:sp>
      <p:sp>
        <p:nvSpPr>
          <p:cNvPr id="311" name="Google Shape;311;p26"/>
          <p:cNvSpPr txBox="1"/>
          <p:nvPr/>
        </p:nvSpPr>
        <p:spPr>
          <a:xfrm>
            <a:off x="2437363" y="2796404"/>
            <a:ext cx="7807821" cy="240061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The day has arrived! You will write an email to an alumni!</a:t>
            </a:r>
            <a:endParaRPr/>
          </a:p>
          <a:p>
            <a:pPr indent="0" lvl="0" marL="0" marR="0" rtl="0" algn="just">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Review your notes!</a:t>
            </a:r>
            <a:endParaRPr/>
          </a:p>
          <a:p>
            <a:pPr indent="0" lvl="0" marL="0" marR="0" rtl="0" algn="just">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This email will be evaluated.</a:t>
            </a:r>
            <a:endParaRPr b="0" i="0" sz="1400" u="none" cap="none" strike="noStrike">
              <a:solidFill>
                <a:srgbClr val="000000"/>
              </a:solidFill>
              <a:latin typeface="Arial"/>
              <a:ea typeface="Arial"/>
              <a:cs typeface="Arial"/>
              <a:sym typeface="Arial"/>
            </a:endParaRPr>
          </a:p>
        </p:txBody>
      </p:sp>
      <p:sp>
        <p:nvSpPr>
          <p:cNvPr id="312" name="Google Shape;312;p26"/>
          <p:cNvSpPr/>
          <p:nvPr/>
        </p:nvSpPr>
        <p:spPr>
          <a:xfrm>
            <a:off x="1910866" y="2550201"/>
            <a:ext cx="9134645" cy="2931090"/>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13" name="Google Shape;313;p26"/>
          <p:cNvPicPr preferRelativeResize="0"/>
          <p:nvPr/>
        </p:nvPicPr>
        <p:blipFill rotWithShape="1">
          <a:blip r:embed="rId3">
            <a:alphaModFix/>
          </a:blip>
          <a:srcRect b="0" l="0" r="0" t="0"/>
          <a:stretch/>
        </p:blipFill>
        <p:spPr>
          <a:xfrm>
            <a:off x="10332601" y="2139659"/>
            <a:ext cx="1113073" cy="11130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descr="Image result for arduino logo" id="97" name="Google Shape;97;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8" name="Google Shape;98;p14"/>
          <p:cNvSpPr txBox="1"/>
          <p:nvPr/>
        </p:nvSpPr>
        <p:spPr>
          <a:xfrm>
            <a:off x="2744876" y="610838"/>
            <a:ext cx="6775043"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Calibri"/>
              <a:buNone/>
            </a:pPr>
            <a:r>
              <a:rPr b="1" i="0" lang="en-US" sz="4000" u="none" cap="none" strike="noStrike">
                <a:solidFill>
                  <a:schemeClr val="dk1"/>
                </a:solidFill>
                <a:latin typeface="Calibri"/>
                <a:ea typeface="Calibri"/>
                <a:cs typeface="Calibri"/>
                <a:sym typeface="Calibri"/>
              </a:rPr>
              <a:t>OBJECTIVES FOR THIS SESSION</a:t>
            </a:r>
            <a:endParaRPr b="1" i="0" sz="4000" u="none" cap="none" strike="noStrike">
              <a:solidFill>
                <a:schemeClr val="dk1"/>
              </a:solidFill>
              <a:latin typeface="Calibri"/>
              <a:ea typeface="Calibri"/>
              <a:cs typeface="Calibri"/>
              <a:sym typeface="Calibri"/>
            </a:endParaRPr>
          </a:p>
        </p:txBody>
      </p:sp>
      <p:pic>
        <p:nvPicPr>
          <p:cNvPr id="99" name="Google Shape;99;p14"/>
          <p:cNvPicPr preferRelativeResize="0"/>
          <p:nvPr/>
        </p:nvPicPr>
        <p:blipFill rotWithShape="1">
          <a:blip r:embed="rId3">
            <a:alphaModFix/>
          </a:blip>
          <a:srcRect b="0" l="0" r="0" t="0"/>
          <a:stretch/>
        </p:blipFill>
        <p:spPr>
          <a:xfrm>
            <a:off x="2056958" y="516788"/>
            <a:ext cx="801896" cy="801896"/>
          </a:xfrm>
          <a:prstGeom prst="rect">
            <a:avLst/>
          </a:prstGeom>
          <a:noFill/>
          <a:ln>
            <a:noFill/>
          </a:ln>
        </p:spPr>
      </p:pic>
      <p:pic>
        <p:nvPicPr>
          <p:cNvPr id="100" name="Google Shape;100;p14"/>
          <p:cNvPicPr preferRelativeResize="0"/>
          <p:nvPr/>
        </p:nvPicPr>
        <p:blipFill rotWithShape="1">
          <a:blip r:embed="rId3">
            <a:alphaModFix/>
          </a:blip>
          <a:srcRect b="0" l="0" r="0" t="0"/>
          <a:stretch/>
        </p:blipFill>
        <p:spPr>
          <a:xfrm>
            <a:off x="9333146" y="516788"/>
            <a:ext cx="801896" cy="801896"/>
          </a:xfrm>
          <a:prstGeom prst="rect">
            <a:avLst/>
          </a:prstGeom>
          <a:noFill/>
          <a:ln>
            <a:noFill/>
          </a:ln>
        </p:spPr>
      </p:pic>
      <p:sp>
        <p:nvSpPr>
          <p:cNvPr id="101" name="Google Shape;101;p14"/>
          <p:cNvSpPr txBox="1"/>
          <p:nvPr/>
        </p:nvSpPr>
        <p:spPr>
          <a:xfrm>
            <a:off x="2056958" y="2709078"/>
            <a:ext cx="10135042" cy="220060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Calibri"/>
                <a:ea typeface="Calibri"/>
                <a:cs typeface="Calibri"/>
                <a:sym typeface="Calibri"/>
              </a:rPr>
              <a:t>Apply </a:t>
            </a:r>
            <a:r>
              <a:rPr b="1" i="0" lang="en-US" sz="2800" u="none" cap="none" strike="noStrike">
                <a:solidFill>
                  <a:srgbClr val="000000"/>
                </a:solidFill>
                <a:latin typeface="Calibri"/>
                <a:ea typeface="Calibri"/>
                <a:cs typeface="Calibri"/>
                <a:sym typeface="Calibri"/>
              </a:rPr>
              <a:t>the process of conducting an interview</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rgbClr val="000000"/>
              </a:buClr>
              <a:buSzPts val="2800"/>
              <a:buFont typeface="Noto Sans Symbols"/>
              <a:buChar char="✔"/>
            </a:pPr>
            <a:r>
              <a:rPr b="0" i="0" lang="en-US" sz="2800" u="none" cap="none" strike="noStrike">
                <a:solidFill>
                  <a:srgbClr val="000000"/>
                </a:solidFill>
                <a:latin typeface="Calibri"/>
                <a:ea typeface="Calibri"/>
                <a:cs typeface="Calibri"/>
                <a:sym typeface="Calibri"/>
              </a:rPr>
              <a:t>Write </a:t>
            </a:r>
            <a:r>
              <a:rPr b="1" i="0" lang="en-US" sz="2800" u="none" cap="none" strike="noStrike">
                <a:solidFill>
                  <a:srgbClr val="000000"/>
                </a:solidFill>
                <a:latin typeface="Calibri"/>
                <a:ea typeface="Calibri"/>
                <a:cs typeface="Calibri"/>
                <a:sym typeface="Calibri"/>
              </a:rPr>
              <a:t>the questions you would like to ask</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rgbClr val="000000"/>
              </a:buClr>
              <a:buSzPts val="2800"/>
              <a:buFont typeface="Noto Sans Symbols"/>
              <a:buChar char="✔"/>
            </a:pPr>
            <a:r>
              <a:rPr b="1" i="0" lang="en-US" sz="2800" u="none" cap="none" strike="noStrike">
                <a:solidFill>
                  <a:srgbClr val="000000"/>
                </a:solidFill>
                <a:latin typeface="Calibri"/>
                <a:ea typeface="Calibri"/>
                <a:cs typeface="Calibri"/>
                <a:sym typeface="Calibri"/>
              </a:rPr>
              <a:t>Demonstrate initiative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rgbClr val="000000"/>
              </a:buClr>
              <a:buSzPts val="2800"/>
              <a:buFont typeface="Noto Sans Symbols"/>
              <a:buChar char="✔"/>
            </a:pPr>
            <a:r>
              <a:rPr b="1" i="0" lang="en-US" sz="2800" u="none" cap="none" strike="noStrike">
                <a:solidFill>
                  <a:srgbClr val="000000"/>
                </a:solidFill>
                <a:latin typeface="Calibri"/>
                <a:ea typeface="Calibri"/>
                <a:cs typeface="Calibri"/>
                <a:sym typeface="Calibri"/>
              </a:rPr>
              <a:t>Develop interviewer skills</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nvSpPr>
        <p:spPr>
          <a:xfrm>
            <a:off x="1996225" y="380855"/>
            <a:ext cx="9664282"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Why are you going to </a:t>
            </a:r>
            <a:r>
              <a:rPr b="1" i="0" lang="en-US" sz="4400" u="none" cap="none" strike="noStrike">
                <a:solidFill>
                  <a:schemeClr val="dk1"/>
                </a:solidFill>
                <a:latin typeface="Calibri"/>
                <a:ea typeface="Calibri"/>
                <a:cs typeface="Calibri"/>
                <a:sym typeface="Calibri"/>
              </a:rPr>
              <a:t>interview</a:t>
            </a:r>
            <a:r>
              <a:rPr b="0" i="0" lang="en-US" sz="4400" u="none" cap="none" strike="noStrike">
                <a:solidFill>
                  <a:schemeClr val="dk1"/>
                </a:solidFill>
                <a:latin typeface="Calibri"/>
                <a:ea typeface="Calibri"/>
                <a:cs typeface="Calibri"/>
                <a:sym typeface="Calibri"/>
              </a:rPr>
              <a:t> an alumni?</a:t>
            </a:r>
            <a:endParaRPr b="0" i="0" sz="4400" u="none" cap="none" strike="noStrike">
              <a:solidFill>
                <a:schemeClr val="dk1"/>
              </a:solidFill>
              <a:latin typeface="Calibri"/>
              <a:ea typeface="Calibri"/>
              <a:cs typeface="Calibri"/>
              <a:sym typeface="Calibri"/>
            </a:endParaRPr>
          </a:p>
        </p:txBody>
      </p:sp>
      <p:pic>
        <p:nvPicPr>
          <p:cNvPr id="107" name="Google Shape;107;p15"/>
          <p:cNvPicPr preferRelativeResize="0"/>
          <p:nvPr/>
        </p:nvPicPr>
        <p:blipFill rotWithShape="1">
          <a:blip r:embed="rId3">
            <a:alphaModFix/>
          </a:blip>
          <a:srcRect b="0" l="0" r="0" t="0"/>
          <a:stretch/>
        </p:blipFill>
        <p:spPr>
          <a:xfrm>
            <a:off x="201818" y="528782"/>
            <a:ext cx="465137" cy="482600"/>
          </a:xfrm>
          <a:prstGeom prst="rect">
            <a:avLst/>
          </a:prstGeom>
          <a:noFill/>
          <a:ln>
            <a:noFill/>
          </a:ln>
        </p:spPr>
      </p:pic>
      <p:sp>
        <p:nvSpPr>
          <p:cNvPr id="108" name="Google Shape;108;p15"/>
          <p:cNvSpPr txBox="1"/>
          <p:nvPr/>
        </p:nvSpPr>
        <p:spPr>
          <a:xfrm>
            <a:off x="0" y="0"/>
            <a:ext cx="1996225" cy="369332"/>
          </a:xfrm>
          <a:prstGeom prst="rect">
            <a:avLst/>
          </a:prstGeom>
          <a:solidFill>
            <a:srgbClr val="7030A0"/>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ENGAGE</a:t>
            </a:r>
            <a:endParaRPr b="0" i="0" sz="1800" u="none" cap="none" strike="noStrike">
              <a:solidFill>
                <a:schemeClr val="lt1"/>
              </a:solidFill>
              <a:latin typeface="Calibri"/>
              <a:ea typeface="Calibri"/>
              <a:cs typeface="Calibri"/>
              <a:sym typeface="Calibri"/>
            </a:endParaRPr>
          </a:p>
        </p:txBody>
      </p:sp>
      <p:sp>
        <p:nvSpPr>
          <p:cNvPr id="109" name="Google Shape;109;p15"/>
          <p:cNvSpPr txBox="1"/>
          <p:nvPr/>
        </p:nvSpPr>
        <p:spPr>
          <a:xfrm>
            <a:off x="93588" y="1004016"/>
            <a:ext cx="68159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15  MIN</a:t>
            </a:r>
            <a:endParaRPr b="0" i="0" sz="1200" u="none" cap="none" strike="noStrike">
              <a:solidFill>
                <a:srgbClr val="FF0000"/>
              </a:solidFill>
              <a:latin typeface="Calibri"/>
              <a:ea typeface="Calibri"/>
              <a:cs typeface="Calibri"/>
              <a:sym typeface="Calibri"/>
            </a:endParaRPr>
          </a:p>
        </p:txBody>
      </p:sp>
      <p:pic>
        <p:nvPicPr>
          <p:cNvPr id="110" name="Google Shape;110;p15"/>
          <p:cNvPicPr preferRelativeResize="0"/>
          <p:nvPr/>
        </p:nvPicPr>
        <p:blipFill rotWithShape="1">
          <a:blip r:embed="rId4">
            <a:alphaModFix/>
          </a:blip>
          <a:srcRect b="0" l="0" r="0" t="0"/>
          <a:stretch/>
        </p:blipFill>
        <p:spPr>
          <a:xfrm>
            <a:off x="4663965" y="1852448"/>
            <a:ext cx="2864069" cy="2864069"/>
          </a:xfrm>
          <a:prstGeom prst="rect">
            <a:avLst/>
          </a:prstGeom>
          <a:noFill/>
          <a:ln>
            <a:noFill/>
          </a:ln>
        </p:spPr>
      </p:pic>
      <p:sp>
        <p:nvSpPr>
          <p:cNvPr id="111" name="Google Shape;111;p15"/>
          <p:cNvSpPr/>
          <p:nvPr/>
        </p:nvSpPr>
        <p:spPr>
          <a:xfrm>
            <a:off x="3720275" y="5877802"/>
            <a:ext cx="364737" cy="357515"/>
          </a:xfrm>
          <a:prstGeom prst="ellipse">
            <a:avLst/>
          </a:prstGeom>
          <a:solidFill>
            <a:schemeClr val="lt1"/>
          </a:solidFill>
          <a:ln cap="flat" cmpd="sng" w="12700">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95959"/>
              </a:buClr>
              <a:buSzPts val="2400"/>
              <a:buFont typeface="Calibri"/>
              <a:buNone/>
            </a:pPr>
            <a:r>
              <a:rPr b="0" i="0" lang="en-US" sz="2400" u="none" cap="none" strike="noStrike">
                <a:solidFill>
                  <a:srgbClr val="595959"/>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p:txBody>
      </p:sp>
      <p:sp>
        <p:nvSpPr>
          <p:cNvPr id="112" name="Google Shape;112;p15"/>
          <p:cNvSpPr/>
          <p:nvPr/>
        </p:nvSpPr>
        <p:spPr>
          <a:xfrm>
            <a:off x="6858052" y="5877802"/>
            <a:ext cx="364737" cy="357515"/>
          </a:xfrm>
          <a:prstGeom prst="ellipse">
            <a:avLst/>
          </a:prstGeom>
          <a:solidFill>
            <a:schemeClr val="lt1"/>
          </a:solidFill>
          <a:ln cap="flat" cmpd="sng" w="12700">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95959"/>
              </a:buClr>
              <a:buSzPts val="2400"/>
              <a:buFont typeface="Calibri"/>
              <a:buNone/>
            </a:pPr>
            <a:r>
              <a:rPr b="0" i="0" lang="en-US" sz="2400" u="none" cap="none" strike="noStrike">
                <a:solidFill>
                  <a:srgbClr val="595959"/>
                </a:solidFill>
                <a:latin typeface="Calibri"/>
                <a:ea typeface="Calibri"/>
                <a:cs typeface="Calibri"/>
                <a:sym typeface="Calibri"/>
              </a:rPr>
              <a:t>2</a:t>
            </a:r>
            <a:endParaRPr b="0" i="0" sz="1800" u="none" cap="none" strike="noStrike">
              <a:solidFill>
                <a:schemeClr val="dk1"/>
              </a:solidFill>
              <a:latin typeface="Calibri"/>
              <a:ea typeface="Calibri"/>
              <a:cs typeface="Calibri"/>
              <a:sym typeface="Calibri"/>
            </a:endParaRPr>
          </a:p>
        </p:txBody>
      </p:sp>
      <p:sp>
        <p:nvSpPr>
          <p:cNvPr id="113" name="Google Shape;113;p15"/>
          <p:cNvSpPr txBox="1"/>
          <p:nvPr/>
        </p:nvSpPr>
        <p:spPr>
          <a:xfrm>
            <a:off x="7273329" y="5888484"/>
            <a:ext cx="2600730"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1600"/>
              <a:buFont typeface="Calibri"/>
              <a:buNone/>
            </a:pPr>
            <a:r>
              <a:rPr b="1" i="0" lang="en-US" sz="1600" u="none" cap="none" strike="noStrike">
                <a:solidFill>
                  <a:srgbClr val="595959"/>
                </a:solidFill>
                <a:latin typeface="Calibri"/>
                <a:ea typeface="Calibri"/>
                <a:cs typeface="Calibri"/>
                <a:sym typeface="Calibri"/>
              </a:rPr>
              <a:t>CLASS DISCUSISON</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595959"/>
              </a:buClr>
              <a:buSzPts val="1600"/>
              <a:buFont typeface="Calibri"/>
              <a:buNone/>
            </a:pPr>
            <a:r>
              <a:rPr b="0" i="1" lang="en-US" sz="1600" u="none" cap="none" strike="noStrike">
                <a:solidFill>
                  <a:srgbClr val="595959"/>
                </a:solidFill>
                <a:latin typeface="Calibri"/>
                <a:ea typeface="Calibri"/>
                <a:cs typeface="Calibri"/>
                <a:sym typeface="Calibri"/>
              </a:rPr>
              <a:t>(5 min)</a:t>
            </a:r>
            <a:endParaRPr b="0" i="0" sz="1800" u="none" cap="none" strike="noStrike">
              <a:solidFill>
                <a:schemeClr val="dk1"/>
              </a:solidFill>
              <a:latin typeface="Calibri"/>
              <a:ea typeface="Calibri"/>
              <a:cs typeface="Calibri"/>
              <a:sym typeface="Calibri"/>
            </a:endParaRPr>
          </a:p>
        </p:txBody>
      </p:sp>
      <p:sp>
        <p:nvSpPr>
          <p:cNvPr id="114" name="Google Shape;114;p15"/>
          <p:cNvSpPr txBox="1"/>
          <p:nvPr/>
        </p:nvSpPr>
        <p:spPr>
          <a:xfrm>
            <a:off x="4107328" y="5888484"/>
            <a:ext cx="2474395"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1600"/>
              <a:buFont typeface="Calibri"/>
              <a:buNone/>
            </a:pPr>
            <a:r>
              <a:rPr b="1" i="0" lang="en-US" sz="1600" u="none" cap="none" strike="noStrike">
                <a:solidFill>
                  <a:srgbClr val="595959"/>
                </a:solidFill>
                <a:latin typeface="Calibri"/>
                <a:ea typeface="Calibri"/>
                <a:cs typeface="Calibri"/>
                <a:sym typeface="Calibri"/>
              </a:rPr>
              <a:t>GROUP DISCUSSION</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595959"/>
              </a:buClr>
              <a:buSzPts val="1600"/>
              <a:buFont typeface="Calibri"/>
              <a:buNone/>
            </a:pPr>
            <a:r>
              <a:rPr b="0" i="1" lang="en-US" sz="1600" u="none" cap="none" strike="noStrike">
                <a:solidFill>
                  <a:srgbClr val="595959"/>
                </a:solidFill>
                <a:latin typeface="Calibri"/>
                <a:ea typeface="Calibri"/>
                <a:cs typeface="Calibri"/>
                <a:sym typeface="Calibri"/>
              </a:rPr>
              <a:t>(10 min)</a:t>
            </a:r>
            <a:endParaRPr b="0" i="0" sz="1800" u="none" cap="none" strike="noStrike">
              <a:solidFill>
                <a:schemeClr val="dk1"/>
              </a:solidFill>
              <a:latin typeface="Calibri"/>
              <a:ea typeface="Calibri"/>
              <a:cs typeface="Calibri"/>
              <a:sym typeface="Calibri"/>
            </a:endParaRPr>
          </a:p>
        </p:txBody>
      </p:sp>
      <p:sp>
        <p:nvSpPr>
          <p:cNvPr id="115" name="Google Shape;115;p15"/>
          <p:cNvSpPr txBox="1"/>
          <p:nvPr/>
        </p:nvSpPr>
        <p:spPr>
          <a:xfrm>
            <a:off x="797892" y="5954726"/>
            <a:ext cx="268528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1600"/>
              <a:buFont typeface="Calibri"/>
              <a:buNone/>
            </a:pPr>
            <a:r>
              <a:rPr b="0" i="1" lang="en-US" sz="1600" u="none" cap="none" strike="noStrike">
                <a:solidFill>
                  <a:srgbClr val="595959"/>
                </a:solidFill>
                <a:latin typeface="Calibri"/>
                <a:ea typeface="Calibri"/>
                <a:cs typeface="Calibri"/>
                <a:sym typeface="Calibri"/>
              </a:rPr>
              <a:t>TO COMPLETE THIS ACTIVITY :</a:t>
            </a:r>
            <a:endParaRPr b="0" i="1" sz="1800" u="none" cap="none" strike="noStrike">
              <a:solidFill>
                <a:schemeClr val="dk1"/>
              </a:solidFill>
              <a:latin typeface="Calibri"/>
              <a:ea typeface="Calibri"/>
              <a:cs typeface="Calibri"/>
              <a:sym typeface="Calibri"/>
            </a:endParaRPr>
          </a:p>
        </p:txBody>
      </p:sp>
      <p:pic>
        <p:nvPicPr>
          <p:cNvPr id="116" name="Google Shape;116;p15"/>
          <p:cNvPicPr preferRelativeResize="0"/>
          <p:nvPr/>
        </p:nvPicPr>
        <p:blipFill rotWithShape="1">
          <a:blip r:embed="rId5">
            <a:alphaModFix/>
          </a:blip>
          <a:srcRect b="0" l="0" r="0" t="0"/>
          <a:stretch/>
        </p:blipFill>
        <p:spPr>
          <a:xfrm>
            <a:off x="904408" y="612776"/>
            <a:ext cx="250046" cy="497311"/>
          </a:xfrm>
          <a:prstGeom prst="rect">
            <a:avLst/>
          </a:prstGeom>
          <a:noFill/>
          <a:ln>
            <a:noFill/>
          </a:ln>
        </p:spPr>
      </p:pic>
      <p:pic>
        <p:nvPicPr>
          <p:cNvPr id="117" name="Google Shape;117;p15"/>
          <p:cNvPicPr preferRelativeResize="0"/>
          <p:nvPr/>
        </p:nvPicPr>
        <p:blipFill rotWithShape="1">
          <a:blip r:embed="rId5">
            <a:alphaModFix/>
          </a:blip>
          <a:srcRect b="0" l="0" r="0" t="0"/>
          <a:stretch/>
        </p:blipFill>
        <p:spPr>
          <a:xfrm>
            <a:off x="1178967" y="611799"/>
            <a:ext cx="250046" cy="497311"/>
          </a:xfrm>
          <a:prstGeom prst="rect">
            <a:avLst/>
          </a:prstGeom>
          <a:noFill/>
          <a:ln>
            <a:noFill/>
          </a:ln>
        </p:spPr>
      </p:pic>
      <p:pic>
        <p:nvPicPr>
          <p:cNvPr id="118" name="Google Shape;118;p15"/>
          <p:cNvPicPr preferRelativeResize="0"/>
          <p:nvPr/>
        </p:nvPicPr>
        <p:blipFill rotWithShape="1">
          <a:blip r:embed="rId5">
            <a:alphaModFix/>
          </a:blip>
          <a:srcRect b="0" l="0" r="0" t="0"/>
          <a:stretch/>
        </p:blipFill>
        <p:spPr>
          <a:xfrm>
            <a:off x="1450316" y="596320"/>
            <a:ext cx="250046" cy="4973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txBox="1"/>
          <p:nvPr/>
        </p:nvSpPr>
        <p:spPr>
          <a:xfrm>
            <a:off x="2325900" y="196393"/>
            <a:ext cx="9664282"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The benefits of interviewing an alumni</a:t>
            </a:r>
            <a:endParaRPr b="0" i="0" sz="4400" u="none" cap="none" strike="noStrike">
              <a:solidFill>
                <a:schemeClr val="dk1"/>
              </a:solidFill>
              <a:latin typeface="Calibri"/>
              <a:ea typeface="Calibri"/>
              <a:cs typeface="Calibri"/>
              <a:sym typeface="Calibri"/>
            </a:endParaRPr>
          </a:p>
        </p:txBody>
      </p:sp>
      <p:pic>
        <p:nvPicPr>
          <p:cNvPr id="124" name="Google Shape;124;p16"/>
          <p:cNvPicPr preferRelativeResize="0"/>
          <p:nvPr/>
        </p:nvPicPr>
        <p:blipFill rotWithShape="1">
          <a:blip r:embed="rId3">
            <a:alphaModFix/>
          </a:blip>
          <a:srcRect b="0" l="0" r="0" t="0"/>
          <a:stretch/>
        </p:blipFill>
        <p:spPr>
          <a:xfrm>
            <a:off x="201818" y="528782"/>
            <a:ext cx="465137" cy="482600"/>
          </a:xfrm>
          <a:prstGeom prst="rect">
            <a:avLst/>
          </a:prstGeom>
          <a:noFill/>
          <a:ln>
            <a:noFill/>
          </a:ln>
        </p:spPr>
      </p:pic>
      <p:sp>
        <p:nvSpPr>
          <p:cNvPr id="125" name="Google Shape;125;p16"/>
          <p:cNvSpPr txBox="1"/>
          <p:nvPr/>
        </p:nvSpPr>
        <p:spPr>
          <a:xfrm>
            <a:off x="0" y="0"/>
            <a:ext cx="1996225" cy="369332"/>
          </a:xfrm>
          <a:prstGeom prst="rect">
            <a:avLst/>
          </a:prstGeom>
          <a:solidFill>
            <a:srgbClr val="92D050"/>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EXPLAIN</a:t>
            </a:r>
            <a:endParaRPr b="0" i="0" sz="1800" u="none" cap="none" strike="noStrike">
              <a:solidFill>
                <a:schemeClr val="lt1"/>
              </a:solidFill>
              <a:latin typeface="Calibri"/>
              <a:ea typeface="Calibri"/>
              <a:cs typeface="Calibri"/>
              <a:sym typeface="Calibri"/>
            </a:endParaRPr>
          </a:p>
        </p:txBody>
      </p:sp>
      <p:sp>
        <p:nvSpPr>
          <p:cNvPr id="126" name="Google Shape;126;p16"/>
          <p:cNvSpPr txBox="1"/>
          <p:nvPr/>
        </p:nvSpPr>
        <p:spPr>
          <a:xfrm>
            <a:off x="93588" y="1004016"/>
            <a:ext cx="68159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10  MIN</a:t>
            </a:r>
            <a:endParaRPr b="0" i="0" sz="1200" u="none" cap="none" strike="noStrike">
              <a:solidFill>
                <a:srgbClr val="FF0000"/>
              </a:solidFill>
              <a:latin typeface="Calibri"/>
              <a:ea typeface="Calibri"/>
              <a:cs typeface="Calibri"/>
              <a:sym typeface="Calibri"/>
            </a:endParaRPr>
          </a:p>
        </p:txBody>
      </p:sp>
      <p:pic>
        <p:nvPicPr>
          <p:cNvPr id="127" name="Google Shape;127;p16"/>
          <p:cNvPicPr preferRelativeResize="0"/>
          <p:nvPr/>
        </p:nvPicPr>
        <p:blipFill rotWithShape="1">
          <a:blip r:embed="rId4">
            <a:alphaModFix/>
          </a:blip>
          <a:srcRect b="0" l="0" r="0" t="0"/>
          <a:stretch/>
        </p:blipFill>
        <p:spPr>
          <a:xfrm>
            <a:off x="883416" y="528782"/>
            <a:ext cx="607924" cy="660787"/>
          </a:xfrm>
          <a:prstGeom prst="rect">
            <a:avLst/>
          </a:prstGeom>
          <a:noFill/>
          <a:ln>
            <a:noFill/>
          </a:ln>
        </p:spPr>
      </p:pic>
      <p:pic>
        <p:nvPicPr>
          <p:cNvPr id="128" name="Google Shape;128;p16"/>
          <p:cNvPicPr preferRelativeResize="0"/>
          <p:nvPr/>
        </p:nvPicPr>
        <p:blipFill rotWithShape="1">
          <a:blip r:embed="rId5">
            <a:alphaModFix/>
          </a:blip>
          <a:srcRect b="0" l="0" r="0" t="0"/>
          <a:stretch/>
        </p:blipFill>
        <p:spPr>
          <a:xfrm>
            <a:off x="1440939" y="2292959"/>
            <a:ext cx="1325563" cy="1325563"/>
          </a:xfrm>
          <a:prstGeom prst="rect">
            <a:avLst/>
          </a:prstGeom>
          <a:noFill/>
          <a:ln>
            <a:noFill/>
          </a:ln>
        </p:spPr>
      </p:pic>
      <p:pic>
        <p:nvPicPr>
          <p:cNvPr id="129" name="Google Shape;129;p16"/>
          <p:cNvPicPr preferRelativeResize="0"/>
          <p:nvPr/>
        </p:nvPicPr>
        <p:blipFill rotWithShape="1">
          <a:blip r:embed="rId6">
            <a:alphaModFix/>
          </a:blip>
          <a:srcRect b="0" l="0" r="0" t="0"/>
          <a:stretch/>
        </p:blipFill>
        <p:spPr>
          <a:xfrm>
            <a:off x="3762703" y="2244978"/>
            <a:ext cx="1421524" cy="1421524"/>
          </a:xfrm>
          <a:prstGeom prst="rect">
            <a:avLst/>
          </a:prstGeom>
          <a:noFill/>
          <a:ln>
            <a:noFill/>
          </a:ln>
        </p:spPr>
      </p:pic>
      <p:pic>
        <p:nvPicPr>
          <p:cNvPr id="130" name="Google Shape;130;p16"/>
          <p:cNvPicPr preferRelativeResize="0"/>
          <p:nvPr/>
        </p:nvPicPr>
        <p:blipFill rotWithShape="1">
          <a:blip r:embed="rId7">
            <a:alphaModFix/>
          </a:blip>
          <a:srcRect b="0" l="0" r="0" t="0"/>
          <a:stretch/>
        </p:blipFill>
        <p:spPr>
          <a:xfrm>
            <a:off x="6085535" y="2244978"/>
            <a:ext cx="1421524" cy="1421524"/>
          </a:xfrm>
          <a:prstGeom prst="rect">
            <a:avLst/>
          </a:prstGeom>
          <a:noFill/>
          <a:ln>
            <a:noFill/>
          </a:ln>
        </p:spPr>
      </p:pic>
      <p:pic>
        <p:nvPicPr>
          <p:cNvPr id="131" name="Google Shape;131;p16"/>
          <p:cNvPicPr preferRelativeResize="0"/>
          <p:nvPr/>
        </p:nvPicPr>
        <p:blipFill rotWithShape="1">
          <a:blip r:embed="rId8">
            <a:alphaModFix/>
          </a:blip>
          <a:srcRect b="0" l="0" r="0" t="0"/>
          <a:stretch/>
        </p:blipFill>
        <p:spPr>
          <a:xfrm>
            <a:off x="8829934" y="2315862"/>
            <a:ext cx="1160747" cy="1160747"/>
          </a:xfrm>
          <a:prstGeom prst="rect">
            <a:avLst/>
          </a:prstGeom>
          <a:noFill/>
          <a:ln>
            <a:noFill/>
          </a:ln>
        </p:spPr>
      </p:pic>
      <p:cxnSp>
        <p:nvCxnSpPr>
          <p:cNvPr id="132" name="Google Shape;132;p16"/>
          <p:cNvCxnSpPr/>
          <p:nvPr/>
        </p:nvCxnSpPr>
        <p:spPr>
          <a:xfrm>
            <a:off x="3264602" y="2039307"/>
            <a:ext cx="0" cy="4256390"/>
          </a:xfrm>
          <a:prstGeom prst="straightConnector1">
            <a:avLst/>
          </a:prstGeom>
          <a:noFill/>
          <a:ln cap="flat" cmpd="sng" w="9525">
            <a:solidFill>
              <a:schemeClr val="dk1"/>
            </a:solidFill>
            <a:prstDash val="solid"/>
            <a:miter lim="800000"/>
            <a:headEnd len="sm" w="sm" type="none"/>
            <a:tailEnd len="sm" w="sm" type="none"/>
          </a:ln>
        </p:spPr>
      </p:cxnSp>
      <p:sp>
        <p:nvSpPr>
          <p:cNvPr id="133" name="Google Shape;133;p16"/>
          <p:cNvSpPr txBox="1"/>
          <p:nvPr/>
        </p:nvSpPr>
        <p:spPr>
          <a:xfrm>
            <a:off x="883416" y="4591619"/>
            <a:ext cx="2396635" cy="147728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Noto Sans Symbols"/>
              <a:buChar char="✔"/>
            </a:pPr>
            <a:r>
              <a:rPr b="0" i="0" lang="en-US" sz="1800" u="none" cap="none" strike="noStrike">
                <a:solidFill>
                  <a:schemeClr val="dk1"/>
                </a:solidFill>
                <a:latin typeface="Calibri"/>
                <a:ea typeface="Calibri"/>
                <a:cs typeface="Calibri"/>
                <a:sym typeface="Calibri"/>
              </a:rPr>
              <a:t>their career path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1800" u="none" cap="none" strike="noStrike">
                <a:solidFill>
                  <a:schemeClr val="dk1"/>
                </a:solidFill>
                <a:latin typeface="Calibri"/>
                <a:ea typeface="Calibri"/>
                <a:cs typeface="Calibri"/>
                <a:sym typeface="Calibri"/>
              </a:rPr>
              <a:t>their main challenges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1800" u="none" cap="none" strike="noStrike">
                <a:solidFill>
                  <a:schemeClr val="dk1"/>
                </a:solidFill>
                <a:latin typeface="Calibri"/>
                <a:ea typeface="Calibri"/>
                <a:cs typeface="Calibri"/>
                <a:sym typeface="Calibri"/>
              </a:rPr>
              <a:t>their professional perspectives</a:t>
            </a:r>
            <a:endParaRPr b="0" i="0" sz="1800" u="none" cap="none" strike="noStrike">
              <a:solidFill>
                <a:schemeClr val="dk1"/>
              </a:solidFill>
              <a:latin typeface="Calibri"/>
              <a:ea typeface="Calibri"/>
              <a:cs typeface="Calibri"/>
              <a:sym typeface="Calibri"/>
            </a:endParaRPr>
          </a:p>
        </p:txBody>
      </p:sp>
      <p:sp>
        <p:nvSpPr>
          <p:cNvPr id="134" name="Google Shape;134;p16"/>
          <p:cNvSpPr txBox="1"/>
          <p:nvPr/>
        </p:nvSpPr>
        <p:spPr>
          <a:xfrm>
            <a:off x="790804" y="3785691"/>
            <a:ext cx="2423082"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Learn about the alumni’s experience</a:t>
            </a:r>
            <a:endParaRPr b="1" i="0" sz="1800" u="none" cap="none" strike="noStrike">
              <a:solidFill>
                <a:schemeClr val="dk1"/>
              </a:solidFill>
              <a:latin typeface="Calibri"/>
              <a:ea typeface="Calibri"/>
              <a:cs typeface="Calibri"/>
              <a:sym typeface="Calibri"/>
            </a:endParaRPr>
          </a:p>
        </p:txBody>
      </p:sp>
      <p:cxnSp>
        <p:nvCxnSpPr>
          <p:cNvPr id="135" name="Google Shape;135;p16"/>
          <p:cNvCxnSpPr/>
          <p:nvPr/>
        </p:nvCxnSpPr>
        <p:spPr>
          <a:xfrm>
            <a:off x="5789117" y="1946073"/>
            <a:ext cx="0" cy="4256390"/>
          </a:xfrm>
          <a:prstGeom prst="straightConnector1">
            <a:avLst/>
          </a:prstGeom>
          <a:noFill/>
          <a:ln cap="flat" cmpd="sng" w="9525">
            <a:solidFill>
              <a:schemeClr val="dk1"/>
            </a:solidFill>
            <a:prstDash val="solid"/>
            <a:miter lim="800000"/>
            <a:headEnd len="sm" w="sm" type="none"/>
            <a:tailEnd len="sm" w="sm" type="none"/>
          </a:ln>
        </p:spPr>
      </p:cxnSp>
      <p:sp>
        <p:nvSpPr>
          <p:cNvPr id="136" name="Google Shape;136;p16"/>
          <p:cNvSpPr txBox="1"/>
          <p:nvPr/>
        </p:nvSpPr>
        <p:spPr>
          <a:xfrm>
            <a:off x="3407931" y="4498385"/>
            <a:ext cx="2396635" cy="203128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Noto Sans Symbols"/>
              <a:buChar char="✔"/>
            </a:pPr>
            <a:r>
              <a:rPr b="0" i="0" lang="en-US" sz="1800" u="none" cap="none" strike="noStrike">
                <a:solidFill>
                  <a:schemeClr val="dk1"/>
                </a:solidFill>
                <a:latin typeface="Calibri"/>
                <a:ea typeface="Calibri"/>
                <a:cs typeface="Calibri"/>
                <a:sym typeface="Calibri"/>
              </a:rPr>
              <a:t>How to find a job</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1800" u="none" cap="none" strike="noStrike">
                <a:solidFill>
                  <a:schemeClr val="dk1"/>
                </a:solidFill>
                <a:latin typeface="Calibri"/>
                <a:ea typeface="Calibri"/>
                <a:cs typeface="Calibri"/>
                <a:sym typeface="Calibri"/>
              </a:rPr>
              <a:t>How to navigate the job market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1800" u="none" cap="none" strike="noStrike">
                <a:solidFill>
                  <a:schemeClr val="dk1"/>
                </a:solidFill>
                <a:latin typeface="Calibri"/>
                <a:ea typeface="Calibri"/>
                <a:cs typeface="Calibri"/>
                <a:sym typeface="Calibri"/>
              </a:rPr>
              <a:t>How to choose a university if you are willing to continue your studies</a:t>
            </a:r>
            <a:endParaRPr b="0" i="0" sz="1400" u="none" cap="none" strike="noStrike">
              <a:solidFill>
                <a:srgbClr val="000000"/>
              </a:solidFill>
              <a:latin typeface="Arial"/>
              <a:ea typeface="Arial"/>
              <a:cs typeface="Arial"/>
              <a:sym typeface="Arial"/>
            </a:endParaRPr>
          </a:p>
        </p:txBody>
      </p:sp>
      <p:sp>
        <p:nvSpPr>
          <p:cNvPr id="137" name="Google Shape;137;p16"/>
          <p:cNvSpPr txBox="1"/>
          <p:nvPr/>
        </p:nvSpPr>
        <p:spPr>
          <a:xfrm>
            <a:off x="3315319" y="3889602"/>
            <a:ext cx="2423082"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Get career advice</a:t>
            </a:r>
            <a:endParaRPr b="1" i="0" sz="1800" u="none" cap="none" strike="noStrike">
              <a:solidFill>
                <a:schemeClr val="dk1"/>
              </a:solidFill>
              <a:latin typeface="Calibri"/>
              <a:ea typeface="Calibri"/>
              <a:cs typeface="Calibri"/>
              <a:sym typeface="Calibri"/>
            </a:endParaRPr>
          </a:p>
        </p:txBody>
      </p:sp>
      <p:cxnSp>
        <p:nvCxnSpPr>
          <p:cNvPr id="138" name="Google Shape;138;p16"/>
          <p:cNvCxnSpPr/>
          <p:nvPr/>
        </p:nvCxnSpPr>
        <p:spPr>
          <a:xfrm>
            <a:off x="8237830" y="1895865"/>
            <a:ext cx="0" cy="4256390"/>
          </a:xfrm>
          <a:prstGeom prst="straightConnector1">
            <a:avLst/>
          </a:prstGeom>
          <a:noFill/>
          <a:ln cap="flat" cmpd="sng" w="9525">
            <a:solidFill>
              <a:schemeClr val="dk1"/>
            </a:solidFill>
            <a:prstDash val="solid"/>
            <a:miter lim="800000"/>
            <a:headEnd len="sm" w="sm" type="none"/>
            <a:tailEnd len="sm" w="sm" type="none"/>
          </a:ln>
        </p:spPr>
      </p:cxnSp>
      <p:sp>
        <p:nvSpPr>
          <p:cNvPr id="139" name="Google Shape;139;p16"/>
          <p:cNvSpPr txBox="1"/>
          <p:nvPr/>
        </p:nvSpPr>
        <p:spPr>
          <a:xfrm>
            <a:off x="5856644" y="4448177"/>
            <a:ext cx="2396635" cy="64629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Noto Sans Symbols"/>
              <a:buChar char="✔"/>
            </a:pPr>
            <a:r>
              <a:rPr b="0" i="0" lang="en-US" sz="1800" u="none" cap="none" strike="noStrike">
                <a:solidFill>
                  <a:schemeClr val="dk1"/>
                </a:solidFill>
                <a:latin typeface="Calibri"/>
                <a:ea typeface="Calibri"/>
                <a:cs typeface="Calibri"/>
                <a:sym typeface="Calibri"/>
              </a:rPr>
              <a:t>Start to build your network</a:t>
            </a:r>
            <a:endParaRPr b="0" i="0" sz="1400" u="none" cap="none" strike="noStrike">
              <a:solidFill>
                <a:srgbClr val="000000"/>
              </a:solidFill>
              <a:latin typeface="Arial"/>
              <a:ea typeface="Arial"/>
              <a:cs typeface="Arial"/>
              <a:sym typeface="Arial"/>
            </a:endParaRPr>
          </a:p>
        </p:txBody>
      </p:sp>
      <p:sp>
        <p:nvSpPr>
          <p:cNvPr id="140" name="Google Shape;140;p16"/>
          <p:cNvSpPr txBox="1"/>
          <p:nvPr/>
        </p:nvSpPr>
        <p:spPr>
          <a:xfrm>
            <a:off x="5764032" y="3839394"/>
            <a:ext cx="2423082"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Build relationships</a:t>
            </a:r>
            <a:endParaRPr b="1" i="0" sz="1800" u="none" cap="none" strike="noStrike">
              <a:solidFill>
                <a:schemeClr val="dk1"/>
              </a:solidFill>
              <a:latin typeface="Calibri"/>
              <a:ea typeface="Calibri"/>
              <a:cs typeface="Calibri"/>
              <a:sym typeface="Calibri"/>
            </a:endParaRPr>
          </a:p>
        </p:txBody>
      </p:sp>
      <p:sp>
        <p:nvSpPr>
          <p:cNvPr id="141" name="Google Shape;141;p16"/>
          <p:cNvSpPr txBox="1"/>
          <p:nvPr/>
        </p:nvSpPr>
        <p:spPr>
          <a:xfrm>
            <a:off x="8340267" y="4471335"/>
            <a:ext cx="2396635" cy="175428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Noto Sans Symbols"/>
              <a:buChar char="✔"/>
            </a:pPr>
            <a:r>
              <a:rPr b="0" i="0" lang="en-US" sz="1800" u="none" cap="none" strike="noStrike">
                <a:solidFill>
                  <a:schemeClr val="dk1"/>
                </a:solidFill>
                <a:latin typeface="Calibri"/>
                <a:ea typeface="Calibri"/>
                <a:cs typeface="Calibri"/>
                <a:sym typeface="Calibri"/>
              </a:rPr>
              <a:t>Ask the correct questions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1800" u="none" cap="none" strike="noStrike">
                <a:solidFill>
                  <a:schemeClr val="dk1"/>
                </a:solidFill>
                <a:latin typeface="Calibri"/>
                <a:ea typeface="Calibri"/>
                <a:cs typeface="Calibri"/>
                <a:sym typeface="Calibri"/>
              </a:rPr>
              <a:t>Practice contacting professionals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1800" u="none" cap="none" strike="noStrike">
                <a:solidFill>
                  <a:schemeClr val="dk1"/>
                </a:solidFill>
                <a:latin typeface="Calibri"/>
                <a:ea typeface="Calibri"/>
                <a:cs typeface="Calibri"/>
                <a:sym typeface="Calibri"/>
              </a:rPr>
              <a:t>Practice interviewer skills</a:t>
            </a:r>
            <a:endParaRPr b="0" i="0" sz="1400" u="none" cap="none" strike="noStrike">
              <a:solidFill>
                <a:srgbClr val="000000"/>
              </a:solidFill>
              <a:latin typeface="Arial"/>
              <a:ea typeface="Arial"/>
              <a:cs typeface="Arial"/>
              <a:sym typeface="Arial"/>
            </a:endParaRPr>
          </a:p>
        </p:txBody>
      </p:sp>
      <p:sp>
        <p:nvSpPr>
          <p:cNvPr id="142" name="Google Shape;142;p16"/>
          <p:cNvSpPr txBox="1"/>
          <p:nvPr/>
        </p:nvSpPr>
        <p:spPr>
          <a:xfrm>
            <a:off x="8222382" y="3751102"/>
            <a:ext cx="2423082"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Gain in interview experience</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7"/>
          <p:cNvSpPr/>
          <p:nvPr/>
        </p:nvSpPr>
        <p:spPr>
          <a:xfrm>
            <a:off x="1700362" y="2273482"/>
            <a:ext cx="8978148" cy="2519236"/>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8" name="Google Shape;148;p17"/>
          <p:cNvSpPr txBox="1"/>
          <p:nvPr>
            <p:ph type="title"/>
          </p:nvPr>
        </p:nvSpPr>
        <p:spPr>
          <a:xfrm>
            <a:off x="2483723" y="36933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Prepare an interview - Steps</a:t>
            </a:r>
            <a:endParaRPr/>
          </a:p>
        </p:txBody>
      </p:sp>
      <p:sp>
        <p:nvSpPr>
          <p:cNvPr id="149" name="Google Shape;149;p17"/>
          <p:cNvSpPr txBox="1"/>
          <p:nvPr>
            <p:ph idx="1" type="body"/>
          </p:nvPr>
        </p:nvSpPr>
        <p:spPr>
          <a:xfrm>
            <a:off x="2182319" y="2658023"/>
            <a:ext cx="8128329" cy="205061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You are going to </a:t>
            </a:r>
            <a:r>
              <a:rPr b="1" lang="en-US" sz="2000"/>
              <a:t>interview an alumni</a:t>
            </a:r>
            <a:r>
              <a:rPr lang="en-US" sz="2000"/>
              <a:t> in two weeks.</a:t>
            </a:r>
            <a:endParaRPr/>
          </a:p>
          <a:p>
            <a:pPr indent="0" lvl="0" marL="0" rtl="0" algn="l">
              <a:lnSpc>
                <a:spcPct val="90000"/>
              </a:lnSpc>
              <a:spcBef>
                <a:spcPts val="1000"/>
              </a:spcBef>
              <a:spcAft>
                <a:spcPts val="0"/>
              </a:spcAft>
              <a:buClr>
                <a:schemeClr val="dk1"/>
              </a:buClr>
              <a:buSzPts val="2000"/>
              <a:buNone/>
            </a:pPr>
            <a:r>
              <a:rPr lang="en-US" sz="2000"/>
              <a:t>	- What are the steps to take?</a:t>
            </a:r>
            <a:endParaRPr/>
          </a:p>
          <a:p>
            <a:pPr indent="0" lvl="0" marL="0" rtl="0" algn="l">
              <a:lnSpc>
                <a:spcPct val="90000"/>
              </a:lnSpc>
              <a:spcBef>
                <a:spcPts val="1000"/>
              </a:spcBef>
              <a:spcAft>
                <a:spcPts val="0"/>
              </a:spcAft>
              <a:buClr>
                <a:schemeClr val="dk1"/>
              </a:buClr>
              <a:buSzPts val="2000"/>
              <a:buNone/>
            </a:pPr>
            <a:r>
              <a:rPr lang="en-US" sz="2000"/>
              <a:t>	- What is the timeline?</a:t>
            </a:r>
            <a:endParaRPr/>
          </a:p>
          <a:p>
            <a:pPr indent="0" lvl="0" marL="0" rtl="0" algn="l">
              <a:lnSpc>
                <a:spcPct val="90000"/>
              </a:lnSpc>
              <a:spcBef>
                <a:spcPts val="1000"/>
              </a:spcBef>
              <a:spcAft>
                <a:spcPts val="0"/>
              </a:spcAft>
              <a:buClr>
                <a:schemeClr val="dk1"/>
              </a:buClr>
              <a:buSzPts val="2000"/>
              <a:buNone/>
            </a:pPr>
            <a:r>
              <a:rPr i="1" lang="en-US" sz="2000"/>
              <a:t>Note: Beginning of Week 37 your PL trainer will provide you the list of alumni you can contact and their job.</a:t>
            </a:r>
            <a:endParaRPr i="1" sz="2000"/>
          </a:p>
        </p:txBody>
      </p:sp>
      <p:pic>
        <p:nvPicPr>
          <p:cNvPr id="150" name="Google Shape;150;p17"/>
          <p:cNvPicPr preferRelativeResize="0"/>
          <p:nvPr/>
        </p:nvPicPr>
        <p:blipFill rotWithShape="1">
          <a:blip r:embed="rId3">
            <a:alphaModFix/>
          </a:blip>
          <a:srcRect b="0" l="0" r="0" t="0"/>
          <a:stretch/>
        </p:blipFill>
        <p:spPr>
          <a:xfrm>
            <a:off x="201818" y="528782"/>
            <a:ext cx="465137" cy="482600"/>
          </a:xfrm>
          <a:prstGeom prst="rect">
            <a:avLst/>
          </a:prstGeom>
          <a:noFill/>
          <a:ln>
            <a:noFill/>
          </a:ln>
        </p:spPr>
      </p:pic>
      <p:sp>
        <p:nvSpPr>
          <p:cNvPr id="151" name="Google Shape;151;p17"/>
          <p:cNvSpPr txBox="1"/>
          <p:nvPr/>
        </p:nvSpPr>
        <p:spPr>
          <a:xfrm>
            <a:off x="-1" y="0"/>
            <a:ext cx="1996225" cy="369332"/>
          </a:xfrm>
          <a:prstGeom prst="rect">
            <a:avLst/>
          </a:prstGeom>
          <a:solidFill>
            <a:schemeClr val="accent4"/>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ACTIVITY 1</a:t>
            </a:r>
            <a:endParaRPr b="0" i="0" sz="1800" u="none" cap="none" strike="noStrike">
              <a:solidFill>
                <a:schemeClr val="dk1"/>
              </a:solidFill>
              <a:latin typeface="Calibri"/>
              <a:ea typeface="Calibri"/>
              <a:cs typeface="Calibri"/>
              <a:sym typeface="Calibri"/>
            </a:endParaRPr>
          </a:p>
        </p:txBody>
      </p:sp>
      <p:sp>
        <p:nvSpPr>
          <p:cNvPr id="152" name="Google Shape;152;p17"/>
          <p:cNvSpPr txBox="1"/>
          <p:nvPr/>
        </p:nvSpPr>
        <p:spPr>
          <a:xfrm>
            <a:off x="93588" y="1004016"/>
            <a:ext cx="681598" cy="27695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30  MIN</a:t>
            </a:r>
            <a:endParaRPr b="0" i="0" sz="1200" u="none" cap="none" strike="noStrike">
              <a:solidFill>
                <a:srgbClr val="FF0000"/>
              </a:solidFill>
              <a:latin typeface="Calibri"/>
              <a:ea typeface="Calibri"/>
              <a:cs typeface="Calibri"/>
              <a:sym typeface="Calibri"/>
            </a:endParaRPr>
          </a:p>
        </p:txBody>
      </p:sp>
      <p:pic>
        <p:nvPicPr>
          <p:cNvPr id="153" name="Google Shape;153;p17"/>
          <p:cNvPicPr preferRelativeResize="0"/>
          <p:nvPr/>
        </p:nvPicPr>
        <p:blipFill rotWithShape="1">
          <a:blip r:embed="rId4">
            <a:alphaModFix/>
          </a:blip>
          <a:srcRect b="0" l="0" r="0" t="0"/>
          <a:stretch/>
        </p:blipFill>
        <p:spPr>
          <a:xfrm>
            <a:off x="904408" y="612776"/>
            <a:ext cx="250046" cy="497311"/>
          </a:xfrm>
          <a:prstGeom prst="rect">
            <a:avLst/>
          </a:prstGeom>
          <a:noFill/>
          <a:ln>
            <a:noFill/>
          </a:ln>
        </p:spPr>
      </p:pic>
      <p:pic>
        <p:nvPicPr>
          <p:cNvPr id="154" name="Google Shape;154;p17"/>
          <p:cNvPicPr preferRelativeResize="0"/>
          <p:nvPr/>
        </p:nvPicPr>
        <p:blipFill rotWithShape="1">
          <a:blip r:embed="rId4">
            <a:alphaModFix/>
          </a:blip>
          <a:srcRect b="0" l="0" r="0" t="0"/>
          <a:stretch/>
        </p:blipFill>
        <p:spPr>
          <a:xfrm>
            <a:off x="1178967" y="611799"/>
            <a:ext cx="250046" cy="497311"/>
          </a:xfrm>
          <a:prstGeom prst="rect">
            <a:avLst/>
          </a:prstGeom>
          <a:noFill/>
          <a:ln>
            <a:noFill/>
          </a:ln>
        </p:spPr>
      </p:pic>
      <p:pic>
        <p:nvPicPr>
          <p:cNvPr id="155" name="Google Shape;155;p17"/>
          <p:cNvPicPr preferRelativeResize="0"/>
          <p:nvPr/>
        </p:nvPicPr>
        <p:blipFill rotWithShape="1">
          <a:blip r:embed="rId4">
            <a:alphaModFix/>
          </a:blip>
          <a:srcRect b="0" l="0" r="0" t="0"/>
          <a:stretch/>
        </p:blipFill>
        <p:spPr>
          <a:xfrm>
            <a:off x="1450316" y="596320"/>
            <a:ext cx="250046" cy="497311"/>
          </a:xfrm>
          <a:prstGeom prst="rect">
            <a:avLst/>
          </a:prstGeom>
          <a:noFill/>
          <a:ln>
            <a:noFill/>
          </a:ln>
        </p:spPr>
      </p:pic>
      <p:pic>
        <p:nvPicPr>
          <p:cNvPr id="156" name="Google Shape;156;p17"/>
          <p:cNvPicPr preferRelativeResize="0"/>
          <p:nvPr/>
        </p:nvPicPr>
        <p:blipFill rotWithShape="1">
          <a:blip r:embed="rId5">
            <a:alphaModFix/>
          </a:blip>
          <a:srcRect b="0" l="0" r="0" t="0"/>
          <a:stretch/>
        </p:blipFill>
        <p:spPr>
          <a:xfrm>
            <a:off x="9845332" y="1568476"/>
            <a:ext cx="1539464" cy="1539464"/>
          </a:xfrm>
          <a:prstGeom prst="rect">
            <a:avLst/>
          </a:prstGeom>
          <a:noFill/>
          <a:ln>
            <a:noFill/>
          </a:ln>
        </p:spPr>
      </p:pic>
      <p:sp>
        <p:nvSpPr>
          <p:cNvPr id="157" name="Google Shape;157;p17"/>
          <p:cNvSpPr/>
          <p:nvPr/>
        </p:nvSpPr>
        <p:spPr>
          <a:xfrm>
            <a:off x="3720275" y="5877802"/>
            <a:ext cx="364737" cy="357515"/>
          </a:xfrm>
          <a:prstGeom prst="ellipse">
            <a:avLst/>
          </a:prstGeom>
          <a:solidFill>
            <a:schemeClr val="lt1"/>
          </a:solidFill>
          <a:ln cap="flat" cmpd="sng" w="12700">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95959"/>
              </a:buClr>
              <a:buSzPts val="2400"/>
              <a:buFont typeface="Calibri"/>
              <a:buNone/>
            </a:pPr>
            <a:r>
              <a:rPr b="0" i="0" lang="en-US" sz="2400" u="none" cap="none" strike="noStrike">
                <a:solidFill>
                  <a:srgbClr val="595959"/>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p:txBody>
      </p:sp>
      <p:sp>
        <p:nvSpPr>
          <p:cNvPr id="158" name="Google Shape;158;p17"/>
          <p:cNvSpPr/>
          <p:nvPr/>
        </p:nvSpPr>
        <p:spPr>
          <a:xfrm>
            <a:off x="6858052" y="5877802"/>
            <a:ext cx="364737" cy="357515"/>
          </a:xfrm>
          <a:prstGeom prst="ellipse">
            <a:avLst/>
          </a:prstGeom>
          <a:solidFill>
            <a:schemeClr val="lt1"/>
          </a:solidFill>
          <a:ln cap="flat" cmpd="sng" w="12700">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95959"/>
              </a:buClr>
              <a:buSzPts val="2400"/>
              <a:buFont typeface="Calibri"/>
              <a:buNone/>
            </a:pPr>
            <a:r>
              <a:rPr b="0" i="0" lang="en-US" sz="2400" u="none" cap="none" strike="noStrike">
                <a:solidFill>
                  <a:srgbClr val="595959"/>
                </a:solidFill>
                <a:latin typeface="Calibri"/>
                <a:ea typeface="Calibri"/>
                <a:cs typeface="Calibri"/>
                <a:sym typeface="Calibri"/>
              </a:rPr>
              <a:t>2</a:t>
            </a:r>
            <a:endParaRPr b="0" i="0" sz="1800" u="none" cap="none" strike="noStrike">
              <a:solidFill>
                <a:schemeClr val="dk1"/>
              </a:solidFill>
              <a:latin typeface="Calibri"/>
              <a:ea typeface="Calibri"/>
              <a:cs typeface="Calibri"/>
              <a:sym typeface="Calibri"/>
            </a:endParaRPr>
          </a:p>
        </p:txBody>
      </p:sp>
      <p:sp>
        <p:nvSpPr>
          <p:cNvPr id="159" name="Google Shape;159;p17"/>
          <p:cNvSpPr txBox="1"/>
          <p:nvPr/>
        </p:nvSpPr>
        <p:spPr>
          <a:xfrm>
            <a:off x="7273329" y="5888484"/>
            <a:ext cx="2600730"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1600"/>
              <a:buFont typeface="Calibri"/>
              <a:buNone/>
            </a:pPr>
            <a:r>
              <a:rPr b="1" i="0" lang="en-US" sz="1600" u="none" cap="none" strike="noStrike">
                <a:solidFill>
                  <a:srgbClr val="595959"/>
                </a:solidFill>
                <a:latin typeface="Calibri"/>
                <a:ea typeface="Calibri"/>
                <a:cs typeface="Calibri"/>
                <a:sym typeface="Calibri"/>
              </a:rPr>
              <a:t>CLASS DISCUSISON</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595959"/>
              </a:buClr>
              <a:buSzPts val="1600"/>
              <a:buFont typeface="Calibri"/>
              <a:buNone/>
            </a:pPr>
            <a:r>
              <a:rPr b="0" i="1" lang="en-US" sz="1600" u="none" cap="none" strike="noStrike">
                <a:solidFill>
                  <a:srgbClr val="595959"/>
                </a:solidFill>
                <a:latin typeface="Calibri"/>
                <a:ea typeface="Calibri"/>
                <a:cs typeface="Calibri"/>
                <a:sym typeface="Calibri"/>
              </a:rPr>
              <a:t>(10 min)</a:t>
            </a:r>
            <a:endParaRPr b="0" i="0" sz="1800" u="none" cap="none" strike="noStrike">
              <a:solidFill>
                <a:schemeClr val="dk1"/>
              </a:solidFill>
              <a:latin typeface="Calibri"/>
              <a:ea typeface="Calibri"/>
              <a:cs typeface="Calibri"/>
              <a:sym typeface="Calibri"/>
            </a:endParaRPr>
          </a:p>
        </p:txBody>
      </p:sp>
      <p:sp>
        <p:nvSpPr>
          <p:cNvPr id="160" name="Google Shape;160;p17"/>
          <p:cNvSpPr txBox="1"/>
          <p:nvPr/>
        </p:nvSpPr>
        <p:spPr>
          <a:xfrm>
            <a:off x="4107328" y="5888484"/>
            <a:ext cx="2474395"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1600"/>
              <a:buFont typeface="Calibri"/>
              <a:buNone/>
            </a:pPr>
            <a:r>
              <a:rPr b="1" i="0" lang="en-US" sz="1600" u="none" cap="none" strike="noStrike">
                <a:solidFill>
                  <a:srgbClr val="595959"/>
                </a:solidFill>
                <a:latin typeface="Calibri"/>
                <a:ea typeface="Calibri"/>
                <a:cs typeface="Calibri"/>
                <a:sym typeface="Calibri"/>
              </a:rPr>
              <a:t>GROUP DISCUSSION</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595959"/>
              </a:buClr>
              <a:buSzPts val="1600"/>
              <a:buFont typeface="Calibri"/>
              <a:buNone/>
            </a:pPr>
            <a:r>
              <a:rPr b="0" i="1" lang="en-US" sz="1600" u="none" cap="none" strike="noStrike">
                <a:solidFill>
                  <a:srgbClr val="595959"/>
                </a:solidFill>
                <a:latin typeface="Calibri"/>
                <a:ea typeface="Calibri"/>
                <a:cs typeface="Calibri"/>
                <a:sym typeface="Calibri"/>
              </a:rPr>
              <a:t>(20 min)</a:t>
            </a:r>
            <a:endParaRPr b="0" i="0" sz="1800" u="none" cap="none" strike="noStrike">
              <a:solidFill>
                <a:schemeClr val="dk1"/>
              </a:solidFill>
              <a:latin typeface="Calibri"/>
              <a:ea typeface="Calibri"/>
              <a:cs typeface="Calibri"/>
              <a:sym typeface="Calibri"/>
            </a:endParaRPr>
          </a:p>
        </p:txBody>
      </p:sp>
      <p:sp>
        <p:nvSpPr>
          <p:cNvPr id="161" name="Google Shape;161;p17"/>
          <p:cNvSpPr txBox="1"/>
          <p:nvPr/>
        </p:nvSpPr>
        <p:spPr>
          <a:xfrm>
            <a:off x="797892" y="5954726"/>
            <a:ext cx="268528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1600"/>
              <a:buFont typeface="Calibri"/>
              <a:buNone/>
            </a:pPr>
            <a:r>
              <a:rPr b="0" i="1" lang="en-US" sz="1600" u="none" cap="none" strike="noStrike">
                <a:solidFill>
                  <a:srgbClr val="595959"/>
                </a:solidFill>
                <a:latin typeface="Calibri"/>
                <a:ea typeface="Calibri"/>
                <a:cs typeface="Calibri"/>
                <a:sym typeface="Calibri"/>
              </a:rPr>
              <a:t>TO COMPLETE THIS ACTIVITY :</a:t>
            </a:r>
            <a:endParaRPr b="0" i="1"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2425263" y="37310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Suggested timeline</a:t>
            </a:r>
            <a:endParaRPr/>
          </a:p>
        </p:txBody>
      </p:sp>
      <p:pic>
        <p:nvPicPr>
          <p:cNvPr id="167" name="Google Shape;167;p18"/>
          <p:cNvPicPr preferRelativeResize="0"/>
          <p:nvPr/>
        </p:nvPicPr>
        <p:blipFill rotWithShape="1">
          <a:blip r:embed="rId3">
            <a:alphaModFix/>
          </a:blip>
          <a:srcRect b="0" l="0" r="0" t="0"/>
          <a:stretch/>
        </p:blipFill>
        <p:spPr>
          <a:xfrm>
            <a:off x="201818" y="528782"/>
            <a:ext cx="465137" cy="482600"/>
          </a:xfrm>
          <a:prstGeom prst="rect">
            <a:avLst/>
          </a:prstGeom>
          <a:noFill/>
          <a:ln>
            <a:noFill/>
          </a:ln>
        </p:spPr>
      </p:pic>
      <p:sp>
        <p:nvSpPr>
          <p:cNvPr id="168" name="Google Shape;168;p18"/>
          <p:cNvSpPr txBox="1"/>
          <p:nvPr/>
        </p:nvSpPr>
        <p:spPr>
          <a:xfrm>
            <a:off x="-1" y="0"/>
            <a:ext cx="1996225" cy="369332"/>
          </a:xfrm>
          <a:prstGeom prst="rect">
            <a:avLst/>
          </a:prstGeom>
          <a:solidFill>
            <a:srgbClr val="92D050"/>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EXPLAIN</a:t>
            </a:r>
            <a:endParaRPr b="0" i="0" sz="1800" u="none" cap="none" strike="noStrike">
              <a:solidFill>
                <a:schemeClr val="dk1"/>
              </a:solidFill>
              <a:latin typeface="Calibri"/>
              <a:ea typeface="Calibri"/>
              <a:cs typeface="Calibri"/>
              <a:sym typeface="Calibri"/>
            </a:endParaRPr>
          </a:p>
        </p:txBody>
      </p:sp>
      <p:sp>
        <p:nvSpPr>
          <p:cNvPr id="169" name="Google Shape;169;p18"/>
          <p:cNvSpPr txBox="1"/>
          <p:nvPr/>
        </p:nvSpPr>
        <p:spPr>
          <a:xfrm>
            <a:off x="93588" y="1004016"/>
            <a:ext cx="68159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10  MIN</a:t>
            </a:r>
            <a:endParaRPr b="0" i="0" sz="1200" u="none" cap="none" strike="noStrike">
              <a:solidFill>
                <a:srgbClr val="FF0000"/>
              </a:solidFill>
              <a:latin typeface="Calibri"/>
              <a:ea typeface="Calibri"/>
              <a:cs typeface="Calibri"/>
              <a:sym typeface="Calibri"/>
            </a:endParaRPr>
          </a:p>
        </p:txBody>
      </p:sp>
      <p:pic>
        <p:nvPicPr>
          <p:cNvPr id="170" name="Google Shape;170;p18"/>
          <p:cNvPicPr preferRelativeResize="0"/>
          <p:nvPr/>
        </p:nvPicPr>
        <p:blipFill rotWithShape="1">
          <a:blip r:embed="rId4">
            <a:alphaModFix/>
          </a:blip>
          <a:srcRect b="0" l="0" r="0" t="0"/>
          <a:stretch/>
        </p:blipFill>
        <p:spPr>
          <a:xfrm>
            <a:off x="883416" y="528782"/>
            <a:ext cx="607924" cy="660787"/>
          </a:xfrm>
          <a:prstGeom prst="rect">
            <a:avLst/>
          </a:prstGeom>
          <a:noFill/>
          <a:ln>
            <a:noFill/>
          </a:ln>
        </p:spPr>
      </p:pic>
      <p:pic>
        <p:nvPicPr>
          <p:cNvPr id="171" name="Google Shape;171;p18"/>
          <p:cNvPicPr preferRelativeResize="0"/>
          <p:nvPr/>
        </p:nvPicPr>
        <p:blipFill rotWithShape="1">
          <a:blip r:embed="rId5">
            <a:alphaModFix/>
          </a:blip>
          <a:srcRect b="0" l="0" r="0" t="0"/>
          <a:stretch/>
        </p:blipFill>
        <p:spPr>
          <a:xfrm>
            <a:off x="7089844" y="369332"/>
            <a:ext cx="1423535" cy="1423535"/>
          </a:xfrm>
          <a:prstGeom prst="rect">
            <a:avLst/>
          </a:prstGeom>
          <a:noFill/>
          <a:ln>
            <a:noFill/>
          </a:ln>
        </p:spPr>
      </p:pic>
      <p:cxnSp>
        <p:nvCxnSpPr>
          <p:cNvPr id="172" name="Google Shape;172;p18"/>
          <p:cNvCxnSpPr/>
          <p:nvPr/>
        </p:nvCxnSpPr>
        <p:spPr>
          <a:xfrm>
            <a:off x="666955" y="3541986"/>
            <a:ext cx="10836326" cy="0"/>
          </a:xfrm>
          <a:prstGeom prst="straightConnector1">
            <a:avLst/>
          </a:prstGeom>
          <a:noFill/>
          <a:ln cap="flat" cmpd="sng" w="38100">
            <a:solidFill>
              <a:schemeClr val="dk1"/>
            </a:solidFill>
            <a:prstDash val="solid"/>
            <a:miter lim="800000"/>
            <a:headEnd len="sm" w="sm" type="none"/>
            <a:tailEnd len="med" w="med" type="triangle"/>
          </a:ln>
        </p:spPr>
      </p:cxnSp>
      <p:pic>
        <p:nvPicPr>
          <p:cNvPr id="173" name="Google Shape;173;p18"/>
          <p:cNvPicPr preferRelativeResize="0"/>
          <p:nvPr/>
        </p:nvPicPr>
        <p:blipFill rotWithShape="1">
          <a:blip r:embed="rId6">
            <a:alphaModFix/>
          </a:blip>
          <a:srcRect b="0" l="0" r="0" t="0"/>
          <a:stretch/>
        </p:blipFill>
        <p:spPr>
          <a:xfrm>
            <a:off x="3877658" y="2469850"/>
            <a:ext cx="802206" cy="802206"/>
          </a:xfrm>
          <a:prstGeom prst="rect">
            <a:avLst/>
          </a:prstGeom>
          <a:noFill/>
          <a:ln>
            <a:noFill/>
          </a:ln>
        </p:spPr>
      </p:pic>
      <p:pic>
        <p:nvPicPr>
          <p:cNvPr id="174" name="Google Shape;174;p18"/>
          <p:cNvPicPr preferRelativeResize="0"/>
          <p:nvPr/>
        </p:nvPicPr>
        <p:blipFill rotWithShape="1">
          <a:blip r:embed="rId7">
            <a:alphaModFix/>
          </a:blip>
          <a:srcRect b="0" l="0" r="0" t="0"/>
          <a:stretch/>
        </p:blipFill>
        <p:spPr>
          <a:xfrm>
            <a:off x="1246081" y="2343726"/>
            <a:ext cx="857595" cy="857595"/>
          </a:xfrm>
          <a:prstGeom prst="rect">
            <a:avLst/>
          </a:prstGeom>
          <a:noFill/>
          <a:ln>
            <a:noFill/>
          </a:ln>
        </p:spPr>
      </p:pic>
      <p:pic>
        <p:nvPicPr>
          <p:cNvPr id="175" name="Google Shape;175;p18"/>
          <p:cNvPicPr preferRelativeResize="0"/>
          <p:nvPr/>
        </p:nvPicPr>
        <p:blipFill rotWithShape="1">
          <a:blip r:embed="rId8">
            <a:alphaModFix/>
          </a:blip>
          <a:srcRect b="0" l="0" r="0" t="0"/>
          <a:stretch/>
        </p:blipFill>
        <p:spPr>
          <a:xfrm>
            <a:off x="6477869" y="2400111"/>
            <a:ext cx="857595" cy="857595"/>
          </a:xfrm>
          <a:prstGeom prst="rect">
            <a:avLst/>
          </a:prstGeom>
          <a:noFill/>
          <a:ln>
            <a:noFill/>
          </a:ln>
        </p:spPr>
      </p:pic>
      <p:pic>
        <p:nvPicPr>
          <p:cNvPr id="176" name="Google Shape;176;p18"/>
          <p:cNvPicPr preferRelativeResize="0"/>
          <p:nvPr/>
        </p:nvPicPr>
        <p:blipFill rotWithShape="1">
          <a:blip r:embed="rId9">
            <a:alphaModFix/>
          </a:blip>
          <a:srcRect b="0" l="0" r="0" t="0"/>
          <a:stretch/>
        </p:blipFill>
        <p:spPr>
          <a:xfrm>
            <a:off x="8881138" y="2441918"/>
            <a:ext cx="681874" cy="681874"/>
          </a:xfrm>
          <a:prstGeom prst="rect">
            <a:avLst/>
          </a:prstGeom>
          <a:noFill/>
          <a:ln>
            <a:noFill/>
          </a:ln>
        </p:spPr>
      </p:pic>
      <p:pic>
        <p:nvPicPr>
          <p:cNvPr id="177" name="Google Shape;177;p18"/>
          <p:cNvPicPr preferRelativeResize="0"/>
          <p:nvPr/>
        </p:nvPicPr>
        <p:blipFill rotWithShape="1">
          <a:blip r:embed="rId10">
            <a:alphaModFix/>
          </a:blip>
          <a:srcRect b="0" l="0" r="0" t="0"/>
          <a:stretch/>
        </p:blipFill>
        <p:spPr>
          <a:xfrm>
            <a:off x="10794124" y="2402319"/>
            <a:ext cx="857595" cy="857595"/>
          </a:xfrm>
          <a:prstGeom prst="rect">
            <a:avLst/>
          </a:prstGeom>
          <a:noFill/>
          <a:ln>
            <a:noFill/>
          </a:ln>
        </p:spPr>
      </p:pic>
      <p:sp>
        <p:nvSpPr>
          <p:cNvPr id="178" name="Google Shape;178;p18"/>
          <p:cNvSpPr txBox="1"/>
          <p:nvPr/>
        </p:nvSpPr>
        <p:spPr>
          <a:xfrm>
            <a:off x="575027" y="3698424"/>
            <a:ext cx="2199704" cy="20313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Step 1:</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Identify what you already know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Identify what you want to know</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Do online research if needed</a:t>
            </a:r>
            <a:endParaRPr b="0" i="0" sz="1800" u="none" cap="none" strike="noStrike">
              <a:solidFill>
                <a:schemeClr val="dk1"/>
              </a:solidFill>
              <a:latin typeface="Calibri"/>
              <a:ea typeface="Calibri"/>
              <a:cs typeface="Calibri"/>
              <a:sym typeface="Calibri"/>
            </a:endParaRPr>
          </a:p>
        </p:txBody>
      </p:sp>
      <p:sp>
        <p:nvSpPr>
          <p:cNvPr id="179" name="Google Shape;179;p18"/>
          <p:cNvSpPr txBox="1"/>
          <p:nvPr/>
        </p:nvSpPr>
        <p:spPr>
          <a:xfrm>
            <a:off x="3238568" y="3713837"/>
            <a:ext cx="2323295" cy="175432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Step 2:</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Define your interview questions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Arrange your questions in the right order</a:t>
            </a:r>
            <a:endParaRPr b="0" i="0" sz="1800" u="none" cap="none" strike="noStrike">
              <a:solidFill>
                <a:schemeClr val="dk1"/>
              </a:solidFill>
              <a:latin typeface="Calibri"/>
              <a:ea typeface="Calibri"/>
              <a:cs typeface="Calibri"/>
              <a:sym typeface="Calibri"/>
            </a:endParaRPr>
          </a:p>
        </p:txBody>
      </p:sp>
      <p:sp>
        <p:nvSpPr>
          <p:cNvPr id="180" name="Google Shape;180;p18"/>
          <p:cNvSpPr txBox="1"/>
          <p:nvPr/>
        </p:nvSpPr>
        <p:spPr>
          <a:xfrm>
            <a:off x="5946255" y="3696502"/>
            <a:ext cx="2020585" cy="175432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Step 3:</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Select an alumni</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Contact him/her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Arrange a meeting time and date</a:t>
            </a:r>
            <a:endParaRPr b="0" i="0" sz="1800" u="none" cap="none" strike="noStrike">
              <a:solidFill>
                <a:schemeClr val="dk1"/>
              </a:solidFill>
              <a:latin typeface="Calibri"/>
              <a:ea typeface="Calibri"/>
              <a:cs typeface="Calibri"/>
              <a:sym typeface="Calibri"/>
            </a:endParaRPr>
          </a:p>
        </p:txBody>
      </p:sp>
      <p:sp>
        <p:nvSpPr>
          <p:cNvPr id="181" name="Google Shape;181;p18"/>
          <p:cNvSpPr txBox="1"/>
          <p:nvPr/>
        </p:nvSpPr>
        <p:spPr>
          <a:xfrm>
            <a:off x="8261665" y="3696502"/>
            <a:ext cx="1920821" cy="20313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Step 4:</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Practice your interviewer skills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Modify the questions if needed</a:t>
            </a:r>
            <a:endParaRPr b="0" i="0" sz="1400" u="none" cap="none" strike="noStrike">
              <a:solidFill>
                <a:srgbClr val="000000"/>
              </a:solidFill>
              <a:latin typeface="Arial"/>
              <a:ea typeface="Arial"/>
              <a:cs typeface="Arial"/>
              <a:sym typeface="Arial"/>
            </a:endParaRPr>
          </a:p>
        </p:txBody>
      </p:sp>
      <p:sp>
        <p:nvSpPr>
          <p:cNvPr id="182" name="Google Shape;182;p18"/>
          <p:cNvSpPr txBox="1"/>
          <p:nvPr/>
        </p:nvSpPr>
        <p:spPr>
          <a:xfrm>
            <a:off x="10326435" y="3713837"/>
            <a:ext cx="1920821"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Interview!</a:t>
            </a:r>
            <a:endParaRPr b="0" i="0" sz="1800" u="none" cap="none" strike="noStrike">
              <a:solidFill>
                <a:schemeClr val="dk1"/>
              </a:solidFill>
              <a:latin typeface="Calibri"/>
              <a:ea typeface="Calibri"/>
              <a:cs typeface="Calibri"/>
              <a:sym typeface="Calibri"/>
            </a:endParaRPr>
          </a:p>
        </p:txBody>
      </p:sp>
      <p:sp>
        <p:nvSpPr>
          <p:cNvPr id="183" name="Google Shape;183;p18"/>
          <p:cNvSpPr/>
          <p:nvPr/>
        </p:nvSpPr>
        <p:spPr>
          <a:xfrm rot="-5400000">
            <a:off x="2860141" y="4584427"/>
            <a:ext cx="202897" cy="2634343"/>
          </a:xfrm>
          <a:prstGeom prst="lef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4" name="Google Shape;184;p18"/>
          <p:cNvSpPr txBox="1"/>
          <p:nvPr/>
        </p:nvSpPr>
        <p:spPr>
          <a:xfrm>
            <a:off x="1674878" y="6004643"/>
            <a:ext cx="28194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1"/>
                </a:solidFill>
                <a:latin typeface="Calibri"/>
                <a:ea typeface="Calibri"/>
                <a:cs typeface="Calibri"/>
                <a:sym typeface="Calibri"/>
              </a:rPr>
              <a:t>Communication strategy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9"/>
          <p:cNvSpPr txBox="1"/>
          <p:nvPr>
            <p:ph idx="1" type="body"/>
          </p:nvPr>
        </p:nvSpPr>
        <p:spPr>
          <a:xfrm>
            <a:off x="1385653" y="2912502"/>
            <a:ext cx="8018825" cy="182981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2000"/>
              <a:buNone/>
            </a:pPr>
            <a:r>
              <a:rPr lang="en-US" sz="2000"/>
              <a:t>Draw a mental map on </a:t>
            </a:r>
            <a:r>
              <a:rPr lang="en-US" sz="2000" u="sng">
                <a:solidFill>
                  <a:schemeClr val="hlink"/>
                </a:solidFill>
                <a:hlinkClick r:id="rId3"/>
              </a:rPr>
              <a:t>MindMeister</a:t>
            </a:r>
            <a:r>
              <a:rPr lang="en-US" sz="2000"/>
              <a:t>! This will help you to identify and classify what you would like to know about the career of the alumni.</a:t>
            </a:r>
            <a:endParaRPr/>
          </a:p>
          <a:p>
            <a:pPr indent="0" lvl="0" marL="0" rtl="0" algn="just">
              <a:lnSpc>
                <a:spcPct val="150000"/>
              </a:lnSpc>
              <a:spcBef>
                <a:spcPts val="1000"/>
              </a:spcBef>
              <a:spcAft>
                <a:spcPts val="0"/>
              </a:spcAft>
              <a:buClr>
                <a:schemeClr val="dk1"/>
              </a:buClr>
              <a:buSzPts val="2000"/>
              <a:buNone/>
            </a:pPr>
            <a:r>
              <a:rPr lang="en-US" sz="2000"/>
              <a:t>To fully cover the subject, you would need </a:t>
            </a:r>
            <a:r>
              <a:rPr b="1" lang="en-US" sz="2000"/>
              <a:t>4-5 sections </a:t>
            </a:r>
            <a:r>
              <a:rPr lang="en-US" sz="2000"/>
              <a:t>and </a:t>
            </a:r>
            <a:r>
              <a:rPr b="1" lang="en-US" sz="2000"/>
              <a:t>sub-sections</a:t>
            </a:r>
            <a:r>
              <a:rPr lang="en-US" sz="2000"/>
              <a:t>.</a:t>
            </a:r>
            <a:endParaRPr sz="2000"/>
          </a:p>
        </p:txBody>
      </p:sp>
      <p:pic>
        <p:nvPicPr>
          <p:cNvPr id="191" name="Google Shape;191;p19"/>
          <p:cNvPicPr preferRelativeResize="0"/>
          <p:nvPr/>
        </p:nvPicPr>
        <p:blipFill rotWithShape="1">
          <a:blip r:embed="rId4">
            <a:alphaModFix/>
          </a:blip>
          <a:srcRect b="0" l="0" r="0" t="0"/>
          <a:stretch/>
        </p:blipFill>
        <p:spPr>
          <a:xfrm>
            <a:off x="201818" y="528782"/>
            <a:ext cx="465137" cy="482600"/>
          </a:xfrm>
          <a:prstGeom prst="rect">
            <a:avLst/>
          </a:prstGeom>
          <a:noFill/>
          <a:ln>
            <a:noFill/>
          </a:ln>
        </p:spPr>
      </p:pic>
      <p:sp>
        <p:nvSpPr>
          <p:cNvPr id="192" name="Google Shape;192;p19"/>
          <p:cNvSpPr/>
          <p:nvPr/>
        </p:nvSpPr>
        <p:spPr>
          <a:xfrm>
            <a:off x="904408" y="2593238"/>
            <a:ext cx="9943923" cy="2257935"/>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3" name="Google Shape;193;p19"/>
          <p:cNvSpPr txBox="1"/>
          <p:nvPr/>
        </p:nvSpPr>
        <p:spPr>
          <a:xfrm>
            <a:off x="2212685" y="348600"/>
            <a:ext cx="9683751"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Part 1 - Identify </a:t>
            </a:r>
            <a:r>
              <a:rPr b="1" i="0" lang="en-US" sz="4400" u="none" cap="none" strike="noStrike">
                <a:solidFill>
                  <a:schemeClr val="dk1"/>
                </a:solidFill>
                <a:latin typeface="Calibri"/>
                <a:ea typeface="Calibri"/>
                <a:cs typeface="Calibri"/>
                <a:sym typeface="Calibri"/>
              </a:rPr>
              <a:t>what</a:t>
            </a:r>
            <a:r>
              <a:rPr b="0" i="0" lang="en-US" sz="4400" u="none" cap="none" strike="noStrike">
                <a:solidFill>
                  <a:schemeClr val="dk1"/>
                </a:solidFill>
                <a:latin typeface="Calibri"/>
                <a:ea typeface="Calibri"/>
                <a:cs typeface="Calibri"/>
                <a:sym typeface="Calibri"/>
              </a:rPr>
              <a:t> you want to know </a:t>
            </a:r>
            <a:endParaRPr b="0" i="0" sz="4400" u="none" cap="none" strike="noStrike">
              <a:solidFill>
                <a:schemeClr val="dk1"/>
              </a:solidFill>
              <a:latin typeface="Calibri"/>
              <a:ea typeface="Calibri"/>
              <a:cs typeface="Calibri"/>
              <a:sym typeface="Calibri"/>
            </a:endParaRPr>
          </a:p>
        </p:txBody>
      </p:sp>
      <p:pic>
        <p:nvPicPr>
          <p:cNvPr id="194" name="Google Shape;194;p19"/>
          <p:cNvPicPr preferRelativeResize="0"/>
          <p:nvPr/>
        </p:nvPicPr>
        <p:blipFill rotWithShape="1">
          <a:blip r:embed="rId4">
            <a:alphaModFix/>
          </a:blip>
          <a:srcRect b="0" l="0" r="0" t="0"/>
          <a:stretch/>
        </p:blipFill>
        <p:spPr>
          <a:xfrm>
            <a:off x="201818" y="528782"/>
            <a:ext cx="465137" cy="482600"/>
          </a:xfrm>
          <a:prstGeom prst="rect">
            <a:avLst/>
          </a:prstGeom>
          <a:noFill/>
          <a:ln>
            <a:noFill/>
          </a:ln>
        </p:spPr>
      </p:pic>
      <p:sp>
        <p:nvSpPr>
          <p:cNvPr id="195" name="Google Shape;195;p19"/>
          <p:cNvSpPr txBox="1"/>
          <p:nvPr/>
        </p:nvSpPr>
        <p:spPr>
          <a:xfrm>
            <a:off x="0" y="3220"/>
            <a:ext cx="1996225" cy="369332"/>
          </a:xfrm>
          <a:prstGeom prst="rect">
            <a:avLst/>
          </a:prstGeom>
          <a:solidFill>
            <a:schemeClr val="accent4"/>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ACTIVITY 2</a:t>
            </a:r>
            <a:endParaRPr b="0" i="0" sz="1800" u="none" cap="none" strike="noStrike">
              <a:solidFill>
                <a:schemeClr val="dk1"/>
              </a:solidFill>
              <a:latin typeface="Calibri"/>
              <a:ea typeface="Calibri"/>
              <a:cs typeface="Calibri"/>
              <a:sym typeface="Calibri"/>
            </a:endParaRPr>
          </a:p>
        </p:txBody>
      </p:sp>
      <p:sp>
        <p:nvSpPr>
          <p:cNvPr id="196" name="Google Shape;196;p19"/>
          <p:cNvSpPr txBox="1"/>
          <p:nvPr/>
        </p:nvSpPr>
        <p:spPr>
          <a:xfrm>
            <a:off x="73274" y="1002526"/>
            <a:ext cx="68159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20  MIN</a:t>
            </a:r>
            <a:endParaRPr b="0" i="0" sz="1200" u="none" cap="none" strike="noStrike">
              <a:solidFill>
                <a:srgbClr val="FF0000"/>
              </a:solidFill>
              <a:latin typeface="Calibri"/>
              <a:ea typeface="Calibri"/>
              <a:cs typeface="Calibri"/>
              <a:sym typeface="Calibri"/>
            </a:endParaRPr>
          </a:p>
        </p:txBody>
      </p:sp>
      <p:pic>
        <p:nvPicPr>
          <p:cNvPr id="197" name="Google Shape;197;p19"/>
          <p:cNvPicPr preferRelativeResize="0"/>
          <p:nvPr/>
        </p:nvPicPr>
        <p:blipFill rotWithShape="1">
          <a:blip r:embed="rId5">
            <a:alphaModFix/>
          </a:blip>
          <a:srcRect b="0" l="0" r="0" t="0"/>
          <a:stretch/>
        </p:blipFill>
        <p:spPr>
          <a:xfrm>
            <a:off x="904408" y="612776"/>
            <a:ext cx="250046" cy="497311"/>
          </a:xfrm>
          <a:prstGeom prst="rect">
            <a:avLst/>
          </a:prstGeom>
          <a:noFill/>
          <a:ln>
            <a:noFill/>
          </a:ln>
        </p:spPr>
      </p:pic>
      <p:pic>
        <p:nvPicPr>
          <p:cNvPr id="198" name="Google Shape;198;p19"/>
          <p:cNvPicPr preferRelativeResize="0"/>
          <p:nvPr/>
        </p:nvPicPr>
        <p:blipFill rotWithShape="1">
          <a:blip r:embed="rId5">
            <a:alphaModFix/>
          </a:blip>
          <a:srcRect b="0" l="0" r="0" t="0"/>
          <a:stretch/>
        </p:blipFill>
        <p:spPr>
          <a:xfrm>
            <a:off x="904408" y="612776"/>
            <a:ext cx="250046" cy="497311"/>
          </a:xfrm>
          <a:prstGeom prst="rect">
            <a:avLst/>
          </a:prstGeom>
          <a:noFill/>
          <a:ln>
            <a:noFill/>
          </a:ln>
        </p:spPr>
      </p:pic>
      <p:pic>
        <p:nvPicPr>
          <p:cNvPr id="199" name="Google Shape;199;p19"/>
          <p:cNvPicPr preferRelativeResize="0"/>
          <p:nvPr/>
        </p:nvPicPr>
        <p:blipFill rotWithShape="1">
          <a:blip r:embed="rId5">
            <a:alphaModFix/>
          </a:blip>
          <a:srcRect b="0" l="0" r="0" t="0"/>
          <a:stretch/>
        </p:blipFill>
        <p:spPr>
          <a:xfrm>
            <a:off x="1178967" y="611799"/>
            <a:ext cx="250046" cy="497311"/>
          </a:xfrm>
          <a:prstGeom prst="rect">
            <a:avLst/>
          </a:prstGeom>
          <a:noFill/>
          <a:ln>
            <a:noFill/>
          </a:ln>
        </p:spPr>
      </p:pic>
      <p:pic>
        <p:nvPicPr>
          <p:cNvPr id="200" name="Google Shape;200;p19"/>
          <p:cNvPicPr preferRelativeResize="0"/>
          <p:nvPr/>
        </p:nvPicPr>
        <p:blipFill rotWithShape="1">
          <a:blip r:embed="rId5">
            <a:alphaModFix/>
          </a:blip>
          <a:srcRect b="0" l="0" r="0" t="0"/>
          <a:stretch/>
        </p:blipFill>
        <p:spPr>
          <a:xfrm>
            <a:off x="1450316" y="596320"/>
            <a:ext cx="250046" cy="497311"/>
          </a:xfrm>
          <a:prstGeom prst="rect">
            <a:avLst/>
          </a:prstGeom>
          <a:noFill/>
          <a:ln>
            <a:noFill/>
          </a:ln>
        </p:spPr>
      </p:pic>
      <p:pic>
        <p:nvPicPr>
          <p:cNvPr id="201" name="Google Shape;201;p19"/>
          <p:cNvPicPr preferRelativeResize="0"/>
          <p:nvPr/>
        </p:nvPicPr>
        <p:blipFill rotWithShape="1">
          <a:blip r:embed="rId6">
            <a:alphaModFix/>
          </a:blip>
          <a:srcRect b="0" l="0" r="0" t="0"/>
          <a:stretch/>
        </p:blipFill>
        <p:spPr>
          <a:xfrm>
            <a:off x="9620938" y="1674163"/>
            <a:ext cx="2220686" cy="2220686"/>
          </a:xfrm>
          <a:prstGeom prst="rect">
            <a:avLst/>
          </a:prstGeom>
          <a:noFill/>
          <a:ln>
            <a:noFill/>
          </a:ln>
        </p:spPr>
      </p:pic>
      <p:sp>
        <p:nvSpPr>
          <p:cNvPr id="202" name="Google Shape;202;p19"/>
          <p:cNvSpPr txBox="1"/>
          <p:nvPr/>
        </p:nvSpPr>
        <p:spPr>
          <a:xfrm>
            <a:off x="4419845" y="5390775"/>
            <a:ext cx="2474395"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1600"/>
              <a:buFont typeface="Calibri"/>
              <a:buNone/>
            </a:pPr>
            <a:r>
              <a:rPr b="1" i="0" lang="en-US" sz="1600" u="none" cap="none" strike="noStrike">
                <a:solidFill>
                  <a:srgbClr val="595959"/>
                </a:solidFill>
                <a:latin typeface="Calibri"/>
                <a:ea typeface="Calibri"/>
                <a:cs typeface="Calibri"/>
                <a:sym typeface="Calibri"/>
              </a:rPr>
              <a:t>GROUP DISCUSSION</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595959"/>
              </a:buClr>
              <a:buSzPts val="1600"/>
              <a:buFont typeface="Calibri"/>
              <a:buNone/>
            </a:pPr>
            <a:r>
              <a:rPr b="0" i="1" lang="en-US" sz="1600" u="none" cap="none" strike="noStrike">
                <a:solidFill>
                  <a:srgbClr val="595959"/>
                </a:solidFill>
                <a:latin typeface="Calibri"/>
                <a:ea typeface="Calibri"/>
                <a:cs typeface="Calibri"/>
                <a:sym typeface="Calibri"/>
              </a:rPr>
              <a:t>(20 min)</a:t>
            </a:r>
            <a:endParaRPr b="0" i="0" sz="1800" u="none" cap="none" strike="noStrike">
              <a:solidFill>
                <a:schemeClr val="dk1"/>
              </a:solidFill>
              <a:latin typeface="Calibri"/>
              <a:ea typeface="Calibri"/>
              <a:cs typeface="Calibri"/>
              <a:sym typeface="Calibri"/>
            </a:endParaRPr>
          </a:p>
        </p:txBody>
      </p:sp>
      <p:sp>
        <p:nvSpPr>
          <p:cNvPr id="203" name="Google Shape;203;p19"/>
          <p:cNvSpPr txBox="1"/>
          <p:nvPr/>
        </p:nvSpPr>
        <p:spPr>
          <a:xfrm>
            <a:off x="1110409" y="5457017"/>
            <a:ext cx="268528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1600"/>
              <a:buFont typeface="Calibri"/>
              <a:buNone/>
            </a:pPr>
            <a:r>
              <a:rPr b="0" i="1" lang="en-US" sz="1600" u="none" cap="none" strike="noStrike">
                <a:solidFill>
                  <a:srgbClr val="595959"/>
                </a:solidFill>
                <a:latin typeface="Calibri"/>
                <a:ea typeface="Calibri"/>
                <a:cs typeface="Calibri"/>
                <a:sym typeface="Calibri"/>
              </a:rPr>
              <a:t>TO COMPLETE THIS ACTIVITY :</a:t>
            </a:r>
            <a:endParaRPr b="0" i="1"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0"/>
          <p:cNvSpPr txBox="1"/>
          <p:nvPr/>
        </p:nvSpPr>
        <p:spPr>
          <a:xfrm>
            <a:off x="-25400" y="0"/>
            <a:ext cx="2274888" cy="369888"/>
          </a:xfrm>
          <a:prstGeom prst="rect">
            <a:avLst/>
          </a:prstGeom>
          <a:solidFill>
            <a:srgbClr val="BE2314"/>
          </a:solidFill>
          <a:ln cap="flat" cmpd="sng" w="12700">
            <a:solidFill>
              <a:srgbClr val="BA8C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HOMEWORK</a:t>
            </a:r>
            <a:endParaRPr b="0" i="0" sz="1800" u="none" cap="none" strike="noStrike">
              <a:solidFill>
                <a:schemeClr val="dk1"/>
              </a:solidFill>
              <a:latin typeface="Calibri"/>
              <a:ea typeface="Calibri"/>
              <a:cs typeface="Calibri"/>
              <a:sym typeface="Calibri"/>
            </a:endParaRPr>
          </a:p>
        </p:txBody>
      </p:sp>
      <p:sp>
        <p:nvSpPr>
          <p:cNvPr id="209" name="Google Shape;209;p20"/>
          <p:cNvSpPr txBox="1"/>
          <p:nvPr/>
        </p:nvSpPr>
        <p:spPr>
          <a:xfrm>
            <a:off x="2838734" y="467210"/>
            <a:ext cx="8485765"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Finish the mindmap</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1"/>
          <p:cNvSpPr txBox="1"/>
          <p:nvPr/>
        </p:nvSpPr>
        <p:spPr>
          <a:xfrm>
            <a:off x="2212685" y="348600"/>
            <a:ext cx="9683751"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Part 2 - </a:t>
            </a:r>
            <a:r>
              <a:rPr b="1" i="0" lang="en-US" sz="4400" u="none" cap="none" strike="noStrike">
                <a:solidFill>
                  <a:schemeClr val="dk1"/>
                </a:solidFill>
                <a:latin typeface="Calibri"/>
                <a:ea typeface="Calibri"/>
                <a:cs typeface="Calibri"/>
                <a:sym typeface="Calibri"/>
              </a:rPr>
              <a:t>Presentations</a:t>
            </a:r>
            <a:endParaRPr b="1" i="0" sz="4400" u="none" cap="none" strike="noStrike">
              <a:solidFill>
                <a:schemeClr val="dk1"/>
              </a:solidFill>
              <a:latin typeface="Calibri"/>
              <a:ea typeface="Calibri"/>
              <a:cs typeface="Calibri"/>
              <a:sym typeface="Calibri"/>
            </a:endParaRPr>
          </a:p>
        </p:txBody>
      </p:sp>
      <p:pic>
        <p:nvPicPr>
          <p:cNvPr id="215" name="Google Shape;215;p21"/>
          <p:cNvPicPr preferRelativeResize="0"/>
          <p:nvPr/>
        </p:nvPicPr>
        <p:blipFill rotWithShape="1">
          <a:blip r:embed="rId3">
            <a:alphaModFix/>
          </a:blip>
          <a:srcRect b="0" l="0" r="0" t="0"/>
          <a:stretch/>
        </p:blipFill>
        <p:spPr>
          <a:xfrm>
            <a:off x="201818" y="528782"/>
            <a:ext cx="465137" cy="482600"/>
          </a:xfrm>
          <a:prstGeom prst="rect">
            <a:avLst/>
          </a:prstGeom>
          <a:noFill/>
          <a:ln>
            <a:noFill/>
          </a:ln>
        </p:spPr>
      </p:pic>
      <p:sp>
        <p:nvSpPr>
          <p:cNvPr id="216" name="Google Shape;216;p21"/>
          <p:cNvSpPr txBox="1"/>
          <p:nvPr/>
        </p:nvSpPr>
        <p:spPr>
          <a:xfrm>
            <a:off x="0" y="3220"/>
            <a:ext cx="1996225" cy="369332"/>
          </a:xfrm>
          <a:prstGeom prst="rect">
            <a:avLst/>
          </a:prstGeom>
          <a:solidFill>
            <a:schemeClr val="accent4"/>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ACTIVITY 2</a:t>
            </a:r>
            <a:endParaRPr b="0" i="0" sz="1800" u="none" cap="none" strike="noStrike">
              <a:solidFill>
                <a:schemeClr val="dk1"/>
              </a:solidFill>
              <a:latin typeface="Calibri"/>
              <a:ea typeface="Calibri"/>
              <a:cs typeface="Calibri"/>
              <a:sym typeface="Calibri"/>
            </a:endParaRPr>
          </a:p>
        </p:txBody>
      </p:sp>
      <p:sp>
        <p:nvSpPr>
          <p:cNvPr id="217" name="Google Shape;217;p21"/>
          <p:cNvSpPr txBox="1"/>
          <p:nvPr/>
        </p:nvSpPr>
        <p:spPr>
          <a:xfrm>
            <a:off x="73274" y="1002526"/>
            <a:ext cx="68159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20  MIN</a:t>
            </a:r>
            <a:endParaRPr b="0" i="0" sz="1200" u="none" cap="none" strike="noStrike">
              <a:solidFill>
                <a:srgbClr val="FF0000"/>
              </a:solidFill>
              <a:latin typeface="Calibri"/>
              <a:ea typeface="Calibri"/>
              <a:cs typeface="Calibri"/>
              <a:sym typeface="Calibri"/>
            </a:endParaRPr>
          </a:p>
        </p:txBody>
      </p:sp>
      <p:pic>
        <p:nvPicPr>
          <p:cNvPr id="218" name="Google Shape;218;p21"/>
          <p:cNvPicPr preferRelativeResize="0"/>
          <p:nvPr/>
        </p:nvPicPr>
        <p:blipFill rotWithShape="1">
          <a:blip r:embed="rId4">
            <a:alphaModFix/>
          </a:blip>
          <a:srcRect b="0" l="0" r="0" t="0"/>
          <a:stretch/>
        </p:blipFill>
        <p:spPr>
          <a:xfrm>
            <a:off x="904408" y="612776"/>
            <a:ext cx="250046" cy="497311"/>
          </a:xfrm>
          <a:prstGeom prst="rect">
            <a:avLst/>
          </a:prstGeom>
          <a:noFill/>
          <a:ln>
            <a:noFill/>
          </a:ln>
        </p:spPr>
      </p:pic>
      <p:pic>
        <p:nvPicPr>
          <p:cNvPr id="219" name="Google Shape;219;p21"/>
          <p:cNvPicPr preferRelativeResize="0"/>
          <p:nvPr/>
        </p:nvPicPr>
        <p:blipFill rotWithShape="1">
          <a:blip r:embed="rId4">
            <a:alphaModFix/>
          </a:blip>
          <a:srcRect b="0" l="0" r="0" t="0"/>
          <a:stretch/>
        </p:blipFill>
        <p:spPr>
          <a:xfrm>
            <a:off x="1178967" y="611799"/>
            <a:ext cx="250046" cy="497311"/>
          </a:xfrm>
          <a:prstGeom prst="rect">
            <a:avLst/>
          </a:prstGeom>
          <a:noFill/>
          <a:ln>
            <a:noFill/>
          </a:ln>
        </p:spPr>
      </p:pic>
      <p:pic>
        <p:nvPicPr>
          <p:cNvPr id="220" name="Google Shape;220;p21"/>
          <p:cNvPicPr preferRelativeResize="0"/>
          <p:nvPr/>
        </p:nvPicPr>
        <p:blipFill rotWithShape="1">
          <a:blip r:embed="rId4">
            <a:alphaModFix/>
          </a:blip>
          <a:srcRect b="0" l="0" r="0" t="0"/>
          <a:stretch/>
        </p:blipFill>
        <p:spPr>
          <a:xfrm>
            <a:off x="1450316" y="596320"/>
            <a:ext cx="250046" cy="497311"/>
          </a:xfrm>
          <a:prstGeom prst="rect">
            <a:avLst/>
          </a:prstGeom>
          <a:noFill/>
          <a:ln>
            <a:noFill/>
          </a:ln>
        </p:spPr>
      </p:pic>
      <p:sp>
        <p:nvSpPr>
          <p:cNvPr id="221" name="Google Shape;221;p21"/>
          <p:cNvSpPr txBox="1"/>
          <p:nvPr>
            <p:ph idx="1" type="body"/>
          </p:nvPr>
        </p:nvSpPr>
        <p:spPr>
          <a:xfrm>
            <a:off x="1148200" y="2572176"/>
            <a:ext cx="8018825" cy="1829815"/>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150000"/>
              </a:lnSpc>
              <a:spcBef>
                <a:spcPts val="0"/>
              </a:spcBef>
              <a:spcAft>
                <a:spcPts val="0"/>
              </a:spcAft>
              <a:buClr>
                <a:schemeClr val="dk1"/>
              </a:buClr>
              <a:buSzPct val="108108"/>
              <a:buFont typeface="Noto Sans Symbols"/>
              <a:buChar char="✔"/>
            </a:pPr>
            <a:r>
              <a:rPr lang="en-US" sz="2000"/>
              <a:t>Present your MindMap!</a:t>
            </a:r>
            <a:endParaRPr/>
          </a:p>
          <a:p>
            <a:pPr indent="-228600" lvl="0" marL="228600" rtl="0" algn="just">
              <a:lnSpc>
                <a:spcPct val="150000"/>
              </a:lnSpc>
              <a:spcBef>
                <a:spcPts val="1000"/>
              </a:spcBef>
              <a:spcAft>
                <a:spcPts val="0"/>
              </a:spcAft>
              <a:buClr>
                <a:schemeClr val="dk1"/>
              </a:buClr>
              <a:buSzPct val="108108"/>
              <a:buFont typeface="Noto Sans Symbols"/>
              <a:buChar char="✔"/>
            </a:pPr>
            <a:r>
              <a:rPr lang="en-US" sz="2000"/>
              <a:t>Explain to the class why the chosen sections are important for your career.</a:t>
            </a:r>
            <a:endParaRPr/>
          </a:p>
          <a:p>
            <a:pPr indent="-228600" lvl="0" marL="228600" rtl="0" algn="just">
              <a:lnSpc>
                <a:spcPct val="150000"/>
              </a:lnSpc>
              <a:spcBef>
                <a:spcPts val="1000"/>
              </a:spcBef>
              <a:spcAft>
                <a:spcPts val="0"/>
              </a:spcAft>
              <a:buClr>
                <a:schemeClr val="dk1"/>
              </a:buClr>
              <a:buSzPct val="108108"/>
              <a:buFont typeface="Noto Sans Symbols"/>
              <a:buChar char="✔"/>
            </a:pPr>
            <a:r>
              <a:rPr lang="en-US" sz="2000"/>
              <a:t>Answer to your classmates or trainer’s questions.</a:t>
            </a:r>
            <a:endParaRPr/>
          </a:p>
        </p:txBody>
      </p:sp>
      <p:sp>
        <p:nvSpPr>
          <p:cNvPr id="222" name="Google Shape;222;p21"/>
          <p:cNvSpPr/>
          <p:nvPr/>
        </p:nvSpPr>
        <p:spPr>
          <a:xfrm>
            <a:off x="666955" y="2264762"/>
            <a:ext cx="9943923" cy="2426981"/>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23" name="Google Shape;223;p21"/>
          <p:cNvPicPr preferRelativeResize="0"/>
          <p:nvPr/>
        </p:nvPicPr>
        <p:blipFill rotWithShape="1">
          <a:blip r:embed="rId5">
            <a:alphaModFix/>
          </a:blip>
          <a:srcRect b="0" l="0" r="0" t="0"/>
          <a:stretch/>
        </p:blipFill>
        <p:spPr>
          <a:xfrm>
            <a:off x="9383485" y="1333837"/>
            <a:ext cx="2220686" cy="2220686"/>
          </a:xfrm>
          <a:prstGeom prst="rect">
            <a:avLst/>
          </a:prstGeom>
          <a:noFill/>
          <a:ln>
            <a:noFill/>
          </a:ln>
        </p:spPr>
      </p:pic>
      <p:sp>
        <p:nvSpPr>
          <p:cNvPr id="224" name="Google Shape;224;p21"/>
          <p:cNvSpPr/>
          <p:nvPr/>
        </p:nvSpPr>
        <p:spPr>
          <a:xfrm>
            <a:off x="3633712" y="5513481"/>
            <a:ext cx="364737" cy="357515"/>
          </a:xfrm>
          <a:prstGeom prst="ellipse">
            <a:avLst/>
          </a:prstGeom>
          <a:solidFill>
            <a:schemeClr val="lt1"/>
          </a:solidFill>
          <a:ln cap="flat" cmpd="sng" w="12700">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95959"/>
              </a:buClr>
              <a:buSzPts val="2400"/>
              <a:buFont typeface="Calibri"/>
              <a:buNone/>
            </a:pPr>
            <a:r>
              <a:rPr b="0" i="0" lang="en-US" sz="2400" u="none" cap="none" strike="noStrike">
                <a:solidFill>
                  <a:srgbClr val="595959"/>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p:txBody>
      </p:sp>
      <p:sp>
        <p:nvSpPr>
          <p:cNvPr id="225" name="Google Shape;225;p21"/>
          <p:cNvSpPr/>
          <p:nvPr/>
        </p:nvSpPr>
        <p:spPr>
          <a:xfrm>
            <a:off x="6771489" y="5513481"/>
            <a:ext cx="364737" cy="357515"/>
          </a:xfrm>
          <a:prstGeom prst="ellipse">
            <a:avLst/>
          </a:prstGeom>
          <a:solidFill>
            <a:schemeClr val="lt1"/>
          </a:solidFill>
          <a:ln cap="flat" cmpd="sng" w="12700">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95959"/>
              </a:buClr>
              <a:buSzPts val="2400"/>
              <a:buFont typeface="Calibri"/>
              <a:buNone/>
            </a:pPr>
            <a:r>
              <a:rPr b="0" i="0" lang="en-US" sz="2400" u="none" cap="none" strike="noStrike">
                <a:solidFill>
                  <a:srgbClr val="595959"/>
                </a:solidFill>
                <a:latin typeface="Calibri"/>
                <a:ea typeface="Calibri"/>
                <a:cs typeface="Calibri"/>
                <a:sym typeface="Calibri"/>
              </a:rPr>
              <a:t>2</a:t>
            </a:r>
            <a:endParaRPr b="0" i="0" sz="1800" u="none" cap="none" strike="noStrike">
              <a:solidFill>
                <a:schemeClr val="dk1"/>
              </a:solidFill>
              <a:latin typeface="Calibri"/>
              <a:ea typeface="Calibri"/>
              <a:cs typeface="Calibri"/>
              <a:sym typeface="Calibri"/>
            </a:endParaRPr>
          </a:p>
        </p:txBody>
      </p:sp>
      <p:sp>
        <p:nvSpPr>
          <p:cNvPr id="226" name="Google Shape;226;p21"/>
          <p:cNvSpPr txBox="1"/>
          <p:nvPr/>
        </p:nvSpPr>
        <p:spPr>
          <a:xfrm>
            <a:off x="7186766" y="5524163"/>
            <a:ext cx="2600730" cy="6155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1800"/>
              <a:buFont typeface="Calibri"/>
              <a:buNone/>
            </a:pPr>
            <a:r>
              <a:rPr b="1" i="0" lang="en-US" sz="1800" u="none" cap="none" strike="noStrike">
                <a:solidFill>
                  <a:srgbClr val="595959"/>
                </a:solidFill>
                <a:latin typeface="Calibri"/>
                <a:ea typeface="Calibri"/>
                <a:cs typeface="Calibri"/>
                <a:sym typeface="Calibri"/>
              </a:rPr>
              <a:t>FEEDBACK</a:t>
            </a:r>
            <a:endParaRPr b="1" i="0" sz="1800" u="none" cap="none" strike="noStrike">
              <a:solidFill>
                <a:srgbClr val="595959"/>
              </a:solidFill>
              <a:latin typeface="Calibri"/>
              <a:ea typeface="Calibri"/>
              <a:cs typeface="Calibri"/>
              <a:sym typeface="Calibri"/>
            </a:endParaRPr>
          </a:p>
          <a:p>
            <a:pPr indent="0" lvl="0" marL="0" marR="0" rtl="0" algn="l">
              <a:lnSpc>
                <a:spcPct val="100000"/>
              </a:lnSpc>
              <a:spcBef>
                <a:spcPts val="0"/>
              </a:spcBef>
              <a:spcAft>
                <a:spcPts val="0"/>
              </a:spcAft>
              <a:buClr>
                <a:srgbClr val="595959"/>
              </a:buClr>
              <a:buSzPts val="1600"/>
              <a:buFont typeface="Calibri"/>
              <a:buNone/>
            </a:pPr>
            <a:r>
              <a:rPr b="0" i="1" lang="en-US" sz="1600" u="none" cap="none" strike="noStrike">
                <a:solidFill>
                  <a:srgbClr val="595959"/>
                </a:solidFill>
                <a:latin typeface="Calibri"/>
                <a:ea typeface="Calibri"/>
                <a:cs typeface="Calibri"/>
                <a:sym typeface="Calibri"/>
              </a:rPr>
              <a:t>(5 min per group)</a:t>
            </a:r>
            <a:endParaRPr b="0" i="0" sz="1600" u="none" cap="none" strike="noStrike">
              <a:solidFill>
                <a:schemeClr val="dk1"/>
              </a:solidFill>
              <a:latin typeface="Calibri"/>
              <a:ea typeface="Calibri"/>
              <a:cs typeface="Calibri"/>
              <a:sym typeface="Calibri"/>
            </a:endParaRPr>
          </a:p>
        </p:txBody>
      </p:sp>
      <p:sp>
        <p:nvSpPr>
          <p:cNvPr id="227" name="Google Shape;227;p21"/>
          <p:cNvSpPr txBox="1"/>
          <p:nvPr/>
        </p:nvSpPr>
        <p:spPr>
          <a:xfrm>
            <a:off x="4020765" y="5524163"/>
            <a:ext cx="2474395"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1600"/>
              <a:buFont typeface="Calibri"/>
              <a:buNone/>
            </a:pPr>
            <a:r>
              <a:rPr b="1" i="0" lang="en-US" sz="1600" u="none" cap="none" strike="noStrike">
                <a:solidFill>
                  <a:srgbClr val="595959"/>
                </a:solidFill>
                <a:latin typeface="Calibri"/>
                <a:ea typeface="Calibri"/>
                <a:cs typeface="Calibri"/>
                <a:sym typeface="Calibri"/>
              </a:rPr>
              <a:t>PRESENTATION</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595959"/>
              </a:buClr>
              <a:buSzPts val="1600"/>
              <a:buFont typeface="Calibri"/>
              <a:buNone/>
            </a:pPr>
            <a:r>
              <a:rPr b="0" i="1" lang="en-US" sz="1600" u="none" cap="none" strike="noStrike">
                <a:solidFill>
                  <a:srgbClr val="595959"/>
                </a:solidFill>
                <a:latin typeface="Calibri"/>
                <a:ea typeface="Calibri"/>
                <a:cs typeface="Calibri"/>
                <a:sym typeface="Calibri"/>
              </a:rPr>
              <a:t>(5 min per group)</a:t>
            </a:r>
            <a:endParaRPr b="0" i="0" sz="1800" u="none" cap="none" strike="noStrike">
              <a:solidFill>
                <a:schemeClr val="dk1"/>
              </a:solidFill>
              <a:latin typeface="Calibri"/>
              <a:ea typeface="Calibri"/>
              <a:cs typeface="Calibri"/>
              <a:sym typeface="Calibri"/>
            </a:endParaRPr>
          </a:p>
        </p:txBody>
      </p:sp>
      <p:sp>
        <p:nvSpPr>
          <p:cNvPr id="228" name="Google Shape;228;p21"/>
          <p:cNvSpPr txBox="1"/>
          <p:nvPr/>
        </p:nvSpPr>
        <p:spPr>
          <a:xfrm>
            <a:off x="711329" y="5590405"/>
            <a:ext cx="268528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1600"/>
              <a:buFont typeface="Calibri"/>
              <a:buNone/>
            </a:pPr>
            <a:r>
              <a:rPr b="0" i="1" lang="en-US" sz="1600" u="none" cap="none" strike="noStrike">
                <a:solidFill>
                  <a:srgbClr val="595959"/>
                </a:solidFill>
                <a:latin typeface="Calibri"/>
                <a:ea typeface="Calibri"/>
                <a:cs typeface="Calibri"/>
                <a:sym typeface="Calibri"/>
              </a:rPr>
              <a:t>TO COMPLETE THIS ACTIVITY :</a:t>
            </a:r>
            <a:endParaRPr b="0" i="1"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