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6" r:id="rId3"/>
    <p:sldId id="287" r:id="rId4"/>
    <p:sldId id="288" r:id="rId5"/>
    <p:sldId id="290" r:id="rId6"/>
    <p:sldId id="292" r:id="rId7"/>
    <p:sldId id="29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E40C"/>
    <a:srgbClr val="0088B8"/>
    <a:srgbClr val="00B0F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868A-9700-4C78-A5F1-8313107534E5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524" y="1074057"/>
            <a:ext cx="2735999" cy="2606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2572" y="3294743"/>
            <a:ext cx="69153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PART  #1</a:t>
            </a:r>
            <a:endParaRPr lang="fr-FR" sz="15000" dirty="0"/>
          </a:p>
        </p:txBody>
      </p:sp>
      <p:sp>
        <p:nvSpPr>
          <p:cNvPr id="6" name="TextBox 5"/>
          <p:cNvSpPr txBox="1"/>
          <p:nvPr/>
        </p:nvSpPr>
        <p:spPr>
          <a:xfrm>
            <a:off x="5392246" y="5695400"/>
            <a:ext cx="27001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FF0000"/>
                </a:solidFill>
              </a:rPr>
              <a:t>VARIABLE</a:t>
            </a:r>
            <a:endParaRPr lang="fr-FR" sz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7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199061" y="509920"/>
            <a:ext cx="3775500" cy="452427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32160" y="685388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826910" y="513171"/>
            <a:ext cx="5209063" cy="190921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462655" y="1159487"/>
            <a:ext cx="156666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7836" y="633548"/>
            <a:ext cx="328547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MY-NUMBER</a:t>
            </a:r>
            <a:r>
              <a:rPr lang="en-US" sz="2000" dirty="0">
                <a:solidFill>
                  <a:schemeClr val="accent1"/>
                </a:solidFill>
              </a:rPr>
              <a:t>&gt; TO &lt; 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40202" y="119026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&lt;MY-NUMBER&gt;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162313" y="5544511"/>
            <a:ext cx="3719873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Write the number on green box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2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WRITE &lt;VALUE&gt;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933714" y="3435077"/>
            <a:ext cx="4417455" cy="608384"/>
            <a:chOff x="4933715" y="3196425"/>
            <a:chExt cx="4417455" cy="608384"/>
          </a:xfrm>
        </p:grpSpPr>
        <p:sp>
          <p:nvSpPr>
            <p:cNvPr id="28" name="Google Shape;96;p2"/>
            <p:cNvSpPr/>
            <p:nvPr/>
          </p:nvSpPr>
          <p:spPr>
            <a:xfrm>
              <a:off x="4933715" y="3196428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7;p2"/>
            <p:cNvSpPr/>
            <p:nvPr/>
          </p:nvSpPr>
          <p:spPr>
            <a:xfrm>
              <a:off x="5564780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8;p2"/>
            <p:cNvSpPr/>
            <p:nvPr/>
          </p:nvSpPr>
          <p:spPr>
            <a:xfrm>
              <a:off x="6195845" y="3196428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9;p2"/>
            <p:cNvSpPr/>
            <p:nvPr/>
          </p:nvSpPr>
          <p:spPr>
            <a:xfrm>
              <a:off x="6826910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0;p2"/>
            <p:cNvSpPr/>
            <p:nvPr/>
          </p:nvSpPr>
          <p:spPr>
            <a:xfrm>
              <a:off x="7441081" y="3196425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1;p2"/>
            <p:cNvSpPr/>
            <p:nvPr/>
          </p:nvSpPr>
          <p:spPr>
            <a:xfrm>
              <a:off x="8089040" y="319642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2;p2"/>
            <p:cNvSpPr/>
            <p:nvPr/>
          </p:nvSpPr>
          <p:spPr>
            <a:xfrm>
              <a:off x="8720105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" name="Google Shape;10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47686" y="3363271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Rectangle 39"/>
            <p:cNvSpPr/>
            <p:nvPr/>
          </p:nvSpPr>
          <p:spPr>
            <a:xfrm>
              <a:off x="7483315" y="3217941"/>
              <a:ext cx="597278" cy="56534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33715" y="4936130"/>
            <a:ext cx="4417455" cy="608384"/>
            <a:chOff x="4933715" y="3196425"/>
            <a:chExt cx="4417455" cy="608384"/>
          </a:xfrm>
        </p:grpSpPr>
        <p:sp>
          <p:nvSpPr>
            <p:cNvPr id="43" name="Google Shape;96;p2"/>
            <p:cNvSpPr/>
            <p:nvPr/>
          </p:nvSpPr>
          <p:spPr>
            <a:xfrm>
              <a:off x="4933715" y="3196428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7;p2"/>
            <p:cNvSpPr/>
            <p:nvPr/>
          </p:nvSpPr>
          <p:spPr>
            <a:xfrm>
              <a:off x="5564780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8;p2"/>
            <p:cNvSpPr/>
            <p:nvPr/>
          </p:nvSpPr>
          <p:spPr>
            <a:xfrm>
              <a:off x="6195845" y="3196428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9;p2"/>
            <p:cNvSpPr/>
            <p:nvPr/>
          </p:nvSpPr>
          <p:spPr>
            <a:xfrm>
              <a:off x="6826910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0;p2"/>
            <p:cNvSpPr/>
            <p:nvPr/>
          </p:nvSpPr>
          <p:spPr>
            <a:xfrm>
              <a:off x="7441081" y="3196425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1;p2"/>
            <p:cNvSpPr/>
            <p:nvPr/>
          </p:nvSpPr>
          <p:spPr>
            <a:xfrm>
              <a:off x="8089040" y="3196426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2;p2"/>
            <p:cNvSpPr/>
            <p:nvPr/>
          </p:nvSpPr>
          <p:spPr>
            <a:xfrm>
              <a:off x="8720105" y="3196427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" name="Google Shape;10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74037" y="3341755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/>
            <p:cNvSpPr/>
            <p:nvPr/>
          </p:nvSpPr>
          <p:spPr>
            <a:xfrm>
              <a:off x="7483315" y="3217941"/>
              <a:ext cx="597278" cy="56534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33715" y="2937164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56255" y="4454799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01332" y="1523996"/>
            <a:ext cx="1671668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9743771" y="1539385"/>
            <a:ext cx="162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VALUE ON CELL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2777" y="954061"/>
            <a:ext cx="1094034" cy="394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Go right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85525" y="1428890"/>
            <a:ext cx="1094034" cy="394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Go right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92777" y="2333726"/>
            <a:ext cx="1094034" cy="394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Go right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92777" y="2767024"/>
            <a:ext cx="1094034" cy="394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Go right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5524" y="1900987"/>
            <a:ext cx="521031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MY-NUMBER</a:t>
            </a:r>
            <a:r>
              <a:rPr lang="en-US" sz="2000" dirty="0">
                <a:solidFill>
                  <a:schemeClr val="accent1"/>
                </a:solidFill>
              </a:rPr>
              <a:t>&gt; TO </a:t>
            </a:r>
            <a:r>
              <a:rPr lang="en-US" sz="2000" dirty="0" smtClean="0">
                <a:solidFill>
                  <a:schemeClr val="accent1"/>
                </a:solidFill>
              </a:rPr>
              <a:t>&lt;&gt;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03170" y="3214743"/>
            <a:ext cx="266841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 smtClean="0"/>
              <a:t>&lt;MY-MUMBER&gt;</a:t>
            </a:r>
            <a:endParaRPr lang="fr-F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272241" y="509920"/>
            <a:ext cx="3775500" cy="3693278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32160" y="685388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826910" y="513171"/>
            <a:ext cx="5209063" cy="190921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462655" y="1159487"/>
            <a:ext cx="156666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7836" y="633548"/>
            <a:ext cx="30714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MY-NUMBER</a:t>
            </a:r>
            <a:r>
              <a:rPr lang="en-US" sz="2000" dirty="0">
                <a:solidFill>
                  <a:schemeClr val="accent1"/>
                </a:solidFill>
              </a:rPr>
              <a:t>&gt; TO &lt; 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40202" y="119026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&lt;MY-NUMBER&gt;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162313" y="5544511"/>
            <a:ext cx="3719873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Write the number on green box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2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WRITE &lt;VALUE&gt;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715" y="2937164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56255" y="4454799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01332" y="1523996"/>
            <a:ext cx="1671668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9743771" y="1539385"/>
            <a:ext cx="162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VALUE ON CELL</a:t>
            </a:r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94224" y="3500317"/>
            <a:ext cx="6293756" cy="612632"/>
            <a:chOff x="4933715" y="3367663"/>
            <a:chExt cx="6293756" cy="612632"/>
          </a:xfrm>
        </p:grpSpPr>
        <p:sp>
          <p:nvSpPr>
            <p:cNvPr id="58" name="Google Shape;102;p2"/>
            <p:cNvSpPr/>
            <p:nvPr/>
          </p:nvSpPr>
          <p:spPr>
            <a:xfrm>
              <a:off x="9965341" y="3367663"/>
              <a:ext cx="631065" cy="6114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2;p2"/>
            <p:cNvSpPr/>
            <p:nvPr/>
          </p:nvSpPr>
          <p:spPr>
            <a:xfrm>
              <a:off x="9334276" y="3371909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6;p2"/>
            <p:cNvSpPr/>
            <p:nvPr/>
          </p:nvSpPr>
          <p:spPr>
            <a:xfrm>
              <a:off x="4933715" y="337191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7;p2"/>
            <p:cNvSpPr/>
            <p:nvPr/>
          </p:nvSpPr>
          <p:spPr>
            <a:xfrm>
              <a:off x="5564780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8;p2"/>
            <p:cNvSpPr/>
            <p:nvPr/>
          </p:nvSpPr>
          <p:spPr>
            <a:xfrm>
              <a:off x="6195845" y="337191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9;p2"/>
            <p:cNvSpPr/>
            <p:nvPr/>
          </p:nvSpPr>
          <p:spPr>
            <a:xfrm>
              <a:off x="6826910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0;p2"/>
            <p:cNvSpPr/>
            <p:nvPr/>
          </p:nvSpPr>
          <p:spPr>
            <a:xfrm>
              <a:off x="7441081" y="3371911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1;p2"/>
            <p:cNvSpPr/>
            <p:nvPr/>
          </p:nvSpPr>
          <p:spPr>
            <a:xfrm>
              <a:off x="8089040" y="3371912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2;p2"/>
            <p:cNvSpPr/>
            <p:nvPr/>
          </p:nvSpPr>
          <p:spPr>
            <a:xfrm>
              <a:off x="8720105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" name="Google Shape;10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42804" y="3450586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Rectangle 39"/>
            <p:cNvSpPr/>
            <p:nvPr/>
          </p:nvSpPr>
          <p:spPr>
            <a:xfrm>
              <a:off x="6848027" y="3394622"/>
              <a:ext cx="2482026" cy="56534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Google Shape;102;p2"/>
            <p:cNvSpPr/>
            <p:nvPr/>
          </p:nvSpPr>
          <p:spPr>
            <a:xfrm>
              <a:off x="10596406" y="33707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942162" y="5054872"/>
            <a:ext cx="6293756" cy="612632"/>
            <a:chOff x="4933715" y="3367663"/>
            <a:chExt cx="6293756" cy="612632"/>
          </a:xfrm>
        </p:grpSpPr>
        <p:sp>
          <p:nvSpPr>
            <p:cNvPr id="63" name="Google Shape;102;p2"/>
            <p:cNvSpPr/>
            <p:nvPr/>
          </p:nvSpPr>
          <p:spPr>
            <a:xfrm>
              <a:off x="9965341" y="3367663"/>
              <a:ext cx="631065" cy="6114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2;p2"/>
            <p:cNvSpPr/>
            <p:nvPr/>
          </p:nvSpPr>
          <p:spPr>
            <a:xfrm>
              <a:off x="9334276" y="3371909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6;p2"/>
            <p:cNvSpPr/>
            <p:nvPr/>
          </p:nvSpPr>
          <p:spPr>
            <a:xfrm>
              <a:off x="4933715" y="337191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7;p2"/>
            <p:cNvSpPr/>
            <p:nvPr/>
          </p:nvSpPr>
          <p:spPr>
            <a:xfrm>
              <a:off x="5564780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8;p2"/>
            <p:cNvSpPr/>
            <p:nvPr/>
          </p:nvSpPr>
          <p:spPr>
            <a:xfrm>
              <a:off x="6195845" y="3371914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;p2"/>
            <p:cNvSpPr/>
            <p:nvPr/>
          </p:nvSpPr>
          <p:spPr>
            <a:xfrm>
              <a:off x="6826910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0;p2"/>
            <p:cNvSpPr/>
            <p:nvPr/>
          </p:nvSpPr>
          <p:spPr>
            <a:xfrm>
              <a:off x="7441081" y="3371911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1;p2"/>
            <p:cNvSpPr/>
            <p:nvPr/>
          </p:nvSpPr>
          <p:spPr>
            <a:xfrm>
              <a:off x="8089040" y="3371912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2;p2"/>
            <p:cNvSpPr/>
            <p:nvPr/>
          </p:nvSpPr>
          <p:spPr>
            <a:xfrm>
              <a:off x="8720105" y="33719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10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74037" y="3517241"/>
              <a:ext cx="420017" cy="420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Rectangle 72"/>
            <p:cNvSpPr/>
            <p:nvPr/>
          </p:nvSpPr>
          <p:spPr>
            <a:xfrm>
              <a:off x="6844546" y="3394714"/>
              <a:ext cx="3751860" cy="565347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Google Shape;102;p2"/>
            <p:cNvSpPr/>
            <p:nvPr/>
          </p:nvSpPr>
          <p:spPr>
            <a:xfrm>
              <a:off x="10596406" y="3370713"/>
              <a:ext cx="631065" cy="60838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407056" y="2047777"/>
            <a:ext cx="202452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REPEAT&lt; </a:t>
            </a:r>
            <a:r>
              <a:rPr lang="en-US" sz="2000" i="1" dirty="0"/>
              <a:t>N time</a:t>
            </a:r>
            <a:r>
              <a:rPr lang="en-US" sz="2000" dirty="0"/>
              <a:t> &gt;</a:t>
            </a:r>
            <a:endParaRPr lang="fr-FR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853349" y="1467778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853349" y="1025034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853349" y="1908717"/>
            <a:ext cx="464915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MY-NUMBER</a:t>
            </a:r>
            <a:r>
              <a:rPr lang="en-US" sz="2000" dirty="0">
                <a:solidFill>
                  <a:schemeClr val="accent1"/>
                </a:solidFill>
              </a:rPr>
              <a:t>&gt; TO </a:t>
            </a:r>
            <a:r>
              <a:rPr lang="en-US" sz="2000" dirty="0" smtClean="0">
                <a:solidFill>
                  <a:schemeClr val="accent1"/>
                </a:solidFill>
              </a:rPr>
              <a:t>&lt;VALUE ON CELL 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7548" y="2379318"/>
            <a:ext cx="2765116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REPEAT&lt; </a:t>
            </a:r>
            <a:r>
              <a:rPr lang="en-US" sz="2000" i="1" dirty="0" smtClean="0"/>
              <a:t>MY-NUMBER</a:t>
            </a:r>
            <a:r>
              <a:rPr lang="en-US" sz="2000" dirty="0" smtClean="0"/>
              <a:t>  &gt;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fr-FR" sz="2000" dirty="0" smtClean="0"/>
          </a:p>
          <a:p>
            <a:endParaRPr lang="fr-FR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1080799" y="2721720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1055405" y="3206192"/>
            <a:ext cx="296409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 smtClean="0"/>
              <a:t>&lt;MY-NUMBER&gt;</a:t>
            </a:r>
            <a:endParaRPr lang="fr-F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3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267" y="696686"/>
            <a:ext cx="4213891" cy="401428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656115" y="3991429"/>
            <a:ext cx="69153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PART  #2</a:t>
            </a:r>
            <a:endParaRPr lang="fr-FR" sz="15000" dirty="0"/>
          </a:p>
        </p:txBody>
      </p:sp>
    </p:spTree>
    <p:extLst>
      <p:ext uri="{BB962C8B-B14F-4D97-AF65-F5344CB8AC3E}">
        <p14:creationId xmlns:p14="http://schemas.microsoft.com/office/powerpoint/2010/main" val="209368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41980" y="-26481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391301" y="492578"/>
            <a:ext cx="4024251" cy="397027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lang="en-US" dirty="0"/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330869" y="769647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828445" y="585396"/>
            <a:ext cx="5209063" cy="382570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72954" y="931658"/>
            <a:ext cx="16593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FORWARD</a:t>
            </a:r>
            <a:endParaRPr lang="fr-FR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462655" y="1159487"/>
            <a:ext cx="156666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7836" y="633548"/>
            <a:ext cx="30714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N</a:t>
            </a:r>
            <a:r>
              <a:rPr lang="en-US" sz="2000" dirty="0">
                <a:solidFill>
                  <a:schemeClr val="accent1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TIMES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40202" y="119026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HAS DIAMOND</a:t>
            </a:r>
          </a:p>
        </p:txBody>
      </p:sp>
      <p:sp>
        <p:nvSpPr>
          <p:cNvPr id="89" name="Google Shape;112;p2"/>
          <p:cNvSpPr txBox="1"/>
          <p:nvPr/>
        </p:nvSpPr>
        <p:spPr>
          <a:xfrm>
            <a:off x="104001" y="5110401"/>
            <a:ext cx="411198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Pick up all diamonds and go to the green cell</a:t>
            </a:r>
          </a:p>
          <a:p>
            <a:pPr algn="ctr"/>
            <a:r>
              <a:rPr lang="en-US" sz="1600" b="1" i="1" dirty="0">
                <a:solidFill>
                  <a:srgbClr val="FF0000"/>
                </a:solidFill>
              </a:rPr>
              <a:t>print the number of diamonds on green cell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rgbClr val="0070C0"/>
                </a:solidFill>
              </a:rPr>
              <a:t>&lt;CONDITION&gt;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28" name="Google Shape;96;p2"/>
          <p:cNvSpPr/>
          <p:nvPr/>
        </p:nvSpPr>
        <p:spPr>
          <a:xfrm>
            <a:off x="4331882" y="49968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4962947" y="49968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5594012" y="49968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225077" y="49968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0;p2"/>
          <p:cNvSpPr/>
          <p:nvPr/>
        </p:nvSpPr>
        <p:spPr>
          <a:xfrm>
            <a:off x="6839248" y="499686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7462655" y="4991866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7850" y="504529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Rectangle 39"/>
          <p:cNvSpPr/>
          <p:nvPr/>
        </p:nvSpPr>
        <p:spPr>
          <a:xfrm>
            <a:off x="8118272" y="5019574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/>
          <p:cNvSpPr txBox="1"/>
          <p:nvPr/>
        </p:nvSpPr>
        <p:spPr>
          <a:xfrm>
            <a:off x="10020755" y="1505469"/>
            <a:ext cx="100700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PICK UP</a:t>
            </a:r>
            <a:endParaRPr lang="fr-FR" sz="2000" dirty="0"/>
          </a:p>
        </p:txBody>
      </p:sp>
      <p:pic>
        <p:nvPicPr>
          <p:cNvPr id="51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7107" y="507292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8828" y="5131664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7432" y="51312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/>
          <p:cNvSpPr txBox="1"/>
          <p:nvPr/>
        </p:nvSpPr>
        <p:spPr>
          <a:xfrm>
            <a:off x="9357766" y="1963927"/>
            <a:ext cx="198413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VALUE 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54466" y="2372649"/>
            <a:ext cx="2215465" cy="400110"/>
          </a:xfrm>
          <a:prstGeom prst="rect">
            <a:avLst/>
          </a:prstGeom>
          <a:ln w="28575"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NB DIAMOND&gt;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88835" y="2866062"/>
            <a:ext cx="392486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NB-DIAMONDS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OF 1</a:t>
            </a:r>
            <a:endParaRPr lang="fr-FR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6973909" y="3402519"/>
            <a:ext cx="381892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NB-DIAMONDS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TO  &lt;&gt; </a:t>
            </a:r>
            <a:endParaRPr lang="fr-FR" sz="2000" dirty="0"/>
          </a:p>
        </p:txBody>
      </p:sp>
      <p:sp>
        <p:nvSpPr>
          <p:cNvPr id="43" name="Google Shape;96;p2"/>
          <p:cNvSpPr/>
          <p:nvPr/>
        </p:nvSpPr>
        <p:spPr>
          <a:xfrm>
            <a:off x="4331882" y="58501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97;p2"/>
          <p:cNvSpPr/>
          <p:nvPr/>
        </p:nvSpPr>
        <p:spPr>
          <a:xfrm>
            <a:off x="4962947" y="58501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98;p2"/>
          <p:cNvSpPr/>
          <p:nvPr/>
        </p:nvSpPr>
        <p:spPr>
          <a:xfrm>
            <a:off x="5594012" y="585013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99;p2"/>
          <p:cNvSpPr/>
          <p:nvPr/>
        </p:nvSpPr>
        <p:spPr>
          <a:xfrm>
            <a:off x="6225077" y="58501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00;p2"/>
          <p:cNvSpPr/>
          <p:nvPr/>
        </p:nvSpPr>
        <p:spPr>
          <a:xfrm>
            <a:off x="6839248" y="585013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101;p2"/>
          <p:cNvSpPr/>
          <p:nvPr/>
        </p:nvSpPr>
        <p:spPr>
          <a:xfrm>
            <a:off x="7462655" y="5845139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4752" y="5918971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Rectangle 56"/>
          <p:cNvSpPr/>
          <p:nvPr/>
        </p:nvSpPr>
        <p:spPr>
          <a:xfrm>
            <a:off x="8118272" y="5872847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0659" y="5986614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135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2631" y="597866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Box 44"/>
          <p:cNvSpPr txBox="1"/>
          <p:nvPr/>
        </p:nvSpPr>
        <p:spPr>
          <a:xfrm>
            <a:off x="1305029" y="1409285"/>
            <a:ext cx="16593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FORWARD</a:t>
            </a:r>
            <a:endParaRPr lang="fr-FR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993694" y="3333122"/>
            <a:ext cx="277992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</a:t>
            </a:r>
            <a:r>
              <a:rPr lang="en-US" sz="2000" b="1" dirty="0" smtClean="0">
                <a:solidFill>
                  <a:srgbClr val="16E40C"/>
                </a:solidFill>
              </a:rPr>
              <a:t>NB DIAMOND </a:t>
            </a:r>
            <a:r>
              <a:rPr lang="en-US" sz="2000" b="1" dirty="0">
                <a:solidFill>
                  <a:schemeClr val="tx1"/>
                </a:solidFill>
              </a:rPr>
              <a:t>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05029" y="1896119"/>
            <a:ext cx="242797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 smtClean="0">
                <a:solidFill>
                  <a:srgbClr val="0070C0"/>
                </a:solidFill>
              </a:rPr>
              <a:t>&lt;HAS DIANOND&gt;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80933" y="2250062"/>
            <a:ext cx="100700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PICK UP</a:t>
            </a:r>
            <a:endParaRPr lang="fr-FR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1897328" y="2689949"/>
            <a:ext cx="392486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NB-DIAMONDS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OF 1</a:t>
            </a:r>
            <a:endParaRPr lang="fr-FR" sz="2000" dirty="0"/>
          </a:p>
        </p:txBody>
      </p:sp>
      <p:sp>
        <p:nvSpPr>
          <p:cNvPr id="2" name="Rectangle 1"/>
          <p:cNvSpPr/>
          <p:nvPr/>
        </p:nvSpPr>
        <p:spPr>
          <a:xfrm>
            <a:off x="953075" y="1059630"/>
            <a:ext cx="3262906" cy="2206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00436" y="877710"/>
            <a:ext cx="30714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6</a:t>
            </a:r>
            <a:r>
              <a:rPr lang="en-US" sz="2000" dirty="0" smtClean="0">
                <a:solidFill>
                  <a:schemeClr val="accent1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TIMES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065292" y="-26481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272240" y="509920"/>
            <a:ext cx="3647951" cy="397027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lang="en-US" dirty="0"/>
          </a:p>
          <a:p>
            <a:pPr lvl="0"/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79841" y="778526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608177" y="499672"/>
            <a:ext cx="5209063" cy="382570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104001" y="5110401"/>
            <a:ext cx="411198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Write the sum of the 2 numbers on the green box</a:t>
            </a:r>
            <a:endParaRPr lang="fr-FR" sz="2000" b="1" dirty="0">
              <a:solidFill>
                <a:srgbClr val="0070C0"/>
              </a:solidFill>
            </a:endParaRPr>
          </a:p>
          <a:p>
            <a:pPr lvl="0"/>
            <a:r>
              <a:rPr lang="en-US" sz="16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!!! PROGRAMM MUST FOR THE 2 CASES !!</a:t>
            </a:r>
          </a:p>
        </p:txBody>
      </p:sp>
      <p:sp>
        <p:nvSpPr>
          <p:cNvPr id="28" name="Google Shape;96;p2"/>
          <p:cNvSpPr/>
          <p:nvPr/>
        </p:nvSpPr>
        <p:spPr>
          <a:xfrm>
            <a:off x="4392768" y="501146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5023833" y="501146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5654898" y="501146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285963" y="501146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7523541" y="5006468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02;p2"/>
          <p:cNvSpPr/>
          <p:nvPr/>
        </p:nvSpPr>
        <p:spPr>
          <a:xfrm>
            <a:off x="8168664" y="5014477"/>
            <a:ext cx="647947" cy="6146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1502" y="5093407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Rectangle 39"/>
          <p:cNvSpPr/>
          <p:nvPr/>
        </p:nvSpPr>
        <p:spPr>
          <a:xfrm>
            <a:off x="6893895" y="5040730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Google Shape;100;p2"/>
          <p:cNvSpPr/>
          <p:nvPr/>
        </p:nvSpPr>
        <p:spPr>
          <a:xfrm>
            <a:off x="8817352" y="50114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00;p2"/>
          <p:cNvSpPr/>
          <p:nvPr/>
        </p:nvSpPr>
        <p:spPr>
          <a:xfrm>
            <a:off x="9419930" y="501769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00;p2"/>
          <p:cNvSpPr/>
          <p:nvPr/>
        </p:nvSpPr>
        <p:spPr>
          <a:xfrm>
            <a:off x="10023249" y="502070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96;p2"/>
          <p:cNvSpPr/>
          <p:nvPr/>
        </p:nvSpPr>
        <p:spPr>
          <a:xfrm>
            <a:off x="4399450" y="59546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97;p2"/>
          <p:cNvSpPr/>
          <p:nvPr/>
        </p:nvSpPr>
        <p:spPr>
          <a:xfrm>
            <a:off x="5030515" y="59546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98;p2"/>
          <p:cNvSpPr/>
          <p:nvPr/>
        </p:nvSpPr>
        <p:spPr>
          <a:xfrm>
            <a:off x="5661580" y="595467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99;p2"/>
          <p:cNvSpPr/>
          <p:nvPr/>
        </p:nvSpPr>
        <p:spPr>
          <a:xfrm>
            <a:off x="6292645" y="59546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01;p2"/>
          <p:cNvSpPr/>
          <p:nvPr/>
        </p:nvSpPr>
        <p:spPr>
          <a:xfrm>
            <a:off x="7530223" y="5949670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102;p2"/>
          <p:cNvSpPr/>
          <p:nvPr/>
        </p:nvSpPr>
        <p:spPr>
          <a:xfrm>
            <a:off x="8185840" y="595466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9134" y="600224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Rectangle 59"/>
          <p:cNvSpPr/>
          <p:nvPr/>
        </p:nvSpPr>
        <p:spPr>
          <a:xfrm>
            <a:off x="6929262" y="5982412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Google Shape;100;p2"/>
          <p:cNvSpPr/>
          <p:nvPr/>
        </p:nvSpPr>
        <p:spPr>
          <a:xfrm>
            <a:off x="8824034" y="595466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100;p2"/>
          <p:cNvSpPr/>
          <p:nvPr/>
        </p:nvSpPr>
        <p:spPr>
          <a:xfrm>
            <a:off x="9426612" y="59608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00;p2"/>
          <p:cNvSpPr/>
          <p:nvPr/>
        </p:nvSpPr>
        <p:spPr>
          <a:xfrm>
            <a:off x="10029931" y="596390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34573" y="3770388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6871761" y="3095725"/>
            <a:ext cx="198413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VALUE 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94974" y="1098722"/>
            <a:ext cx="434966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/>
              <a:t>&lt; </a:t>
            </a:r>
            <a:r>
              <a:rPr lang="en-US" sz="2000" b="1" i="1" dirty="0"/>
              <a:t>MY-NUMBER </a:t>
            </a:r>
            <a:r>
              <a:rPr lang="en-US" sz="2000" dirty="0"/>
              <a:t>&gt;  OF &lt;  &gt; </a:t>
            </a:r>
            <a:endParaRPr lang="fr-FR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6932698" y="1837984"/>
            <a:ext cx="202452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REPEAT&lt; </a:t>
            </a:r>
            <a:r>
              <a:rPr lang="en-US" sz="2000" i="1" dirty="0"/>
              <a:t>N time</a:t>
            </a:r>
            <a:r>
              <a:rPr lang="en-US" sz="2000" dirty="0"/>
              <a:t> &gt;</a:t>
            </a:r>
            <a:endParaRPr lang="fr-FR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7045718" y="3757980"/>
            <a:ext cx="2200681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16E40C"/>
                </a:solidFill>
              </a:defRPr>
            </a:lvl1pPr>
          </a:lstStyle>
          <a:p>
            <a:r>
              <a:rPr lang="en-US" dirty="0"/>
              <a:t>&lt; VALUE ON CELL&gt;</a:t>
            </a:r>
            <a:endParaRPr lang="fr-FR" dirty="0"/>
          </a:p>
        </p:txBody>
      </p:sp>
      <p:sp>
        <p:nvSpPr>
          <p:cNvPr id="69" name="TextBox 68"/>
          <p:cNvSpPr txBox="1"/>
          <p:nvPr/>
        </p:nvSpPr>
        <p:spPr>
          <a:xfrm>
            <a:off x="6918623" y="2502975"/>
            <a:ext cx="41434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/>
              <a:t>MY-NUMBER </a:t>
            </a:r>
            <a:r>
              <a:rPr lang="en-US" sz="2000" dirty="0"/>
              <a:t>&gt;  TO &lt;  &gt; </a:t>
            </a:r>
            <a:endParaRPr lang="fr-FR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8900745" y="3196426"/>
            <a:ext cx="2858978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MY-NUMBER&gt;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85280" y="809222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396638" y="1730891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1401808" y="2184824"/>
            <a:ext cx="471482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/>
              <a:t>MY-NUMBER </a:t>
            </a:r>
            <a:r>
              <a:rPr lang="en-US" sz="2000" dirty="0"/>
              <a:t>&gt;  TO </a:t>
            </a:r>
            <a:r>
              <a:rPr lang="en-US" sz="2000" dirty="0" smtClean="0"/>
              <a:t>&lt; </a:t>
            </a:r>
            <a:r>
              <a:rPr lang="en-US" sz="2000" dirty="0">
                <a:solidFill>
                  <a:srgbClr val="16E40C"/>
                </a:solidFill>
              </a:rPr>
              <a:t>VALUE ON CELL</a:t>
            </a:r>
            <a:r>
              <a:rPr lang="en-US" sz="2000" dirty="0" smtClean="0"/>
              <a:t>&gt;</a:t>
            </a:r>
            <a:endParaRPr lang="fr-FR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1385280" y="2632504"/>
            <a:ext cx="434966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/>
              <a:t>&lt; </a:t>
            </a:r>
            <a:r>
              <a:rPr lang="en-US" sz="2000" b="1" i="1" dirty="0"/>
              <a:t>MY-NUMBER </a:t>
            </a:r>
            <a:r>
              <a:rPr lang="en-US" sz="2000" dirty="0"/>
              <a:t>&gt;  OF </a:t>
            </a:r>
            <a:r>
              <a:rPr lang="en-US" sz="2000" dirty="0" smtClean="0"/>
              <a:t>&lt;</a:t>
            </a:r>
            <a:r>
              <a:rPr lang="en-US" sz="2000" dirty="0"/>
              <a:t>1</a:t>
            </a:r>
            <a:r>
              <a:rPr lang="en-US" sz="2000" dirty="0" smtClean="0"/>
              <a:t>&gt; </a:t>
            </a:r>
            <a:endParaRPr lang="fr-FR" sz="2000" dirty="0"/>
          </a:p>
        </p:txBody>
      </p:sp>
      <p:sp>
        <p:nvSpPr>
          <p:cNvPr id="3" name="Rectangle 2"/>
          <p:cNvSpPr/>
          <p:nvPr/>
        </p:nvSpPr>
        <p:spPr>
          <a:xfrm>
            <a:off x="1284791" y="1589068"/>
            <a:ext cx="2794327" cy="1506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402047" y="1305337"/>
            <a:ext cx="198926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REPEAT&lt; </a:t>
            </a:r>
            <a:r>
              <a:rPr lang="en-US" sz="2000" i="1" dirty="0"/>
              <a:t>2</a:t>
            </a:r>
            <a:r>
              <a:rPr lang="en-US" sz="2000" i="1" dirty="0" smtClean="0"/>
              <a:t> </a:t>
            </a:r>
            <a:r>
              <a:rPr lang="en-US" sz="2000" i="1" dirty="0"/>
              <a:t>time</a:t>
            </a:r>
            <a:r>
              <a:rPr lang="en-US" sz="2000" dirty="0"/>
              <a:t> &gt;</a:t>
            </a:r>
            <a:endParaRPr lang="fr-FR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1385279" y="3147095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1372924" y="3596536"/>
            <a:ext cx="27045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</a:t>
            </a:r>
            <a:r>
              <a:rPr lang="en-US" sz="2000" b="1" dirty="0" smtClean="0">
                <a:solidFill>
                  <a:srgbClr val="16E40C"/>
                </a:solidFill>
              </a:rPr>
              <a:t>MY-NUMBER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&gt;</a:t>
            </a:r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3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91;p2"/>
          <p:cNvSpPr/>
          <p:nvPr/>
        </p:nvSpPr>
        <p:spPr>
          <a:xfrm>
            <a:off x="6968325" y="499855"/>
            <a:ext cx="5209063" cy="382570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911123" y="1754756"/>
            <a:ext cx="1304940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052466" y="2524411"/>
            <a:ext cx="2027721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cxnSp>
        <p:nvCxnSpPr>
          <p:cNvPr id="77" name="Google Shape;113;p2"/>
          <p:cNvCxnSpPr/>
          <p:nvPr/>
        </p:nvCxnSpPr>
        <p:spPr>
          <a:xfrm flipH="1">
            <a:off x="4065292" y="-26481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54391" y="148294"/>
            <a:ext cx="3871535" cy="397027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 smtClean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 smtClean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450619" y="271224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93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11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75355" y="4898822"/>
            <a:ext cx="4111980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Eat all cakes.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Each cake the robot eats bring him  </a:t>
            </a:r>
            <a:r>
              <a:rPr lang="en-US" sz="2000" b="1" u="sng" dirty="0">
                <a:solidFill>
                  <a:srgbClr val="0070C0"/>
                </a:solidFill>
              </a:rPr>
              <a:t>10 points of energy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Write the </a:t>
            </a:r>
            <a:r>
              <a:rPr lang="en-US" sz="2000" b="1" u="sng" dirty="0">
                <a:solidFill>
                  <a:srgbClr val="0070C0"/>
                </a:solidFill>
              </a:rPr>
              <a:t>final energy </a:t>
            </a:r>
            <a:r>
              <a:rPr lang="en-US" sz="2000" b="1" dirty="0">
                <a:solidFill>
                  <a:srgbClr val="0070C0"/>
                </a:solidFill>
              </a:rPr>
              <a:t>level on the green cell</a:t>
            </a:r>
          </a:p>
          <a:p>
            <a:pPr lvl="0"/>
            <a:r>
              <a:rPr lang="en-US" sz="16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!!! PROGRAMM MUST FOR THE 2 CASES !!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74772" y="4237623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12419" y="5606807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28" name="Google Shape;96;p2"/>
          <p:cNvSpPr/>
          <p:nvPr/>
        </p:nvSpPr>
        <p:spPr>
          <a:xfrm>
            <a:off x="4233532" y="45247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4864597" y="452472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5495662" y="45247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126727" y="452472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0;p2"/>
          <p:cNvSpPr/>
          <p:nvPr/>
        </p:nvSpPr>
        <p:spPr>
          <a:xfrm>
            <a:off x="6740898" y="452472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7370463" y="4525569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02;p2"/>
          <p:cNvSpPr/>
          <p:nvPr/>
        </p:nvSpPr>
        <p:spPr>
          <a:xfrm>
            <a:off x="8001450" y="4524725"/>
            <a:ext cx="662124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2341" y="461086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100;p2"/>
          <p:cNvSpPr/>
          <p:nvPr/>
        </p:nvSpPr>
        <p:spPr>
          <a:xfrm>
            <a:off x="8646608" y="453083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00;p2"/>
          <p:cNvSpPr/>
          <p:nvPr/>
        </p:nvSpPr>
        <p:spPr>
          <a:xfrm>
            <a:off x="9280622" y="452878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00;p2"/>
          <p:cNvSpPr/>
          <p:nvPr/>
        </p:nvSpPr>
        <p:spPr>
          <a:xfrm>
            <a:off x="9907781" y="453014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100;p2"/>
          <p:cNvSpPr/>
          <p:nvPr/>
        </p:nvSpPr>
        <p:spPr>
          <a:xfrm>
            <a:off x="10539082" y="45329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204370" y="4575952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Google Shape;100;p2"/>
          <p:cNvSpPr/>
          <p:nvPr/>
        </p:nvSpPr>
        <p:spPr>
          <a:xfrm>
            <a:off x="11160158" y="5929650"/>
            <a:ext cx="631065" cy="6176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6;p2"/>
          <p:cNvSpPr/>
          <p:nvPr/>
        </p:nvSpPr>
        <p:spPr>
          <a:xfrm>
            <a:off x="4210235" y="59348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7;p2"/>
          <p:cNvSpPr/>
          <p:nvPr/>
        </p:nvSpPr>
        <p:spPr>
          <a:xfrm>
            <a:off x="4841300" y="59348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8;p2"/>
          <p:cNvSpPr/>
          <p:nvPr/>
        </p:nvSpPr>
        <p:spPr>
          <a:xfrm>
            <a:off x="5472365" y="59348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9;p2"/>
          <p:cNvSpPr/>
          <p:nvPr/>
        </p:nvSpPr>
        <p:spPr>
          <a:xfrm>
            <a:off x="6103430" y="59348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00;p2"/>
          <p:cNvSpPr/>
          <p:nvPr/>
        </p:nvSpPr>
        <p:spPr>
          <a:xfrm>
            <a:off x="6717601" y="593482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01;p2"/>
          <p:cNvSpPr/>
          <p:nvPr/>
        </p:nvSpPr>
        <p:spPr>
          <a:xfrm>
            <a:off x="7347166" y="5935671"/>
            <a:ext cx="631065" cy="613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2;p2"/>
          <p:cNvSpPr/>
          <p:nvPr/>
        </p:nvSpPr>
        <p:spPr>
          <a:xfrm>
            <a:off x="7978153" y="5934827"/>
            <a:ext cx="662124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0557" y="608015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Rectangle 101"/>
          <p:cNvSpPr/>
          <p:nvPr/>
        </p:nvSpPr>
        <p:spPr>
          <a:xfrm>
            <a:off x="11172151" y="5964412"/>
            <a:ext cx="609948" cy="5653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Google Shape;100;p2"/>
          <p:cNvSpPr/>
          <p:nvPr/>
        </p:nvSpPr>
        <p:spPr>
          <a:xfrm>
            <a:off x="8623311" y="594094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0;p2"/>
          <p:cNvSpPr/>
          <p:nvPr/>
        </p:nvSpPr>
        <p:spPr>
          <a:xfrm>
            <a:off x="9257325" y="593888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0;p2"/>
          <p:cNvSpPr/>
          <p:nvPr/>
        </p:nvSpPr>
        <p:spPr>
          <a:xfrm>
            <a:off x="9895773" y="594024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0;p2"/>
          <p:cNvSpPr/>
          <p:nvPr/>
        </p:nvSpPr>
        <p:spPr>
          <a:xfrm>
            <a:off x="10538363" y="594302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214" y="4575952"/>
            <a:ext cx="491486" cy="491486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683" y="4563843"/>
            <a:ext cx="491486" cy="491486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261" y="4606955"/>
            <a:ext cx="491486" cy="491486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7266" y="4562838"/>
            <a:ext cx="491486" cy="49148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599" y="6008686"/>
            <a:ext cx="491486" cy="491486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677" y="5976139"/>
            <a:ext cx="491486" cy="49148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524" y="5996617"/>
            <a:ext cx="491486" cy="491486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9349870" y="1057160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160873" y="1048143"/>
            <a:ext cx="198413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VALUE 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060414" y="3769762"/>
            <a:ext cx="265536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ENERGY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TO &lt;  &gt; </a:t>
            </a:r>
            <a:endParaRPr lang="fr-FR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919070" y="3761127"/>
            <a:ext cx="1931237" cy="400110"/>
          </a:xfrm>
          <a:prstGeom prst="rect">
            <a:avLst/>
          </a:prstGeom>
          <a:ln w="28575"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ENERGY&gt;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106286" y="3210509"/>
            <a:ext cx="379486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ERNERGY</a:t>
            </a:r>
            <a:r>
              <a:rPr lang="en-US" sz="2000" b="1" i="1" dirty="0"/>
              <a:t>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ÒF&lt;  &gt; </a:t>
            </a:r>
            <a:endParaRPr lang="fr-FR" sz="2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391146" y="1908313"/>
            <a:ext cx="346974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015703" y="176494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CAKE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54907" y="2616279"/>
            <a:ext cx="219797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062862" y="255063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CELL ON RIGHT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028042" y="1048143"/>
            <a:ext cx="5609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EAT</a:t>
            </a:r>
            <a:endParaRPr lang="fr-FR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459287" y="805486"/>
            <a:ext cx="295810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chemeClr val="accent1"/>
                </a:solidFill>
              </a:rPr>
              <a:t>&lt; </a:t>
            </a:r>
            <a:r>
              <a:rPr lang="en-US" i="1" dirty="0" smtClean="0">
                <a:solidFill>
                  <a:schemeClr val="accent1"/>
                </a:solidFill>
              </a:rPr>
              <a:t>HAS CELL ON RIGHT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</a:p>
          <a:p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72794" y="1159098"/>
            <a:ext cx="125502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GO FOWARD</a:t>
            </a:r>
            <a:endParaRPr lang="fr-FR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458054" y="3417621"/>
            <a:ext cx="214898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</a:t>
            </a:r>
            <a:r>
              <a:rPr lang="en-US" sz="2000" b="1" dirty="0" smtClean="0">
                <a:solidFill>
                  <a:srgbClr val="16E40C"/>
                </a:solidFill>
              </a:rPr>
              <a:t>ENERGY </a:t>
            </a:r>
            <a:r>
              <a:rPr lang="en-US" sz="2000" b="1" dirty="0">
                <a:solidFill>
                  <a:schemeClr val="tx1"/>
                </a:solidFill>
              </a:rPr>
              <a:t>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8054" y="1761101"/>
            <a:ext cx="3028981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WHILE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&lt; </a:t>
            </a:r>
            <a:r>
              <a:rPr lang="en-US" i="1" dirty="0" smtClean="0">
                <a:solidFill>
                  <a:schemeClr val="accent1"/>
                </a:solidFill>
              </a:rPr>
              <a:t>HAS CAKE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</a:p>
          <a:p>
            <a:endParaRPr lang="fr-FR" sz="2000" dirty="0" smtClean="0">
              <a:solidFill>
                <a:schemeClr val="accent1"/>
              </a:solidFill>
            </a:endParaRPr>
          </a:p>
          <a:p>
            <a:endParaRPr lang="fr-FR" sz="2000" dirty="0">
              <a:solidFill>
                <a:schemeClr val="accent1"/>
              </a:solidFill>
            </a:endParaRPr>
          </a:p>
          <a:p>
            <a:endParaRPr lang="fr-FR" sz="2000" dirty="0" smtClean="0">
              <a:solidFill>
                <a:schemeClr val="accent1"/>
              </a:solidFill>
            </a:endParaRPr>
          </a:p>
          <a:p>
            <a:endParaRPr lang="fr-FR" sz="2000" dirty="0" smtClean="0">
              <a:solidFill>
                <a:schemeClr val="accent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10445" y="2483610"/>
            <a:ext cx="5216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EAT</a:t>
            </a:r>
            <a:endParaRPr lang="fr-FR" dirty="0"/>
          </a:p>
        </p:txBody>
      </p:sp>
      <p:sp>
        <p:nvSpPr>
          <p:cNvPr id="71" name="TextBox 70"/>
          <p:cNvSpPr txBox="1"/>
          <p:nvPr/>
        </p:nvSpPr>
        <p:spPr>
          <a:xfrm>
            <a:off x="596780" y="2901639"/>
            <a:ext cx="379486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ERNERGY</a:t>
            </a:r>
            <a:r>
              <a:rPr lang="en-US" sz="2000" b="1" i="1" dirty="0"/>
              <a:t> </a:t>
            </a:r>
            <a:r>
              <a:rPr lang="en-US" sz="2000" dirty="0" smtClean="0">
                <a:solidFill>
                  <a:srgbClr val="16E40C"/>
                </a:solidFill>
              </a:rPr>
              <a:t>&gt;</a:t>
            </a:r>
            <a:r>
              <a:rPr lang="en-US" sz="2000" dirty="0" smtClean="0"/>
              <a:t>ÒF&lt;1 </a:t>
            </a:r>
            <a:r>
              <a:rPr lang="en-US" sz="2000" dirty="0"/>
              <a:t>&gt; </a:t>
            </a:r>
            <a:endParaRPr lang="fr-FR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96780" y="2121539"/>
            <a:ext cx="125502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GO FOWARD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64595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456</Words>
  <Application>Microsoft Office PowerPoint</Application>
  <PresentationFormat>Widescreen</PresentationFormat>
  <Paragraphs>189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90</cp:revision>
  <dcterms:created xsi:type="dcterms:W3CDTF">2020-01-30T10:34:45Z</dcterms:created>
  <dcterms:modified xsi:type="dcterms:W3CDTF">2023-06-13T10:38:57Z</dcterms:modified>
</cp:coreProperties>
</file>