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44" r:id="rId2"/>
    <p:sldId id="394" r:id="rId3"/>
    <p:sldId id="346" r:id="rId4"/>
    <p:sldId id="348" r:id="rId5"/>
    <p:sldId id="358" r:id="rId6"/>
    <p:sldId id="353" r:id="rId7"/>
    <p:sldId id="354" r:id="rId8"/>
    <p:sldId id="362" r:id="rId9"/>
    <p:sldId id="363" r:id="rId10"/>
    <p:sldId id="355" r:id="rId11"/>
    <p:sldId id="364" r:id="rId12"/>
    <p:sldId id="361" r:id="rId13"/>
    <p:sldId id="352" r:id="rId14"/>
    <p:sldId id="365" r:id="rId15"/>
    <p:sldId id="366" r:id="rId16"/>
    <p:sldId id="367" r:id="rId17"/>
    <p:sldId id="359" r:id="rId18"/>
    <p:sldId id="368" r:id="rId19"/>
    <p:sldId id="369" r:id="rId20"/>
    <p:sldId id="370" r:id="rId21"/>
    <p:sldId id="371" r:id="rId22"/>
    <p:sldId id="372" r:id="rId23"/>
    <p:sldId id="374" r:id="rId24"/>
    <p:sldId id="375" r:id="rId25"/>
    <p:sldId id="376" r:id="rId26"/>
    <p:sldId id="378" r:id="rId27"/>
    <p:sldId id="39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B142"/>
    <a:srgbClr val="1EBAEA"/>
    <a:srgbClr val="F40000"/>
    <a:srgbClr val="0308DB"/>
    <a:srgbClr val="FF09AD"/>
    <a:srgbClr val="0094D2"/>
    <a:srgbClr val="FF0000"/>
    <a:srgbClr val="FC0C67"/>
    <a:srgbClr val="EA2227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11/08/2023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11/08/2023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11/08/2023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11/08/2023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11/08/2023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11/08/2023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11/08/2023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077701" y="2895772"/>
            <a:ext cx="3217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69343" y="1479715"/>
            <a:ext cx="5341257" cy="389856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1566" y="176347"/>
            <a:ext cx="8888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Can we have an instruction after return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0421" y="2443418"/>
            <a:ext cx="882485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Consolas" panose="020B0609020204030204" pitchFamily="49" charset="0"/>
              </a:rPr>
              <a:t>def</a:t>
            </a:r>
            <a:r>
              <a:rPr lang="en-US" sz="35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	</a:t>
            </a:r>
            <a:r>
              <a:rPr lang="en-US" sz="3500" b="1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3500" dirty="0">
                <a:latin typeface="Consolas" panose="020B0609020204030204" pitchFamily="49" charset="0"/>
              </a:rPr>
              <a:t>number1 + number2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	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number1 = 4</a:t>
            </a:r>
          </a:p>
        </p:txBody>
      </p:sp>
      <p:sp>
        <p:nvSpPr>
          <p:cNvPr id="17" name="Right Arrow 16"/>
          <p:cNvSpPr/>
          <p:nvPr/>
        </p:nvSpPr>
        <p:spPr>
          <a:xfrm rot="2825783" flipH="1">
            <a:off x="4175612" y="4343555"/>
            <a:ext cx="1028885" cy="5299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73793" y="5165754"/>
            <a:ext cx="2521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will never go here</a:t>
            </a:r>
          </a:p>
        </p:txBody>
      </p:sp>
      <p:sp>
        <p:nvSpPr>
          <p:cNvPr id="6" name="TextBox 5"/>
          <p:cNvSpPr txBox="1"/>
          <p:nvPr/>
        </p:nvSpPr>
        <p:spPr>
          <a:xfrm rot="20024834">
            <a:off x="10377267" y="605589"/>
            <a:ext cx="1439594" cy="10156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/>
              <a:t>NO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10473326" y="2382457"/>
            <a:ext cx="1703123" cy="1032772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53779" y="2498962"/>
            <a:ext cx="1056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end</a:t>
            </a:r>
          </a:p>
          <a:p>
            <a:pPr algn="ctr"/>
            <a:r>
              <a:rPr lang="en-US" sz="2000" dirty="0"/>
              <a:t>function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586033" y="3093300"/>
            <a:ext cx="3091345" cy="54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8995" y="122905"/>
            <a:ext cx="1067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So…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420" y="3012643"/>
            <a:ext cx="2042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Function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3332923" y="1114898"/>
            <a:ext cx="323557" cy="4811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44001" y="1533378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NAME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4508" y="1491175"/>
            <a:ext cx="21332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</a:rPr>
              <a:t>Mandatory 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2908" y="3151813"/>
            <a:ext cx="22800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PARAMETERS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8861" y="3166531"/>
            <a:ext cx="38329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6"/>
                </a:solidFill>
              </a:rPr>
              <a:t>Optional,  zero to 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2908" y="4827819"/>
            <a:ext cx="1471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RETURN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3923" y="4784966"/>
            <a:ext cx="36540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6"/>
                </a:solidFill>
              </a:rPr>
              <a:t>Optional,  zero to  one</a:t>
            </a:r>
          </a:p>
        </p:txBody>
      </p:sp>
    </p:spTree>
    <p:extLst>
      <p:ext uri="{BB962C8B-B14F-4D97-AF65-F5344CB8AC3E}">
        <p14:creationId xmlns:p14="http://schemas.microsoft.com/office/powerpoint/2010/main" val="210542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8082" y="319853"/>
            <a:ext cx="7358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 function is like a </a:t>
            </a:r>
            <a:r>
              <a:rPr lang="en-US" sz="4000" b="1" u="sng" dirty="0"/>
              <a:t>small program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1168" y="2456128"/>
            <a:ext cx="665759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sz="2500" dirty="0">
                <a:latin typeface="Consolas" panose="020B0609020204030204" pitchFamily="49" charset="0"/>
              </a:rPr>
              <a:t> getNumberOfA(text) 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number = 0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for 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 in range len(text):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	if text[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] == “A”: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		 number = number  + 1</a:t>
            </a: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</a:rPr>
              <a:t>	</a:t>
            </a:r>
            <a:r>
              <a:rPr lang="en-US" sz="2500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en-US" sz="2500" dirty="0">
                <a:latin typeface="Consolas" panose="020B0609020204030204" pitchFamily="49" charset="0"/>
              </a:rPr>
              <a:t> number 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8974255" y="2424942"/>
            <a:ext cx="1703123" cy="1032772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32501" y="1027739"/>
            <a:ext cx="5907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When you enter in it, it’s like when you start a program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54708" y="2541447"/>
            <a:ext cx="1056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Start</a:t>
            </a:r>
          </a:p>
          <a:p>
            <a:pPr algn="ctr"/>
            <a:r>
              <a:rPr lang="en-US" sz="2000" dirty="0"/>
              <a:t>function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715031" y="2799015"/>
            <a:ext cx="3091345" cy="54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8974255" y="4338531"/>
            <a:ext cx="1703123" cy="1032772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54708" y="4455036"/>
            <a:ext cx="1056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end</a:t>
            </a:r>
          </a:p>
          <a:p>
            <a:pPr algn="ctr"/>
            <a:r>
              <a:rPr lang="en-US" sz="2000" dirty="0"/>
              <a:t>function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516941" y="4714666"/>
            <a:ext cx="3091345" cy="54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6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9241" y="535861"/>
            <a:ext cx="5479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How to </a:t>
            </a:r>
            <a:r>
              <a:rPr lang="en-US" sz="4000" b="1" u="sng" dirty="0"/>
              <a:t>CALL</a:t>
            </a:r>
            <a:r>
              <a:rPr lang="en-US" sz="4000" b="1" dirty="0"/>
              <a:t> a function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7348" y="3643756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  <a:latin typeface="Consolas" panose="020B0609020204030204" pitchFamily="49" charset="0"/>
              </a:rPr>
              <a:t>myResult </a:t>
            </a:r>
            <a:r>
              <a:rPr lang="en-US" sz="3000" dirty="0">
                <a:latin typeface="Consolas" panose="020B0609020204030204" pitchFamily="49" charset="0"/>
              </a:rPr>
              <a:t>= </a:t>
            </a: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square</a:t>
            </a:r>
            <a:r>
              <a:rPr lang="en-US" sz="3000" dirty="0"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Right Arrow 16"/>
          <p:cNvSpPr/>
          <p:nvPr/>
        </p:nvSpPr>
        <p:spPr>
          <a:xfrm rot="16200000" flipH="1">
            <a:off x="7305657" y="2956969"/>
            <a:ext cx="903236" cy="5011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38711" y="2270984"/>
            <a:ext cx="453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1- Define the parameters for your function call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7360">
            <a:off x="1780624" y="377613"/>
            <a:ext cx="1024382" cy="1024382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 rot="16200000">
            <a:off x="4344522" y="4435825"/>
            <a:ext cx="1029622" cy="5011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47133" y="5544343"/>
            <a:ext cx="353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2- Get the result of the function call</a:t>
            </a:r>
          </a:p>
        </p:txBody>
      </p:sp>
    </p:spTree>
    <p:extLst>
      <p:ext uri="{BB962C8B-B14F-4D97-AF65-F5344CB8AC3E}">
        <p14:creationId xmlns:p14="http://schemas.microsoft.com/office/powerpoint/2010/main" val="201014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8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number1 + number2</a:t>
            </a:r>
          </a:p>
        </p:txBody>
      </p:sp>
    </p:spTree>
    <p:extLst>
      <p:ext uri="{BB962C8B-B14F-4D97-AF65-F5344CB8AC3E}">
        <p14:creationId xmlns:p14="http://schemas.microsoft.com/office/powerpoint/2010/main" val="352524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= 15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23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addNumbers(a</a:t>
            </a:r>
            <a:r>
              <a:rPr lang="en-US" sz="2000" dirty="0">
                <a:latin typeface="Consolas" panose="020B0609020204030204" pitchFamily="49" charset="0"/>
              </a:rPr>
              <a:t>, b)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 = </a:t>
            </a:r>
            <a:r>
              <a:rPr lang="en-US" sz="2000" dirty="0">
                <a:solidFill>
                  <a:srgbClr val="0308DB"/>
                </a:solidFill>
                <a:latin typeface="Consolas" panose="020B0609020204030204" pitchFamily="49" charset="0"/>
              </a:rPr>
              <a:t>addNumbers(10</a:t>
            </a:r>
            <a:r>
              <a:rPr lang="en-US" sz="2000" dirty="0">
                <a:latin typeface="Consolas" panose="020B0609020204030204" pitchFamily="49" charset="0"/>
              </a:rPr>
              <a:t>, 5)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 flipH="1">
            <a:off x="3926498" y="3456082"/>
            <a:ext cx="631605" cy="3657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31154" y="3164262"/>
            <a:ext cx="145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call to my function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3958786" y="4195094"/>
            <a:ext cx="631605" cy="365760"/>
          </a:xfrm>
          <a:prstGeom prst="rightArrow">
            <a:avLst/>
          </a:prstGeom>
          <a:solidFill>
            <a:srgbClr val="030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31154" y="4098656"/>
            <a:ext cx="166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8DB"/>
                </a:solidFill>
              </a:rPr>
              <a:t>Second call to my function</a:t>
            </a:r>
          </a:p>
        </p:txBody>
      </p:sp>
    </p:spTree>
    <p:extLst>
      <p:ext uri="{BB962C8B-B14F-4D97-AF65-F5344CB8AC3E}">
        <p14:creationId xmlns:p14="http://schemas.microsoft.com/office/powerpoint/2010/main" val="286903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= 15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23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addNumbers(a, b)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 = addNumbers(10, 5)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1- Call function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addNumbers</a:t>
            </a:r>
            <a:r>
              <a:rPr lang="en-US" sz="2800" dirty="0">
                <a:solidFill>
                  <a:srgbClr val="FF0000"/>
                </a:solidFill>
              </a:rPr>
              <a:t> with parameters 15 and 23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7725" y="315203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4723" y="315203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08656" y="3548335"/>
            <a:ext cx="382888" cy="3732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0682490">
            <a:off x="3858905" y="3124643"/>
            <a:ext cx="2898783" cy="2556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686051">
            <a:off x="5024288" y="26779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15, 23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7360">
            <a:off x="4614807" y="2817266"/>
            <a:ext cx="388664" cy="3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= 15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23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 = addNumbers(a, b)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 = addNumbers(10, 5)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2- Execute function and compute the return value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7725" y="315203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4723" y="315203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197192" y="2889178"/>
            <a:ext cx="382888" cy="3732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2187" y="223574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24" name="Right Arrow 23"/>
          <p:cNvSpPr/>
          <p:nvPr/>
        </p:nvSpPr>
        <p:spPr>
          <a:xfrm rot="20682490">
            <a:off x="3858905" y="3124643"/>
            <a:ext cx="2898783" cy="2556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20686051">
            <a:off x="5024288" y="26779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15, 23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7360">
            <a:off x="4614807" y="2817266"/>
            <a:ext cx="388664" cy="3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6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= 15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23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c = </a:t>
            </a:r>
            <a:r>
              <a:rPr lang="en-US" sz="2000" dirty="0">
                <a:latin typeface="Consolas" panose="020B0609020204030204" pitchFamily="49" charset="0"/>
              </a:rPr>
              <a:t>addNumbers(a, b)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 = addNumbers(10, 5)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3- Exit function with the return value 38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7725" y="315203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4723" y="315203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2187" y="223574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22" name="Right Arrow 21"/>
          <p:cNvSpPr/>
          <p:nvPr/>
        </p:nvSpPr>
        <p:spPr>
          <a:xfrm rot="20908287" flipH="1">
            <a:off x="3913515" y="3416087"/>
            <a:ext cx="3075534" cy="26535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563059" y="3678445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38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2845" y="3252456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38</a:t>
            </a:r>
          </a:p>
        </p:txBody>
      </p:sp>
      <p:sp>
        <p:nvSpPr>
          <p:cNvPr id="27" name="Right Arrow 26"/>
          <p:cNvSpPr/>
          <p:nvPr/>
        </p:nvSpPr>
        <p:spPr>
          <a:xfrm rot="20682490">
            <a:off x="3858905" y="3124643"/>
            <a:ext cx="2898783" cy="2556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686051">
            <a:off x="5024288" y="26779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15, 23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7360">
            <a:off x="4614807" y="2817266"/>
            <a:ext cx="388664" cy="3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0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344400" cy="70104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333139" y="41152"/>
            <a:ext cx="35184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7054" y="1181697"/>
            <a:ext cx="9781310" cy="324252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6F070D-B819-414D-8C36-7D9D5792CB83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2327976" y="1536700"/>
            <a:ext cx="7007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What is Function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How to create Function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Advantages of Function</a:t>
            </a:r>
          </a:p>
        </p:txBody>
      </p:sp>
    </p:spTree>
    <p:extLst>
      <p:ext uri="{BB962C8B-B14F-4D97-AF65-F5344CB8AC3E}">
        <p14:creationId xmlns:p14="http://schemas.microsoft.com/office/powerpoint/2010/main" val="4060059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= 15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23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 = addNumbers(a, b)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addNumbers(10, 5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3- Call function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addNumbers</a:t>
            </a:r>
            <a:r>
              <a:rPr lang="en-US" sz="2800" dirty="0">
                <a:solidFill>
                  <a:srgbClr val="FF0000"/>
                </a:solidFill>
              </a:rPr>
              <a:t> with parameters 10 and 5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82338" y="4153246"/>
            <a:ext cx="382888" cy="3732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0098128">
            <a:off x="3912822" y="3445380"/>
            <a:ext cx="2898783" cy="2556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058366">
            <a:off x="4998402" y="30677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10, 5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7360">
            <a:off x="4621968" y="3298981"/>
            <a:ext cx="388664" cy="3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98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= 15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23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 = addNumbers(a, b)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 = addNumbers(10, 5)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20098128">
            <a:off x="3912822" y="3445380"/>
            <a:ext cx="2898783" cy="2556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058366">
            <a:off x="4998402" y="30677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10, 5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48837" y="5443723"/>
            <a:ext cx="99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2- Execute function and compute the return value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7197192" y="2889178"/>
            <a:ext cx="382888" cy="3732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562187" y="223574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38171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70786" y="91513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= 15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23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 = addNumbers(a, b)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 = addNumbers(10, 5)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82338" y="4153246"/>
            <a:ext cx="382888" cy="3732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0098128">
            <a:off x="3912822" y="3445380"/>
            <a:ext cx="2898783" cy="2556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058366">
            <a:off x="4998402" y="30677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10, 5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675" y="387510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48837" y="5443723"/>
            <a:ext cx="99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3- Exit function with the return value 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562187" y="223574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Right Arrow 24"/>
          <p:cNvSpPr/>
          <p:nvPr/>
        </p:nvSpPr>
        <p:spPr>
          <a:xfrm rot="20211537" flipH="1">
            <a:off x="4039862" y="3722606"/>
            <a:ext cx="3075534" cy="26535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790554" y="388709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3813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382445-2EA8-42A6-A46D-AC40BA9B38C4}"/>
              </a:ext>
            </a:extLst>
          </p:cNvPr>
          <p:cNvSpPr txBox="1">
            <a:spLocks/>
          </p:cNvSpPr>
          <p:nvPr/>
        </p:nvSpPr>
        <p:spPr>
          <a:xfrm>
            <a:off x="4339792" y="6835"/>
            <a:ext cx="4114891" cy="9794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look at this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11406-2A02-46CF-979E-929C9D48D6D9}"/>
              </a:ext>
            </a:extLst>
          </p:cNvPr>
          <p:cNvSpPr txBox="1"/>
          <p:nvPr/>
        </p:nvSpPr>
        <p:spPr>
          <a:xfrm>
            <a:off x="973158" y="2040522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Seiha!")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8828A7-54F1-40F8-87FD-B0D2A3A95976}"/>
              </a:ext>
            </a:extLst>
          </p:cNvPr>
          <p:cNvSpPr txBox="1"/>
          <p:nvPr/>
        </p:nvSpPr>
        <p:spPr>
          <a:xfrm>
            <a:off x="982390" y="3822833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Hugo!")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E3F15-6C45-4961-AFC1-03C3F4D60D75}"/>
              </a:ext>
            </a:extLst>
          </p:cNvPr>
          <p:cNvSpPr txBox="1"/>
          <p:nvPr/>
        </p:nvSpPr>
        <p:spPr>
          <a:xfrm>
            <a:off x="982389" y="4746163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Sievny</a:t>
            </a:r>
            <a:r>
              <a:rPr lang="en-US" b="0" dirty="0">
                <a:effectLst/>
                <a:latin typeface="Consolas" panose="020B0609020204030204" pitchFamily="49" charset="0"/>
              </a:rPr>
              <a:t>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11406-2A02-46CF-979E-929C9D48D6D9}"/>
              </a:ext>
            </a:extLst>
          </p:cNvPr>
          <p:cNvSpPr txBox="1"/>
          <p:nvPr/>
        </p:nvSpPr>
        <p:spPr>
          <a:xfrm>
            <a:off x="959303" y="2931831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Seiha!")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</p:spTree>
    <p:extLst>
      <p:ext uri="{BB962C8B-B14F-4D97-AF65-F5344CB8AC3E}">
        <p14:creationId xmlns:p14="http://schemas.microsoft.com/office/powerpoint/2010/main" val="353945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A31B3D5-6004-4E93-B5C5-0C35196F4190}"/>
              </a:ext>
            </a:extLst>
          </p:cNvPr>
          <p:cNvSpPr txBox="1"/>
          <p:nvPr/>
        </p:nvSpPr>
        <p:spPr>
          <a:xfrm>
            <a:off x="982389" y="1909596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Ronan</a:t>
            </a:r>
            <a:r>
              <a:rPr lang="en-US" b="0" dirty="0">
                <a:effectLst/>
                <a:latin typeface="Consolas" panose="020B0609020204030204" pitchFamily="49" charset="0"/>
              </a:rPr>
              <a:t>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11406-2A02-46CF-979E-929C9D48D6D9}"/>
              </a:ext>
            </a:extLst>
          </p:cNvPr>
          <p:cNvSpPr txBox="1"/>
          <p:nvPr/>
        </p:nvSpPr>
        <p:spPr>
          <a:xfrm>
            <a:off x="982391" y="2899503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Seiha</a:t>
            </a:r>
            <a:r>
              <a:rPr lang="en-US" b="0" dirty="0">
                <a:effectLst/>
                <a:latin typeface="Consolas" panose="020B0609020204030204" pitchFamily="49" charset="0"/>
              </a:rPr>
              <a:t>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8828A7-54F1-40F8-87FD-B0D2A3A95976}"/>
              </a:ext>
            </a:extLst>
          </p:cNvPr>
          <p:cNvSpPr txBox="1"/>
          <p:nvPr/>
        </p:nvSpPr>
        <p:spPr>
          <a:xfrm>
            <a:off x="982390" y="3822833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Hugo</a:t>
            </a:r>
            <a:r>
              <a:rPr lang="en-US" b="0" dirty="0">
                <a:effectLst/>
                <a:latin typeface="Consolas" panose="020B0609020204030204" pitchFamily="49" charset="0"/>
              </a:rPr>
              <a:t>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E3F15-6C45-4961-AFC1-03C3F4D60D75}"/>
              </a:ext>
            </a:extLst>
          </p:cNvPr>
          <p:cNvSpPr txBox="1"/>
          <p:nvPr/>
        </p:nvSpPr>
        <p:spPr>
          <a:xfrm>
            <a:off x="982389" y="4746163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Sievny</a:t>
            </a:r>
            <a:r>
              <a:rPr lang="en-US" b="0" dirty="0">
                <a:effectLst/>
                <a:latin typeface="Consolas" panose="020B0609020204030204" pitchFamily="49" charset="0"/>
              </a:rPr>
              <a:t>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  <p:sp>
        <p:nvSpPr>
          <p:cNvPr id="2" name="Left Brace 1"/>
          <p:cNvSpPr/>
          <p:nvPr/>
        </p:nvSpPr>
        <p:spPr>
          <a:xfrm flipH="1">
            <a:off x="5416062" y="1858585"/>
            <a:ext cx="168812" cy="870547"/>
          </a:xfrm>
          <a:prstGeom prst="leftBrace">
            <a:avLst/>
          </a:prstGeom>
          <a:ln w="3175">
            <a:solidFill>
              <a:srgbClr val="F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6228" y="2001929"/>
            <a:ext cx="342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RED the only difference of  code</a:t>
            </a:r>
          </a:p>
        </p:txBody>
      </p:sp>
      <p:sp>
        <p:nvSpPr>
          <p:cNvPr id="9" name="Left Brace 8"/>
          <p:cNvSpPr/>
          <p:nvPr/>
        </p:nvSpPr>
        <p:spPr>
          <a:xfrm flipH="1">
            <a:off x="5416062" y="2847549"/>
            <a:ext cx="168812" cy="870547"/>
          </a:xfrm>
          <a:prstGeom prst="leftBrace">
            <a:avLst/>
          </a:prstGeom>
          <a:ln w="3175">
            <a:solidFill>
              <a:srgbClr val="F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flipH="1">
            <a:off x="5416062" y="3822833"/>
            <a:ext cx="168812" cy="870547"/>
          </a:xfrm>
          <a:prstGeom prst="leftBrace">
            <a:avLst/>
          </a:prstGeom>
          <a:ln w="3175">
            <a:solidFill>
              <a:srgbClr val="F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flipH="1">
            <a:off x="5387927" y="4798946"/>
            <a:ext cx="168812" cy="870547"/>
          </a:xfrm>
          <a:prstGeom prst="leftBrace">
            <a:avLst/>
          </a:prstGeom>
          <a:ln w="3175">
            <a:solidFill>
              <a:srgbClr val="F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9686571">
            <a:off x="8111196" y="4318299"/>
            <a:ext cx="3588937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 MUCH CODE</a:t>
            </a:r>
          </a:p>
          <a:p>
            <a:pPr algn="ctr"/>
            <a:r>
              <a:rPr lang="en-US" sz="3600" dirty="0"/>
              <a:t>DUPLICATION !!!!</a:t>
            </a:r>
          </a:p>
        </p:txBody>
      </p:sp>
    </p:spTree>
    <p:extLst>
      <p:ext uri="{BB962C8B-B14F-4D97-AF65-F5344CB8AC3E}">
        <p14:creationId xmlns:p14="http://schemas.microsoft.com/office/powerpoint/2010/main" val="313724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0631" y="689317"/>
            <a:ext cx="99152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1 - We create a function with 1 parameter (the name)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7464" y="1909596"/>
            <a:ext cx="7967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 printWelcome(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    print("Good morning " +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+ "!")</a:t>
            </a:r>
          </a:p>
          <a:p>
            <a:r>
              <a:rPr lang="en-US" dirty="0">
                <a:latin typeface="Consolas" panose="020B0609020204030204" pitchFamily="49" charset="0"/>
              </a:rPr>
              <a:t>    print("Good night sweet dream!")</a:t>
            </a:r>
          </a:p>
          <a:p>
            <a:r>
              <a:rPr lang="en-US" dirty="0">
                <a:latin typeface="Consolas" panose="020B0609020204030204" pitchFamily="49" charset="0"/>
              </a:rPr>
              <a:t>    print("Good Bye!")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964702" y="1909596"/>
            <a:ext cx="14067" cy="280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 rot="737393">
            <a:off x="5038224" y="1389844"/>
            <a:ext cx="1603717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9686571">
            <a:off x="398684" y="4766961"/>
            <a:ext cx="1783895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BETTER</a:t>
            </a:r>
          </a:p>
          <a:p>
            <a:pPr algn="ctr"/>
            <a:r>
              <a:rPr lang="en-US" sz="3600" dirty="0"/>
              <a:t>WAY</a:t>
            </a:r>
          </a:p>
        </p:txBody>
      </p:sp>
    </p:spTree>
    <p:extLst>
      <p:ext uri="{BB962C8B-B14F-4D97-AF65-F5344CB8AC3E}">
        <p14:creationId xmlns:p14="http://schemas.microsoft.com/office/powerpoint/2010/main" val="4117237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5031" y="432267"/>
            <a:ext cx="69067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2 - We call this  function with 4 times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7464" y="1909596"/>
            <a:ext cx="7967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 printWelcome(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    print("Good morning " +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+ "!")</a:t>
            </a:r>
          </a:p>
          <a:p>
            <a:r>
              <a:rPr lang="en-US" dirty="0">
                <a:latin typeface="Consolas" panose="020B0609020204030204" pitchFamily="49" charset="0"/>
              </a:rPr>
              <a:t>    print("Good night sweet dream!")</a:t>
            </a:r>
          </a:p>
          <a:p>
            <a:r>
              <a:rPr lang="en-US" dirty="0">
                <a:latin typeface="Consolas" panose="020B0609020204030204" pitchFamily="49" charset="0"/>
              </a:rPr>
              <a:t>    print("Good Bye!")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31B3D5-6004-4E93-B5C5-0C35196F4190}"/>
              </a:ext>
            </a:extLst>
          </p:cNvPr>
          <p:cNvSpPr txBox="1"/>
          <p:nvPr/>
        </p:nvSpPr>
        <p:spPr>
          <a:xfrm>
            <a:off x="982389" y="1909596"/>
            <a:ext cx="43193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printWelcome("ronan")</a:t>
            </a:r>
          </a:p>
          <a:p>
            <a:r>
              <a:rPr lang="en-US" dirty="0">
                <a:latin typeface="Consolas" panose="020B0609020204030204" pitchFamily="49" charset="0"/>
              </a:rPr>
              <a:t>printWelcome(“</a:t>
            </a:r>
            <a:r>
              <a:rPr lang="en-US" dirty="0" err="1">
                <a:latin typeface="Consolas" panose="020B0609020204030204" pitchFamily="49" charset="0"/>
              </a:rPr>
              <a:t>seiha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</a:rPr>
              <a:t>printWelcome(“</a:t>
            </a:r>
            <a:r>
              <a:rPr lang="en-US" dirty="0" err="1">
                <a:latin typeface="Consolas" panose="020B0609020204030204" pitchFamily="49" charset="0"/>
              </a:rPr>
              <a:t>hugo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</a:rPr>
              <a:t>printWelcome(“</a:t>
            </a:r>
            <a:r>
              <a:rPr lang="en-US" dirty="0" err="1">
                <a:latin typeface="Consolas" panose="020B0609020204030204" pitchFamily="49" charset="0"/>
              </a:rPr>
              <a:t>sievny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964702" y="1909596"/>
            <a:ext cx="14067" cy="280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 rot="8660183">
            <a:off x="4647274" y="1656377"/>
            <a:ext cx="1603717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686571">
            <a:off x="398684" y="4766961"/>
            <a:ext cx="1783895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BETTER</a:t>
            </a:r>
          </a:p>
          <a:p>
            <a:pPr algn="ctr"/>
            <a:r>
              <a:rPr lang="en-US" sz="3600" dirty="0"/>
              <a:t>WAY</a:t>
            </a:r>
          </a:p>
        </p:txBody>
      </p:sp>
    </p:spTree>
    <p:extLst>
      <p:ext uri="{BB962C8B-B14F-4D97-AF65-F5344CB8AC3E}">
        <p14:creationId xmlns:p14="http://schemas.microsoft.com/office/powerpoint/2010/main" val="3443512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6593" y="2574388"/>
            <a:ext cx="10210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 variable created inside a function belongs to the </a:t>
            </a:r>
            <a:r>
              <a:rPr lang="en-US" sz="3000" b="1" i="1" dirty="0">
                <a:solidFill>
                  <a:schemeClr val="accent2"/>
                </a:solidFill>
              </a:rPr>
              <a:t>local scope</a:t>
            </a:r>
            <a:r>
              <a:rPr lang="en-US" sz="3000" b="1" dirty="0">
                <a:solidFill>
                  <a:schemeClr val="accent2"/>
                </a:solidFill>
              </a:rPr>
              <a:t> </a:t>
            </a:r>
            <a:r>
              <a:rPr lang="en-US" sz="3000" dirty="0"/>
              <a:t>of that function, and can only be used inside that function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6092" y="2227606"/>
            <a:ext cx="10724857" cy="1963393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1B3D5-6004-4E93-B5C5-0C35196F4190}"/>
              </a:ext>
            </a:extLst>
          </p:cNvPr>
          <p:cNvSpPr txBox="1"/>
          <p:nvPr/>
        </p:nvSpPr>
        <p:spPr>
          <a:xfrm>
            <a:off x="4622495" y="4717564"/>
            <a:ext cx="6464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x = 300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6858000" y="5317728"/>
            <a:ext cx="723900" cy="663972"/>
          </a:xfrm>
          <a:prstGeom prst="curved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815407">
            <a:off x="6863563" y="6002137"/>
            <a:ext cx="279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visible only inside </a:t>
            </a:r>
            <a:r>
              <a:rPr lang="en-US" dirty="0" err="1"/>
              <a:t>myFunc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9708" y="253116"/>
            <a:ext cx="6415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 function is like a machine…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3</a:t>
            </a:fld>
            <a:endParaRPr lang="fr-FR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29" y="2391507"/>
            <a:ext cx="3408522" cy="3504088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>
            <a:off x="2555831" y="3540403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8199975" y="3540403"/>
            <a:ext cx="1282700" cy="815320"/>
          </a:xfrm>
          <a:prstGeom prst="rightArrow">
            <a:avLst/>
          </a:prstGeom>
          <a:solidFill>
            <a:srgbClr val="7BB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95325" y="1729787"/>
            <a:ext cx="2856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The machine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Takes inputs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0215" y="1638190"/>
            <a:ext cx="3963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The machine</a:t>
            </a:r>
          </a:p>
          <a:p>
            <a:pPr algn="ctr"/>
            <a:r>
              <a:rPr lang="en-US" sz="4000" dirty="0">
                <a:solidFill>
                  <a:srgbClr val="92D050"/>
                </a:solidFill>
              </a:rPr>
              <a:t>returns an output</a:t>
            </a:r>
          </a:p>
        </p:txBody>
      </p:sp>
    </p:spTree>
    <p:extLst>
      <p:ext uri="{BB962C8B-B14F-4D97-AF65-F5344CB8AC3E}">
        <p14:creationId xmlns:p14="http://schemas.microsoft.com/office/powerpoint/2010/main" val="184668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017" y="253116"/>
            <a:ext cx="9051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…A machine which returns only 1 product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4</a:t>
            </a:fld>
            <a:endParaRPr lang="fr-FR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29" y="2391507"/>
            <a:ext cx="3408522" cy="3504088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>
            <a:off x="2555831" y="3540403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8199975" y="3540403"/>
            <a:ext cx="1282700" cy="815320"/>
          </a:xfrm>
          <a:prstGeom prst="rightArrow">
            <a:avLst/>
          </a:prstGeom>
          <a:solidFill>
            <a:srgbClr val="7BB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20338779">
            <a:off x="375443" y="5829206"/>
            <a:ext cx="277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enter many INPUTS</a:t>
            </a:r>
          </a:p>
        </p:txBody>
      </p:sp>
      <p:sp>
        <p:nvSpPr>
          <p:cNvPr id="10" name="TextBox 9"/>
          <p:cNvSpPr txBox="1"/>
          <p:nvPr/>
        </p:nvSpPr>
        <p:spPr>
          <a:xfrm rot="20193372">
            <a:off x="8794933" y="5370839"/>
            <a:ext cx="290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return only 1 OUPUT</a:t>
            </a:r>
          </a:p>
        </p:txBody>
      </p:sp>
      <p:sp>
        <p:nvSpPr>
          <p:cNvPr id="4" name="TextBox 3"/>
          <p:cNvSpPr txBox="1"/>
          <p:nvPr/>
        </p:nvSpPr>
        <p:spPr>
          <a:xfrm rot="20334006">
            <a:off x="70282" y="2942759"/>
            <a:ext cx="2816797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0" dirty="0"/>
              <a:t>MANY</a:t>
            </a:r>
          </a:p>
        </p:txBody>
      </p:sp>
      <p:sp>
        <p:nvSpPr>
          <p:cNvPr id="12" name="TextBox 11"/>
          <p:cNvSpPr txBox="1"/>
          <p:nvPr/>
        </p:nvSpPr>
        <p:spPr>
          <a:xfrm rot="20334006">
            <a:off x="9454194" y="2553992"/>
            <a:ext cx="2028119" cy="1323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0" dirty="0"/>
              <a:t>ONE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555831" y="4546087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642291" y="2711536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654961" y="1801034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7685" y="253116"/>
            <a:ext cx="7740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…Or a machine that returns nothing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5</a:t>
            </a:fld>
            <a:endParaRPr lang="fr-FR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29" y="2391507"/>
            <a:ext cx="3408522" cy="3504088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>
            <a:off x="2555831" y="3540403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20338779">
            <a:off x="375443" y="5829206"/>
            <a:ext cx="277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enter many INPUTS</a:t>
            </a:r>
          </a:p>
        </p:txBody>
      </p:sp>
      <p:sp>
        <p:nvSpPr>
          <p:cNvPr id="10" name="TextBox 9"/>
          <p:cNvSpPr txBox="1"/>
          <p:nvPr/>
        </p:nvSpPr>
        <p:spPr>
          <a:xfrm rot="20193372">
            <a:off x="9050775" y="5370839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return nothing</a:t>
            </a:r>
          </a:p>
        </p:txBody>
      </p:sp>
      <p:sp>
        <p:nvSpPr>
          <p:cNvPr id="4" name="TextBox 3"/>
          <p:cNvSpPr txBox="1"/>
          <p:nvPr/>
        </p:nvSpPr>
        <p:spPr>
          <a:xfrm rot="20334006">
            <a:off x="70282" y="2942759"/>
            <a:ext cx="2816797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0" dirty="0"/>
              <a:t>MANY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555831" y="4546087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642291" y="2711536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654961" y="1801034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375" y="122905"/>
            <a:ext cx="5999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How to </a:t>
            </a:r>
            <a:r>
              <a:rPr lang="en-US" sz="4000" b="1" u="sng" dirty="0"/>
              <a:t>DEFINE </a:t>
            </a:r>
            <a:r>
              <a:rPr lang="en-US" sz="4000" b="1" dirty="0"/>
              <a:t>a function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05419" y="2925625"/>
            <a:ext cx="80906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def </a:t>
            </a:r>
            <a:r>
              <a:rPr lang="en-US" sz="4500" dirty="0">
                <a:latin typeface="Consolas" panose="020B0609020204030204" pitchFamily="49" charset="0"/>
              </a:rPr>
              <a:t>square</a:t>
            </a:r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4500" dirty="0">
                <a:latin typeface="Consolas" panose="020B0609020204030204" pitchFamily="49" charset="0"/>
              </a:rPr>
              <a:t>number</a:t>
            </a:r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4500" dirty="0">
                <a:latin typeface="Consolas" panose="020B0609020204030204" pitchFamily="49" charset="0"/>
              </a:rPr>
              <a:t> :</a:t>
            </a:r>
          </a:p>
          <a:p>
            <a:r>
              <a:rPr lang="en-US" sz="4500" dirty="0">
                <a:latin typeface="Consolas" panose="020B0609020204030204" pitchFamily="49" charset="0"/>
              </a:rPr>
              <a:t>	</a:t>
            </a:r>
            <a:r>
              <a:rPr lang="en-US" sz="4500" dirty="0">
                <a:solidFill>
                  <a:schemeClr val="accent6"/>
                </a:solidFill>
                <a:latin typeface="Consolas" panose="020B0609020204030204" pitchFamily="49" charset="0"/>
              </a:rPr>
              <a:t>return </a:t>
            </a:r>
            <a:r>
              <a:rPr lang="en-US" sz="4500" dirty="0">
                <a:latin typeface="Consolas" panose="020B0609020204030204" pitchFamily="49" charset="0"/>
              </a:rPr>
              <a:t>number * number</a:t>
            </a:r>
          </a:p>
        </p:txBody>
      </p:sp>
      <p:sp>
        <p:nvSpPr>
          <p:cNvPr id="6" name="Right Arrow 5"/>
          <p:cNvSpPr/>
          <p:nvPr/>
        </p:nvSpPr>
        <p:spPr>
          <a:xfrm rot="16200000" flipH="1">
            <a:off x="4666136" y="2420277"/>
            <a:ext cx="731452" cy="5097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 flipH="1">
            <a:off x="7007898" y="2069332"/>
            <a:ext cx="1348986" cy="5299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4325381" y="4657910"/>
            <a:ext cx="903236" cy="50111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43005" y="5526523"/>
            <a:ext cx="436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Use the return key word to </a:t>
            </a:r>
            <a:r>
              <a:rPr lang="en-US" sz="2000" b="1" dirty="0">
                <a:solidFill>
                  <a:schemeClr val="accent6"/>
                </a:solidFill>
              </a:rPr>
              <a:t>return</a:t>
            </a:r>
            <a:r>
              <a:rPr lang="en-US" sz="2000" dirty="0">
                <a:solidFill>
                  <a:schemeClr val="accent6"/>
                </a:solidFill>
              </a:rPr>
              <a:t> the result of your function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6592" y="1821491"/>
            <a:ext cx="381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function must have a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2946" y="1259706"/>
            <a:ext cx="500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Parameters are defined inside  the ‘(‘   and ‘)‘</a:t>
            </a:r>
          </a:p>
        </p:txBody>
      </p:sp>
      <p:sp>
        <p:nvSpPr>
          <p:cNvPr id="14" name="Right Arrow 13"/>
          <p:cNvSpPr/>
          <p:nvPr/>
        </p:nvSpPr>
        <p:spPr>
          <a:xfrm rot="19328807" flipH="1">
            <a:off x="9112846" y="2767422"/>
            <a:ext cx="617775" cy="5299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202518" y="2196468"/>
            <a:ext cx="2266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Don’t forget the :</a:t>
            </a:r>
          </a:p>
        </p:txBody>
      </p:sp>
      <p:sp>
        <p:nvSpPr>
          <p:cNvPr id="21" name="Right Arrow 20"/>
          <p:cNvSpPr/>
          <p:nvPr/>
        </p:nvSpPr>
        <p:spPr>
          <a:xfrm rot="13385067" flipH="1">
            <a:off x="2266760" y="2660645"/>
            <a:ext cx="642422" cy="5299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6200" y="1780578"/>
            <a:ext cx="22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Use def key word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To define a function</a:t>
            </a:r>
          </a:p>
        </p:txBody>
      </p:sp>
    </p:spTree>
    <p:extLst>
      <p:ext uri="{BB962C8B-B14F-4D97-AF65-F5344CB8AC3E}">
        <p14:creationId xmlns:p14="http://schemas.microsoft.com/office/powerpoint/2010/main" val="366832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0887" y="349025"/>
            <a:ext cx="7183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Can we have  </a:t>
            </a:r>
            <a:r>
              <a:rPr lang="en-US" sz="4000" b="1" u="sng" dirty="0"/>
              <a:t>many parameters ?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987" y="3008804"/>
            <a:ext cx="88248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sz="3500" dirty="0">
                <a:latin typeface="Consolas" panose="020B0609020204030204" pitchFamily="49" charset="0"/>
              </a:rPr>
              <a:t> addNumbers(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number1 </a:t>
            </a:r>
            <a:r>
              <a:rPr lang="en-US" sz="3500" dirty="0">
                <a:solidFill>
                  <a:schemeClr val="accent6"/>
                </a:solidFill>
                <a:latin typeface="Consolas" panose="020B0609020204030204" pitchFamily="49" charset="0"/>
              </a:rPr>
              <a:t>,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 number2</a:t>
            </a:r>
            <a:r>
              <a:rPr lang="en-US" sz="3500" dirty="0">
                <a:latin typeface="Consolas" panose="020B0609020204030204" pitchFamily="49" charset="0"/>
              </a:rPr>
              <a:t>) :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	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en-US" sz="3500" dirty="0"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7" name="Right Arrow 16"/>
          <p:cNvSpPr/>
          <p:nvPr/>
        </p:nvSpPr>
        <p:spPr>
          <a:xfrm rot="16200000" flipH="1">
            <a:off x="7373503" y="2434936"/>
            <a:ext cx="617775" cy="5299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138" y="1719742"/>
            <a:ext cx="6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many parameters, they are separated using a COMA   ‘,’</a:t>
            </a:r>
          </a:p>
        </p:txBody>
      </p:sp>
      <p:sp>
        <p:nvSpPr>
          <p:cNvPr id="11" name="TextBox 10"/>
          <p:cNvSpPr txBox="1"/>
          <p:nvPr/>
        </p:nvSpPr>
        <p:spPr>
          <a:xfrm rot="20024834">
            <a:off x="9800492" y="408641"/>
            <a:ext cx="1439594" cy="10156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43690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6700" y="122905"/>
            <a:ext cx="657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Can we have </a:t>
            </a:r>
            <a:r>
              <a:rPr lang="en-US" sz="4000" b="1" u="sng" dirty="0"/>
              <a:t>NO</a:t>
            </a:r>
            <a:r>
              <a:rPr lang="en-US" sz="4000" b="1" dirty="0"/>
              <a:t> parameters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6613" y="4261018"/>
            <a:ext cx="7167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def </a:t>
            </a:r>
            <a:r>
              <a:rPr lang="en-US" sz="4500" dirty="0" err="1">
                <a:latin typeface="Consolas" panose="020B0609020204030204" pitchFamily="49" charset="0"/>
              </a:rPr>
              <a:t>stupidFunction</a:t>
            </a:r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4500" dirty="0">
                <a:latin typeface="Consolas" panose="020B0609020204030204" pitchFamily="49" charset="0"/>
              </a:rPr>
              <a:t> :</a:t>
            </a:r>
          </a:p>
          <a:p>
            <a:r>
              <a:rPr lang="en-US" sz="4500" dirty="0">
                <a:latin typeface="Consolas" panose="020B0609020204030204" pitchFamily="49" charset="0"/>
              </a:rPr>
              <a:t>	</a:t>
            </a:r>
            <a:r>
              <a:rPr lang="en-US" sz="4500" dirty="0">
                <a:solidFill>
                  <a:schemeClr val="accent6"/>
                </a:solidFill>
                <a:latin typeface="Consolas" panose="020B0609020204030204" pitchFamily="49" charset="0"/>
              </a:rPr>
              <a:t>return </a:t>
            </a:r>
            <a:r>
              <a:rPr lang="en-US" sz="4500" dirty="0">
                <a:latin typeface="Consolas" panose="020B0609020204030204" pitchFamily="49" charset="0"/>
              </a:rPr>
              <a:t>44* 44</a:t>
            </a:r>
          </a:p>
        </p:txBody>
      </p:sp>
      <p:sp>
        <p:nvSpPr>
          <p:cNvPr id="17" name="Right Arrow 16"/>
          <p:cNvSpPr/>
          <p:nvPr/>
        </p:nvSpPr>
        <p:spPr>
          <a:xfrm rot="16200000" flipH="1">
            <a:off x="7265599" y="3438139"/>
            <a:ext cx="1166549" cy="4792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13000" y="2656807"/>
            <a:ext cx="6950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You should keep the  ‘(‘   and ‘)‘   but with nothing inside</a:t>
            </a:r>
          </a:p>
        </p:txBody>
      </p:sp>
      <p:sp>
        <p:nvSpPr>
          <p:cNvPr id="18" name="TextBox 17"/>
          <p:cNvSpPr txBox="1"/>
          <p:nvPr/>
        </p:nvSpPr>
        <p:spPr>
          <a:xfrm rot="20024834">
            <a:off x="9800492" y="408641"/>
            <a:ext cx="1439594" cy="10156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6386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63103" y="122905"/>
            <a:ext cx="5479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Can we have </a:t>
            </a:r>
            <a:r>
              <a:rPr lang="en-US" sz="4000" b="1" u="sng" dirty="0"/>
              <a:t>NO</a:t>
            </a:r>
            <a:r>
              <a:rPr lang="en-US" sz="4000" b="1" dirty="0"/>
              <a:t> return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3025" y="3065265"/>
            <a:ext cx="8174033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Consolas" panose="020B0609020204030204" pitchFamily="49" charset="0"/>
              </a:rPr>
              <a:t>def</a:t>
            </a:r>
            <a:r>
              <a:rPr lang="en-US" sz="3500" dirty="0">
                <a:latin typeface="Consolas" panose="020B0609020204030204" pitchFamily="49" charset="0"/>
              </a:rPr>
              <a:t> </a:t>
            </a:r>
            <a:r>
              <a:rPr lang="en-US" sz="3500" dirty="0" err="1">
                <a:latin typeface="Consolas" panose="020B0609020204030204" pitchFamily="49" charset="0"/>
              </a:rPr>
              <a:t>nicePrint</a:t>
            </a:r>
            <a:r>
              <a:rPr lang="en-US" sz="3500" dirty="0">
                <a:latin typeface="Consolas" panose="020B0609020204030204" pitchFamily="49" charset="0"/>
              </a:rPr>
              <a:t>(</a:t>
            </a:r>
            <a:r>
              <a:rPr lang="en-US" sz="3500" dirty="0" err="1">
                <a:latin typeface="Consolas" panose="020B0609020204030204" pitchFamily="49" charset="0"/>
              </a:rPr>
              <a:t>myText</a:t>
            </a:r>
            <a:r>
              <a:rPr lang="en-US" sz="3500" dirty="0">
                <a:latin typeface="Consolas" panose="020B0609020204030204" pitchFamily="49" charset="0"/>
              </a:rPr>
              <a:t>) :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	print(</a:t>
            </a:r>
            <a:r>
              <a:rPr lang="en-US" sz="3600" dirty="0">
                <a:latin typeface="Consolas" panose="020B0609020204030204" pitchFamily="49" charset="0"/>
              </a:rPr>
              <a:t>"---"</a:t>
            </a:r>
            <a:r>
              <a:rPr lang="en-US" sz="3500" dirty="0">
                <a:latin typeface="Consolas" panose="020B0609020204030204" pitchFamily="49" charset="0"/>
              </a:rPr>
              <a:t> + </a:t>
            </a:r>
            <a:r>
              <a:rPr lang="en-US" sz="3500" dirty="0" err="1">
                <a:latin typeface="Consolas" panose="020B0609020204030204" pitchFamily="49" charset="0"/>
              </a:rPr>
              <a:t>myText</a:t>
            </a:r>
            <a:r>
              <a:rPr lang="en-US" sz="3500" dirty="0">
                <a:latin typeface="Consolas" panose="020B0609020204030204" pitchFamily="49" charset="0"/>
              </a:rPr>
              <a:t> + </a:t>
            </a:r>
            <a:r>
              <a:rPr lang="en-US" sz="3200" dirty="0">
                <a:latin typeface="Consolas" panose="020B0609020204030204" pitchFamily="49" charset="0"/>
              </a:rPr>
              <a:t>"---")</a:t>
            </a:r>
            <a:endParaRPr lang="en-US" sz="35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20024834">
            <a:off x="9800492" y="408641"/>
            <a:ext cx="1439594" cy="10156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/>
              <a:t>YES</a:t>
            </a:r>
          </a:p>
        </p:txBody>
      </p:sp>
      <p:sp>
        <p:nvSpPr>
          <p:cNvPr id="7" name="Right Arrow 6"/>
          <p:cNvSpPr/>
          <p:nvPr/>
        </p:nvSpPr>
        <p:spPr>
          <a:xfrm rot="5400000" flipH="1">
            <a:off x="4325381" y="4657910"/>
            <a:ext cx="903236" cy="50111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34709" y="5566730"/>
            <a:ext cx="7215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we do something during the function but we don’t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6357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4920</TotalTime>
  <Words>1206</Words>
  <Application>Microsoft Office PowerPoint</Application>
  <PresentationFormat>Widescreen</PresentationFormat>
  <Paragraphs>249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209</cp:revision>
  <dcterms:created xsi:type="dcterms:W3CDTF">2020-01-30T10:34:45Z</dcterms:created>
  <dcterms:modified xsi:type="dcterms:W3CDTF">2023-08-11T01:55:48Z</dcterms:modified>
</cp:coreProperties>
</file>