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EC17FEE-3F3C-4499-812A-C1AEB92ADC2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8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C0C6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Google Shape;89;p1"/>
          <p:cNvSpPr/>
          <p:nvPr/>
        </p:nvSpPr>
        <p:spPr>
          <a:xfrm>
            <a:off x="1997640" y="1479600"/>
            <a:ext cx="8145000" cy="4428360"/>
          </a:xfrm>
          <a:prstGeom prst="rect">
            <a:avLst/>
          </a:prstGeom>
          <a:noFill/>
          <a:ln w="571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CCD6F16-F0D9-4B60-9D16-05C7967F838E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Google Shape;91;p1"/>
          <p:cNvSpPr/>
          <p:nvPr/>
        </p:nvSpPr>
        <p:spPr>
          <a:xfrm>
            <a:off x="2788200" y="3043080"/>
            <a:ext cx="68353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FFFFFF"/>
                </a:solidFill>
                <a:latin typeface="Calibri"/>
                <a:ea typeface="Calibri"/>
              </a:rPr>
              <a:t>DICTIONARY</a:t>
            </a:r>
            <a:endParaRPr lang="en-GB" sz="7200" b="0" strike="noStrike" spc="-1">
              <a:latin typeface="Arial"/>
            </a:endParaRPr>
          </a:p>
        </p:txBody>
      </p:sp>
      <p:sp>
        <p:nvSpPr>
          <p:cNvPr id="45" name="Google Shape;92;p1"/>
          <p:cNvSpPr/>
          <p:nvPr/>
        </p:nvSpPr>
        <p:spPr>
          <a:xfrm>
            <a:off x="5114880" y="262800"/>
            <a:ext cx="1650240" cy="47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FFFFFF"/>
                </a:solidFill>
                <a:latin typeface="Calibri"/>
                <a:ea typeface="Calibri"/>
              </a:rPr>
              <a:t>CHAPTER 4</a:t>
            </a:r>
            <a:endParaRPr lang="en-GB" sz="2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83;p10"/>
          <p:cNvSpPr/>
          <p:nvPr/>
        </p:nvSpPr>
        <p:spPr>
          <a:xfrm>
            <a:off x="680400" y="2052720"/>
            <a:ext cx="7331040" cy="22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 =  {}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menu[“MONDAY"] = “rice”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menu[“TUESDAY"] = “noodles”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menu[“MONDAY"] = “soup”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print(menu[“MONDAY"]  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01" name="Google Shape;184;p10"/>
          <p:cNvSpPr/>
          <p:nvPr/>
        </p:nvSpPr>
        <p:spPr>
          <a:xfrm>
            <a:off x="3116880" y="590760"/>
            <a:ext cx="576828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What this code will print ?</a:t>
            </a:r>
            <a:endParaRPr lang="en-GB" sz="4000" b="0" strike="noStrike" spc="-1">
              <a:latin typeface="Arial"/>
            </a:endParaRPr>
          </a:p>
        </p:txBody>
      </p:sp>
      <p:pic>
        <p:nvPicPr>
          <p:cNvPr id="102" name="Google Shape;185;p10"/>
          <p:cNvPicPr/>
          <p:nvPr/>
        </p:nvPicPr>
        <p:blipFill>
          <a:blip r:embed="rId2"/>
          <a:stretch/>
        </p:blipFill>
        <p:spPr>
          <a:xfrm>
            <a:off x="1979280" y="436680"/>
            <a:ext cx="848160" cy="86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90;p11"/>
          <p:cNvSpPr/>
          <p:nvPr/>
        </p:nvSpPr>
        <p:spPr>
          <a:xfrm>
            <a:off x="3966480" y="2346120"/>
            <a:ext cx="36108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Example of code</a:t>
            </a:r>
            <a:endParaRPr lang="en-GB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70AD47"/>
                </a:solidFill>
                <a:latin typeface="Calibri"/>
                <a:ea typeface="Calibri"/>
              </a:rPr>
              <a:t>with dictionary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95;p12"/>
          <p:cNvSpPr/>
          <p:nvPr/>
        </p:nvSpPr>
        <p:spPr>
          <a:xfrm>
            <a:off x="868680" y="3452400"/>
            <a:ext cx="470448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key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food: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print(key)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05" name="Google Shape;196;p12"/>
          <p:cNvSpPr/>
          <p:nvPr/>
        </p:nvSpPr>
        <p:spPr>
          <a:xfrm>
            <a:off x="1467720" y="5559120"/>
            <a:ext cx="2608560" cy="1060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Google Shape;197;p12"/>
          <p:cNvSpPr/>
          <p:nvPr/>
        </p:nvSpPr>
        <p:spPr>
          <a:xfrm>
            <a:off x="461160" y="338400"/>
            <a:ext cx="72306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3- Loop on dictionary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using </a:t>
            </a:r>
            <a:r>
              <a:rPr lang="en-US" sz="40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keys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107" name="Google Shape;198;p12"/>
          <p:cNvSpPr/>
          <p:nvPr/>
        </p:nvSpPr>
        <p:spPr>
          <a:xfrm>
            <a:off x="1601640" y="5563800"/>
            <a:ext cx="117000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name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price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08" name="Google Shape;199;p12"/>
          <p:cNvSpPr/>
          <p:nvPr/>
        </p:nvSpPr>
        <p:spPr>
          <a:xfrm>
            <a:off x="2424600" y="4388040"/>
            <a:ext cx="347040" cy="812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200;p12"/>
          <p:cNvSpPr/>
          <p:nvPr/>
        </p:nvSpPr>
        <p:spPr>
          <a:xfrm>
            <a:off x="6095880" y="3367440"/>
            <a:ext cx="360" cy="291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Google Shape;201;p12"/>
          <p:cNvSpPr/>
          <p:nvPr/>
        </p:nvSpPr>
        <p:spPr>
          <a:xfrm>
            <a:off x="7037280" y="3452400"/>
            <a:ext cx="470448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key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food: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print(food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[key]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11" name="Google Shape;202;p12"/>
          <p:cNvSpPr/>
          <p:nvPr/>
        </p:nvSpPr>
        <p:spPr>
          <a:xfrm>
            <a:off x="7636320" y="5559120"/>
            <a:ext cx="2608560" cy="1060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Google Shape;203;p12"/>
          <p:cNvSpPr/>
          <p:nvPr/>
        </p:nvSpPr>
        <p:spPr>
          <a:xfrm>
            <a:off x="7770240" y="5563800"/>
            <a:ext cx="176184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Bay Char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1000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13" name="Google Shape;204;p12"/>
          <p:cNvSpPr/>
          <p:nvPr/>
        </p:nvSpPr>
        <p:spPr>
          <a:xfrm>
            <a:off x="8593200" y="4388040"/>
            <a:ext cx="347040" cy="812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205;p12"/>
          <p:cNvSpPr/>
          <p:nvPr/>
        </p:nvSpPr>
        <p:spPr>
          <a:xfrm>
            <a:off x="4236120" y="1244880"/>
            <a:ext cx="4704480" cy="15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food =	{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"name": "Bay Char",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"price": 1000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10;p13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16" name="Google Shape;211;p13"/>
          <p:cNvSpPr/>
          <p:nvPr/>
        </p:nvSpPr>
        <p:spPr>
          <a:xfrm flipH="1">
            <a:off x="6692760" y="21765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212;p13"/>
          <p:cNvSpPr/>
          <p:nvPr/>
        </p:nvSpPr>
        <p:spPr>
          <a:xfrm>
            <a:off x="8073360" y="2059560"/>
            <a:ext cx="23932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'sokan': 25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18" name="Google Shape;213;p13"/>
          <p:cNvSpPr/>
          <p:nvPr/>
        </p:nvSpPr>
        <p:spPr>
          <a:xfrm>
            <a:off x="915120" y="205884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119" name="Google Shape;214;p13"/>
          <p:cNvSpPr/>
          <p:nvPr/>
        </p:nvSpPr>
        <p:spPr>
          <a:xfrm>
            <a:off x="915120" y="268560"/>
            <a:ext cx="3861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4- Remove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Items 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19;p14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21" name="Google Shape;220;p14"/>
          <p:cNvSpPr/>
          <p:nvPr/>
        </p:nvSpPr>
        <p:spPr>
          <a:xfrm flipH="1">
            <a:off x="6692760" y="37749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Google Shape;221;p14"/>
          <p:cNvSpPr/>
          <p:nvPr/>
        </p:nvSpPr>
        <p:spPr>
          <a:xfrm>
            <a:off x="8073360" y="3657960"/>
            <a:ext cx="8640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 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23" name="Google Shape;222;p14"/>
          <p:cNvSpPr/>
          <p:nvPr/>
        </p:nvSpPr>
        <p:spPr>
          <a:xfrm>
            <a:off x="1010880" y="357696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124" name="Google Shape;223;p14"/>
          <p:cNvSpPr/>
          <p:nvPr/>
        </p:nvSpPr>
        <p:spPr>
          <a:xfrm>
            <a:off x="915120" y="268560"/>
            <a:ext cx="3861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4- Remove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Items 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125" name="Google Shape;224;p14"/>
          <p:cNvSpPr/>
          <p:nvPr/>
        </p:nvSpPr>
        <p:spPr>
          <a:xfrm>
            <a:off x="1648080" y="354996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studentsAge.pop('sokan')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0" y="0"/>
            <a:ext cx="2275200" cy="303480"/>
          </a:xfrm>
          <a:prstGeom prst="rect">
            <a:avLst/>
          </a:prstGeom>
          <a:solidFill>
            <a:srgbClr val="FFC000"/>
          </a:solidFill>
          <a:ln>
            <a:solidFill>
              <a:srgbClr val="BC8E00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PRACTICE</a:t>
            </a:r>
            <a:endParaRPr lang="en-GB" sz="1400" b="0" strike="noStrike" spc="-1">
              <a:latin typeface="Arial"/>
            </a:endParaRPr>
          </a:p>
        </p:txBody>
      </p:sp>
      <p:pic>
        <p:nvPicPr>
          <p:cNvPr id="127" name="Picture 7"/>
          <p:cNvPicPr/>
          <p:nvPr/>
        </p:nvPicPr>
        <p:blipFill>
          <a:blip r:embed="rId2"/>
          <a:stretch/>
        </p:blipFill>
        <p:spPr>
          <a:xfrm>
            <a:off x="674640" y="57240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9"/>
          <p:cNvPicPr/>
          <p:nvPr/>
        </p:nvPicPr>
        <p:blipFill>
          <a:blip r:embed="rId3"/>
          <a:stretch/>
        </p:blipFill>
        <p:spPr>
          <a:xfrm>
            <a:off x="146520" y="603360"/>
            <a:ext cx="464400" cy="4831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10"/>
          <p:cNvSpPr/>
          <p:nvPr/>
        </p:nvSpPr>
        <p:spPr>
          <a:xfrm>
            <a:off x="-2160" y="1201320"/>
            <a:ext cx="673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10 MIN</a:t>
            </a:r>
            <a:endParaRPr lang="en-GB" sz="1200" b="0" strike="noStrike" spc="-1">
              <a:latin typeface="Arial"/>
            </a:endParaRPr>
          </a:p>
        </p:txBody>
      </p:sp>
      <p:pic>
        <p:nvPicPr>
          <p:cNvPr id="130" name="Picture 1"/>
          <p:cNvPicPr/>
          <p:nvPr/>
        </p:nvPicPr>
        <p:blipFill>
          <a:blip r:embed="rId2"/>
          <a:stretch/>
        </p:blipFill>
        <p:spPr>
          <a:xfrm>
            <a:off x="1480680" y="60876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3"/>
          <p:cNvPicPr/>
          <p:nvPr/>
        </p:nvPicPr>
        <p:blipFill>
          <a:blip r:embed="rId2"/>
          <a:stretch/>
        </p:blipFill>
        <p:spPr>
          <a:xfrm>
            <a:off x="1818360" y="60876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5"/>
          <p:cNvPicPr/>
          <p:nvPr/>
        </p:nvPicPr>
        <p:blipFill>
          <a:blip r:embed="rId2"/>
          <a:stretch/>
        </p:blipFill>
        <p:spPr>
          <a:xfrm>
            <a:off x="2052720" y="608760"/>
            <a:ext cx="273960" cy="545400"/>
          </a:xfrm>
          <a:prstGeom prst="rect">
            <a:avLst/>
          </a:prstGeom>
          <a:ln w="0">
            <a:noFill/>
          </a:ln>
        </p:spPr>
      </p:pic>
      <p:sp>
        <p:nvSpPr>
          <p:cNvPr id="133" name="Arrow: Right 11"/>
          <p:cNvSpPr/>
          <p:nvPr/>
        </p:nvSpPr>
        <p:spPr>
          <a:xfrm>
            <a:off x="1016640" y="814320"/>
            <a:ext cx="400680" cy="27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TextBox 12"/>
          <p:cNvSpPr/>
          <p:nvPr/>
        </p:nvSpPr>
        <p:spPr>
          <a:xfrm>
            <a:off x="738720" y="2572200"/>
            <a:ext cx="955368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Arial"/>
              </a:rPr>
              <a:t>studentRecord = [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Arial"/>
              </a:rPr>
              <a:t>    {"studentName":"Seyla","class":“wep-a","algorithm":98,"html":90},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Arial"/>
              </a:rPr>
              <a:t>    {"studentName":"seyha"," class":" wep-b","algorithm":80,"html":90},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Arial"/>
              </a:rPr>
              <a:t>    {"studentName":"Villa"," class":" wep-a","algorithm":96,"html":92},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Arial"/>
              </a:rPr>
              <a:t>    {"studentName":"mengheang"," class":" wep-a","algorithm":66,"html":54},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Arial"/>
              </a:rPr>
              <a:t>]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5" name="TextBox 13"/>
          <p:cNvSpPr/>
          <p:nvPr/>
        </p:nvSpPr>
        <p:spPr>
          <a:xfrm>
            <a:off x="1618200" y="4668840"/>
            <a:ext cx="6624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Write the 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Arial"/>
              </a:rPr>
              <a:t>main steps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of your algorithm on paper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36" name="TextBox 14"/>
          <p:cNvSpPr/>
          <p:nvPr/>
        </p:nvSpPr>
        <p:spPr>
          <a:xfrm>
            <a:off x="1618200" y="5350320"/>
            <a:ext cx="59781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Arial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 your algorithm on computer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37" name="TextBox 15"/>
          <p:cNvSpPr/>
          <p:nvPr/>
        </p:nvSpPr>
        <p:spPr>
          <a:xfrm>
            <a:off x="1016640" y="1661040"/>
            <a:ext cx="10647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Arial"/>
              </a:rPr>
              <a:t>We want to print the average of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algorithm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Arial"/>
              </a:rPr>
              <a:t> topic for class 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WEP A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97;p2"/>
          <p:cNvSpPr/>
          <p:nvPr/>
        </p:nvSpPr>
        <p:spPr>
          <a:xfrm>
            <a:off x="2419560" y="2346120"/>
            <a:ext cx="67050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Example of code</a:t>
            </a:r>
            <a:endParaRPr lang="en-GB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70AD47"/>
                </a:solidFill>
                <a:latin typeface="Calibri"/>
                <a:ea typeface="Calibri"/>
              </a:rPr>
              <a:t>with duplicated values in array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02;p3"/>
          <p:cNvSpPr/>
          <p:nvPr/>
        </p:nvSpPr>
        <p:spPr>
          <a:xfrm>
            <a:off x="1620000" y="281160"/>
            <a:ext cx="9000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An </a:t>
            </a:r>
            <a:r>
              <a:rPr lang="en-US" sz="4000" b="1" strike="noStrike" spc="-1">
                <a:solidFill>
                  <a:srgbClr val="002060"/>
                </a:solidFill>
                <a:latin typeface="Calibri"/>
                <a:ea typeface="Calibri"/>
              </a:rPr>
              <a:t>array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provides a </a:t>
            </a: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from an </a:t>
            </a:r>
            <a:r>
              <a:rPr lang="en-US" sz="4000" b="1" strike="noStrike" spc="-1">
                <a:solidFill>
                  <a:srgbClr val="FF0000"/>
                </a:solidFill>
                <a:latin typeface="Calibri"/>
                <a:ea typeface="Calibri"/>
              </a:rPr>
              <a:t>INDEX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48" name="Google Shape;103;p3"/>
          <p:cNvSpPr/>
          <p:nvPr/>
        </p:nvSpPr>
        <p:spPr>
          <a:xfrm>
            <a:off x="4929120" y="1449000"/>
            <a:ext cx="2935080" cy="14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 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= [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1, 2, 3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]</a:t>
            </a: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sz="3000" b="0" strike="noStrike" spc="-1">
                <a:solidFill>
                  <a:srgbClr val="FF0000"/>
                </a:solidFill>
                <a:latin typeface="Consolas"/>
                <a:ea typeface="Consolas"/>
              </a:rPr>
              <a:t>1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] )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49" name="Google Shape;104;p3"/>
          <p:cNvSpPr/>
          <p:nvPr/>
        </p:nvSpPr>
        <p:spPr>
          <a:xfrm>
            <a:off x="5034960" y="4219200"/>
            <a:ext cx="27234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onsolas"/>
                <a:ea typeface="Consolas"/>
              </a:rPr>
              <a:t>[1, 2, 3]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50" name="Google Shape;105;p3"/>
          <p:cNvSpPr/>
          <p:nvPr/>
        </p:nvSpPr>
        <p:spPr>
          <a:xfrm>
            <a:off x="5386680" y="611928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0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1" name="Google Shape;106;p3"/>
          <p:cNvSpPr/>
          <p:nvPr/>
        </p:nvSpPr>
        <p:spPr>
          <a:xfrm>
            <a:off x="6228000" y="611928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1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2" name="Google Shape;107;p3"/>
          <p:cNvSpPr/>
          <p:nvPr/>
        </p:nvSpPr>
        <p:spPr>
          <a:xfrm>
            <a:off x="7124400" y="615636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2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3" name="Google Shape;108;p3"/>
          <p:cNvSpPr/>
          <p:nvPr/>
        </p:nvSpPr>
        <p:spPr>
          <a:xfrm>
            <a:off x="3765600" y="6156360"/>
            <a:ext cx="1041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INDEX: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4" name="Google Shape;109;p3"/>
          <p:cNvSpPr/>
          <p:nvPr/>
        </p:nvSpPr>
        <p:spPr>
          <a:xfrm rot="10800000" flipH="1">
            <a:off x="546120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Google Shape;110;p3"/>
          <p:cNvSpPr/>
          <p:nvPr/>
        </p:nvSpPr>
        <p:spPr>
          <a:xfrm rot="10800000" flipH="1">
            <a:off x="631656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Google Shape;111;p3"/>
          <p:cNvSpPr/>
          <p:nvPr/>
        </p:nvSpPr>
        <p:spPr>
          <a:xfrm rot="10800000" flipH="1">
            <a:off x="719892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16;p4"/>
          <p:cNvSpPr/>
          <p:nvPr/>
        </p:nvSpPr>
        <p:spPr>
          <a:xfrm>
            <a:off x="1800000" y="448920"/>
            <a:ext cx="9000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4000" b="1" strike="noStrike" spc="-1">
                <a:solidFill>
                  <a:srgbClr val="002060"/>
                </a:solidFill>
                <a:latin typeface="Calibri"/>
                <a:ea typeface="Calibri"/>
              </a:rPr>
              <a:t>Dictionary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provides a </a:t>
            </a: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from a </a:t>
            </a:r>
            <a:r>
              <a:rPr lang="en-US" sz="4000" b="1" strike="noStrike" spc="-1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58" name="Google Shape;117;p4"/>
          <p:cNvSpPr/>
          <p:nvPr/>
        </p:nvSpPr>
        <p:spPr>
          <a:xfrm>
            <a:off x="232200" y="1893240"/>
            <a:ext cx="11610360" cy="14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 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= { 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": 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17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, 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thailand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 : 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30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, 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france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 : 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45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 }</a:t>
            </a: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["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"] )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59" name="Google Shape;118;p4"/>
          <p:cNvSpPr/>
          <p:nvPr/>
        </p:nvSpPr>
        <p:spPr>
          <a:xfrm>
            <a:off x="3853800" y="4461840"/>
            <a:ext cx="5650560" cy="47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r>
              <a:rPr lang="en-US" sz="2500" b="0" strike="noStrike" spc="-1">
                <a:solidFill>
                  <a:srgbClr val="FF09AD"/>
                </a:solidFill>
                <a:latin typeface="Consolas"/>
                <a:ea typeface="Consolas"/>
              </a:rPr>
              <a:t>17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,          </a:t>
            </a:r>
            <a:r>
              <a:rPr lang="en-US" sz="2500" b="0" strike="noStrike" spc="-1">
                <a:solidFill>
                  <a:srgbClr val="FF09AD"/>
                </a:solidFill>
                <a:latin typeface="Consolas"/>
                <a:ea typeface="Consolas"/>
              </a:rPr>
              <a:t>30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,         </a:t>
            </a:r>
            <a:r>
              <a:rPr lang="en-US" sz="2500" b="0" strike="noStrike" spc="-1">
                <a:solidFill>
                  <a:srgbClr val="FF09AD"/>
                </a:solidFill>
                <a:latin typeface="Consolas"/>
                <a:ea typeface="Consolas"/>
              </a:rPr>
              <a:t>45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 }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60" name="Google Shape;119;p4"/>
          <p:cNvSpPr/>
          <p:nvPr/>
        </p:nvSpPr>
        <p:spPr>
          <a:xfrm>
            <a:off x="3481560" y="5880960"/>
            <a:ext cx="19476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lang="en-US" sz="2400" b="0" strike="noStrike" spc="-1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1" name="Google Shape;120;p4"/>
          <p:cNvSpPr/>
          <p:nvPr/>
        </p:nvSpPr>
        <p:spPr>
          <a:xfrm>
            <a:off x="2094840" y="5880960"/>
            <a:ext cx="7045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70AD47"/>
                </a:solidFill>
                <a:latin typeface="Calibri"/>
                <a:ea typeface="Calibri"/>
              </a:rPr>
              <a:t>KEY: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2" name="Google Shape;121;p4"/>
          <p:cNvSpPr/>
          <p:nvPr/>
        </p:nvSpPr>
        <p:spPr>
          <a:xfrm>
            <a:off x="5927040" y="5881320"/>
            <a:ext cx="18835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lang="en-US" sz="2400" b="0" strike="noStrike" spc="-1">
                <a:solidFill>
                  <a:srgbClr val="70AD47"/>
                </a:solidFill>
                <a:latin typeface="Consolas"/>
                <a:ea typeface="Consolas"/>
              </a:rPr>
              <a:t>thailand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3" name="Google Shape;122;p4"/>
          <p:cNvSpPr/>
          <p:nvPr/>
        </p:nvSpPr>
        <p:spPr>
          <a:xfrm>
            <a:off x="8330040" y="5880960"/>
            <a:ext cx="1543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lang="en-US" sz="2400" b="0" strike="noStrike" spc="-1">
                <a:solidFill>
                  <a:srgbClr val="70AD47"/>
                </a:solidFill>
                <a:latin typeface="Consolas"/>
                <a:ea typeface="Consolas"/>
              </a:rPr>
              <a:t>france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4" name="Google Shape;123;p4"/>
          <p:cNvSpPr/>
          <p:nvPr/>
        </p:nvSpPr>
        <p:spPr>
          <a:xfrm rot="10800000" flipH="1">
            <a:off x="4456080" y="506124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Google Shape;124;p4"/>
          <p:cNvSpPr/>
          <p:nvPr/>
        </p:nvSpPr>
        <p:spPr>
          <a:xfrm rot="10800000" flipH="1">
            <a:off x="6736320" y="511092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Google Shape;125;p4"/>
          <p:cNvSpPr/>
          <p:nvPr/>
        </p:nvSpPr>
        <p:spPr>
          <a:xfrm rot="10800000" flipH="1">
            <a:off x="8915760" y="511272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30;p5"/>
          <p:cNvSpPr/>
          <p:nvPr/>
        </p:nvSpPr>
        <p:spPr>
          <a:xfrm>
            <a:off x="821880" y="3016080"/>
            <a:ext cx="1060740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dictionaryName  =  </a:t>
            </a:r>
            <a:r>
              <a:rPr lang="en-US" sz="4400" b="0" strike="noStrike" spc="-1">
                <a:solidFill>
                  <a:srgbClr val="5B9BD5"/>
                </a:solidFill>
                <a:latin typeface="Calibri"/>
                <a:ea typeface="Calibri"/>
              </a:rPr>
              <a:t>{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r>
              <a:rPr lang="en-US" sz="4400" b="0" strike="noStrike" spc="-1">
                <a:solidFill>
                  <a:srgbClr val="00B050"/>
                </a:solidFill>
                <a:latin typeface="Calibri"/>
                <a:ea typeface="Calibri"/>
              </a:rPr>
              <a:t>: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400" b="0" strike="noStrike" spc="-1">
                <a:solidFill>
                  <a:srgbClr val="7030A0"/>
                </a:solidFill>
                <a:latin typeface="Calibri"/>
                <a:ea typeface="Calibri"/>
              </a:rPr>
              <a:t>,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r>
              <a:rPr lang="en-US" sz="4400" b="0" strike="noStrike" spc="-1">
                <a:solidFill>
                  <a:srgbClr val="00B050"/>
                </a:solidFill>
                <a:latin typeface="Calibri"/>
                <a:ea typeface="Calibri"/>
              </a:rPr>
              <a:t>: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400" b="0" strike="noStrike" spc="-1">
                <a:solidFill>
                  <a:srgbClr val="7030A0"/>
                </a:solidFill>
                <a:latin typeface="Calibri"/>
                <a:ea typeface="Calibri"/>
              </a:rPr>
              <a:t>,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… </a:t>
            </a:r>
            <a:r>
              <a:rPr lang="en-US" sz="4400" b="0" strike="noStrike" spc="-1">
                <a:solidFill>
                  <a:srgbClr val="5B9BD5"/>
                </a:solidFill>
                <a:latin typeface="Calibri"/>
                <a:ea typeface="Calibri"/>
              </a:rPr>
              <a:t>}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68" name="Google Shape;131;p5"/>
          <p:cNvSpPr/>
          <p:nvPr/>
        </p:nvSpPr>
        <p:spPr>
          <a:xfrm rot="10800000" flipH="1">
            <a:off x="5302440" y="3785760"/>
            <a:ext cx="407520" cy="77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Google Shape;132;p5"/>
          <p:cNvSpPr/>
          <p:nvPr/>
        </p:nvSpPr>
        <p:spPr>
          <a:xfrm>
            <a:off x="4744080" y="4746600"/>
            <a:ext cx="1626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Start dictionary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0" name="Google Shape;133;p5"/>
          <p:cNvSpPr/>
          <p:nvPr/>
        </p:nvSpPr>
        <p:spPr>
          <a:xfrm rot="10800000" flipH="1">
            <a:off x="10962720" y="3716640"/>
            <a:ext cx="407520" cy="77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Google Shape;134;p5"/>
          <p:cNvSpPr/>
          <p:nvPr/>
        </p:nvSpPr>
        <p:spPr>
          <a:xfrm>
            <a:off x="10571760" y="4746600"/>
            <a:ext cx="15350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End dictionary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2" name="Google Shape;135;p5"/>
          <p:cNvSpPr/>
          <p:nvPr/>
        </p:nvSpPr>
        <p:spPr>
          <a:xfrm rot="8119800">
            <a:off x="6750720" y="3531600"/>
            <a:ext cx="367560" cy="1014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Google Shape;136;p5"/>
          <p:cNvSpPr/>
          <p:nvPr/>
        </p:nvSpPr>
        <p:spPr>
          <a:xfrm>
            <a:off x="5391000" y="1902240"/>
            <a:ext cx="29066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Coma to separate each items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4" name="Google Shape;137;p5"/>
          <p:cNvSpPr/>
          <p:nvPr/>
        </p:nvSpPr>
        <p:spPr>
          <a:xfrm rot="19710000">
            <a:off x="7439400" y="2294640"/>
            <a:ext cx="367560" cy="924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Google Shape;138;p5"/>
          <p:cNvSpPr/>
          <p:nvPr/>
        </p:nvSpPr>
        <p:spPr>
          <a:xfrm>
            <a:off x="580320" y="420840"/>
            <a:ext cx="635328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1- Let’s </a:t>
            </a:r>
            <a:r>
              <a:rPr lang="en-US" sz="4000" b="1" u="sng" strike="noStrike" spc="-1">
                <a:solidFill>
                  <a:srgbClr val="FF09AD"/>
                </a:solidFill>
                <a:uFillTx/>
                <a:latin typeface="Calibri"/>
                <a:ea typeface="Calibri"/>
              </a:rPr>
              <a:t>define</a:t>
            </a: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 an dictionary !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76" name="Google Shape;139;p5"/>
          <p:cNvSpPr/>
          <p:nvPr/>
        </p:nvSpPr>
        <p:spPr>
          <a:xfrm>
            <a:off x="6715080" y="4461840"/>
            <a:ext cx="316908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Colon to separate key and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44;p6"/>
          <p:cNvSpPr/>
          <p:nvPr/>
        </p:nvSpPr>
        <p:spPr>
          <a:xfrm>
            <a:off x="412560" y="1762200"/>
            <a:ext cx="11366640" cy="26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2D72B1"/>
                </a:solidFill>
                <a:latin typeface="Consolas"/>
                <a:ea typeface="Consolas"/>
              </a:rPr>
              <a:t>countries</a:t>
            </a:r>
            <a:r>
              <a:rPr lang="en-US" sz="2400" b="0" strike="noStrike" spc="-1">
                <a:solidFill>
                  <a:srgbClr val="ED7D31"/>
                </a:solidFill>
                <a:latin typeface="Consolas"/>
                <a:ea typeface="Consola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2400" b="0" strike="noStrike" spc="-1">
                <a:solidFill>
                  <a:srgbClr val="ED7D31"/>
                </a:solidFill>
                <a:latin typeface="Consolas"/>
                <a:ea typeface="Consola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"khmer": 17, </a:t>
            </a:r>
            <a:endParaRPr lang="en-GB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"thai" : 30, </a:t>
            </a:r>
            <a:endParaRPr lang="en-GB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"vietnam": 50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lang="en-US" sz="2400" b="0" strike="noStrike" spc="-1">
                <a:solidFill>
                  <a:srgbClr val="5B9BD5"/>
                </a:solidFill>
                <a:latin typeface="Consolas"/>
                <a:ea typeface="Consolas"/>
              </a:rPr>
              <a:t>countries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["khmer"])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78" name="Google Shape;145;p6"/>
          <p:cNvSpPr/>
          <p:nvPr/>
        </p:nvSpPr>
        <p:spPr>
          <a:xfrm>
            <a:off x="3116880" y="590760"/>
            <a:ext cx="576828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What will this code print ?</a:t>
            </a:r>
            <a:endParaRPr lang="en-GB" sz="4000" b="0" strike="noStrike" spc="-1">
              <a:latin typeface="Arial"/>
            </a:endParaRPr>
          </a:p>
        </p:txBody>
      </p:sp>
      <p:pic>
        <p:nvPicPr>
          <p:cNvPr id="79" name="Google Shape;146;p6"/>
          <p:cNvPicPr/>
          <p:nvPr/>
        </p:nvPicPr>
        <p:blipFill>
          <a:blip r:embed="rId2"/>
          <a:stretch/>
        </p:blipFill>
        <p:spPr>
          <a:xfrm>
            <a:off x="1979280" y="436680"/>
            <a:ext cx="848160" cy="86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51;p7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81" name="Google Shape;152;p7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2" name="Google Shape;153;p7"/>
          <p:cNvSpPr/>
          <p:nvPr/>
        </p:nvSpPr>
        <p:spPr>
          <a:xfrm flipH="1">
            <a:off x="6973920" y="24861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154;p7"/>
          <p:cNvSpPr/>
          <p:nvPr/>
        </p:nvSpPr>
        <p:spPr>
          <a:xfrm>
            <a:off x="8354520" y="2369160"/>
            <a:ext cx="25632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'sokan': 25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4" name="Google Shape;155;p7"/>
          <p:cNvSpPr/>
          <p:nvPr/>
        </p:nvSpPr>
        <p:spPr>
          <a:xfrm>
            <a:off x="921600" y="207828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endParaRPr lang="en-GB" sz="2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60;p8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6" name="Google Shape;161;p8"/>
          <p:cNvSpPr/>
          <p:nvPr/>
        </p:nvSpPr>
        <p:spPr>
          <a:xfrm>
            <a:off x="1648080" y="295632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studentsAge['seiha'] = 95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7" name="Google Shape;162;p8"/>
          <p:cNvSpPr/>
          <p:nvPr/>
        </p:nvSpPr>
        <p:spPr>
          <a:xfrm flipH="1">
            <a:off x="6973920" y="340164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Google Shape;163;p8"/>
          <p:cNvSpPr/>
          <p:nvPr/>
        </p:nvSpPr>
        <p:spPr>
          <a:xfrm>
            <a:off x="8354520" y="3284640"/>
            <a:ext cx="2733120" cy="15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'sokan': 25,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‘seiha': 95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9" name="Google Shape;164;p8"/>
          <p:cNvSpPr/>
          <p:nvPr/>
        </p:nvSpPr>
        <p:spPr>
          <a:xfrm>
            <a:off x="901080" y="295632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90" name="Google Shape;165;p8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70;p9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2" name="Google Shape;171;p9"/>
          <p:cNvSpPr/>
          <p:nvPr/>
        </p:nvSpPr>
        <p:spPr>
          <a:xfrm>
            <a:off x="1648080" y="295632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studentsAge['seiha'] = 95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3" name="Google Shape;172;p9"/>
          <p:cNvSpPr/>
          <p:nvPr/>
        </p:nvSpPr>
        <p:spPr>
          <a:xfrm>
            <a:off x="1788120" y="546228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studentsAge[‘sokan'] = 35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4" name="Google Shape;173;p9"/>
          <p:cNvSpPr/>
          <p:nvPr/>
        </p:nvSpPr>
        <p:spPr>
          <a:xfrm>
            <a:off x="1041480" y="546228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3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95" name="Google Shape;174;p9"/>
          <p:cNvSpPr/>
          <p:nvPr/>
        </p:nvSpPr>
        <p:spPr>
          <a:xfrm flipH="1">
            <a:off x="6973920" y="539640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Google Shape;175;p9"/>
          <p:cNvSpPr/>
          <p:nvPr/>
        </p:nvSpPr>
        <p:spPr>
          <a:xfrm>
            <a:off x="8354520" y="5279760"/>
            <a:ext cx="2733120" cy="15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'sokan':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35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‘seiha': 95,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97" name="Google Shape;176;p9"/>
          <p:cNvPicPr/>
          <p:nvPr/>
        </p:nvPicPr>
        <p:blipFill>
          <a:blip r:embed="rId2"/>
          <a:stretch/>
        </p:blipFill>
        <p:spPr>
          <a:xfrm>
            <a:off x="9245520" y="321480"/>
            <a:ext cx="737280" cy="73728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77;p9"/>
          <p:cNvSpPr/>
          <p:nvPr/>
        </p:nvSpPr>
        <p:spPr>
          <a:xfrm rot="20033400">
            <a:off x="9011160" y="1041120"/>
            <a:ext cx="267048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000"/>
                </a:solidFill>
                <a:latin typeface="Calibri"/>
                <a:ea typeface="Calibri"/>
              </a:rPr>
              <a:t>Each key</a:t>
            </a:r>
            <a:endParaRPr lang="en-GB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000"/>
                </a:solidFill>
                <a:latin typeface="Calibri"/>
                <a:ea typeface="Calibri"/>
              </a:rPr>
              <a:t>Is UNIQUE !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99" name="Google Shape;178;p9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490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RONAN</dc:creator>
  <dc:description/>
  <cp:lastModifiedBy>SENGHAK.CHHUN</cp:lastModifiedBy>
  <cp:revision>4</cp:revision>
  <dcterms:created xsi:type="dcterms:W3CDTF">2020-01-30T10:34:45Z</dcterms:created>
  <dcterms:modified xsi:type="dcterms:W3CDTF">2023-09-08T12:15:56Z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