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6" r:id="rId3"/>
    <p:sldId id="287" r:id="rId4"/>
    <p:sldId id="293" r:id="rId5"/>
    <p:sldId id="294" r:id="rId6"/>
    <p:sldId id="288" r:id="rId7"/>
    <p:sldId id="295" r:id="rId8"/>
    <p:sldId id="29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E40C"/>
    <a:srgbClr val="0088B8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3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0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7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37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6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2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0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627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99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50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24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3868A-9700-4C78-A5F1-8313107534E5}" type="datetimeFigureOut">
              <a:rPr lang="fr-FR" smtClean="0"/>
              <a:t>16/06/2023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8D3C2-54DF-483E-81CB-14B9E5D55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01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524" y="1074057"/>
            <a:ext cx="2735999" cy="26063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12572" y="3294743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#1</a:t>
            </a:r>
            <a:endParaRPr lang="fr-FR" sz="15000" dirty="0"/>
          </a:p>
        </p:txBody>
      </p:sp>
      <p:sp>
        <p:nvSpPr>
          <p:cNvPr id="6" name="TextBox 5"/>
          <p:cNvSpPr txBox="1"/>
          <p:nvPr/>
        </p:nvSpPr>
        <p:spPr>
          <a:xfrm>
            <a:off x="5392246" y="5695400"/>
            <a:ext cx="27001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rgbClr val="FF0000"/>
                </a:solidFill>
              </a:rPr>
              <a:t>VARIABLE</a:t>
            </a:r>
            <a:endParaRPr lang="fr-FR" sz="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7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364370" y="207523"/>
            <a:ext cx="3775500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796199" y="498799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#1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199586" y="4734484"/>
            <a:ext cx="3904976" cy="124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</a:rPr>
              <a:t>Write 0 on the first cell then 1, 2, 3…until there is not more cell on right</a:t>
            </a:r>
            <a:endParaRPr lang="fr-FR" sz="2000" b="1" dirty="0">
              <a:solidFill>
                <a:srgbClr val="00B05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9039" y="3435078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102;p2"/>
          <p:cNvSpPr/>
          <p:nvPr/>
        </p:nvSpPr>
        <p:spPr>
          <a:xfrm>
            <a:off x="8720104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8682" y="3507825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6609184" y="3118970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9918552" y="175040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92" name="TextBox 91"/>
          <p:cNvSpPr txBox="1"/>
          <p:nvPr/>
        </p:nvSpPr>
        <p:spPr>
          <a:xfrm>
            <a:off x="9242555" y="2351426"/>
            <a:ext cx="198413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VALUE 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66951" y="616022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COUNT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&lt;  &gt; </a:t>
            </a:r>
            <a:endParaRPr lang="fr-FR" sz="2000" dirty="0"/>
          </a:p>
        </p:txBody>
      </p:sp>
      <p:sp>
        <p:nvSpPr>
          <p:cNvPr id="94" name="TextBox 93"/>
          <p:cNvSpPr txBox="1"/>
          <p:nvPr/>
        </p:nvSpPr>
        <p:spPr>
          <a:xfrm>
            <a:off x="9764573" y="627375"/>
            <a:ext cx="1931237" cy="400110"/>
          </a:xfrm>
          <a:prstGeom prst="rect">
            <a:avLst/>
          </a:prstGeom>
          <a:ln w="28575"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COUNT </a:t>
            </a:r>
            <a:r>
              <a:rPr lang="en-US" sz="2000" b="1" dirty="0">
                <a:solidFill>
                  <a:srgbClr val="16E40C"/>
                </a:solidFill>
              </a:rPr>
              <a:t>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49873" y="1088190"/>
            <a:ext cx="379486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COUNT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OF &lt;  &gt; </a:t>
            </a:r>
            <a:endParaRPr lang="fr-FR" sz="2000" dirty="0"/>
          </a:p>
        </p:txBody>
      </p:sp>
      <p:sp>
        <p:nvSpPr>
          <p:cNvPr id="96" name="TextBox 95"/>
          <p:cNvSpPr txBox="1"/>
          <p:nvPr/>
        </p:nvSpPr>
        <p:spPr>
          <a:xfrm>
            <a:off x="6928372" y="1711583"/>
            <a:ext cx="2422798" cy="403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949873" y="2421924"/>
            <a:ext cx="2027721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8" name="TextBox 97"/>
          <p:cNvSpPr txBox="1"/>
          <p:nvPr/>
        </p:nvSpPr>
        <p:spPr>
          <a:xfrm>
            <a:off x="6933445" y="2437313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CELL ON RIGHT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9" name="Google Shape;96;p2"/>
          <p:cNvSpPr/>
          <p:nvPr/>
        </p:nvSpPr>
        <p:spPr>
          <a:xfrm>
            <a:off x="496957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97;p2"/>
          <p:cNvSpPr/>
          <p:nvPr/>
        </p:nvSpPr>
        <p:spPr>
          <a:xfrm>
            <a:off x="560063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98;p2"/>
          <p:cNvSpPr/>
          <p:nvPr/>
        </p:nvSpPr>
        <p:spPr>
          <a:xfrm>
            <a:off x="6231700" y="4977015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99;p2"/>
          <p:cNvSpPr/>
          <p:nvPr/>
        </p:nvSpPr>
        <p:spPr>
          <a:xfrm>
            <a:off x="6862765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0;p2"/>
          <p:cNvSpPr/>
          <p:nvPr/>
        </p:nvSpPr>
        <p:spPr>
          <a:xfrm>
            <a:off x="7476936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1;p2"/>
          <p:cNvSpPr/>
          <p:nvPr/>
        </p:nvSpPr>
        <p:spPr>
          <a:xfrm>
            <a:off x="8115930" y="4977013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2;p2"/>
          <p:cNvSpPr/>
          <p:nvPr/>
        </p:nvSpPr>
        <p:spPr>
          <a:xfrm>
            <a:off x="8755960" y="4977014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94538" y="5049760"/>
            <a:ext cx="420017" cy="42001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2;p2"/>
          <p:cNvSpPr/>
          <p:nvPr/>
        </p:nvSpPr>
        <p:spPr>
          <a:xfrm>
            <a:off x="9370131" y="4977012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2;p2"/>
          <p:cNvSpPr/>
          <p:nvPr/>
        </p:nvSpPr>
        <p:spPr>
          <a:xfrm>
            <a:off x="9984302" y="4977011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2;p2"/>
          <p:cNvSpPr/>
          <p:nvPr/>
        </p:nvSpPr>
        <p:spPr>
          <a:xfrm>
            <a:off x="10595623" y="4974496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28081" y="888135"/>
            <a:ext cx="265536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COUNT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TO </a:t>
            </a:r>
            <a:r>
              <a:rPr lang="en-US" sz="2000" dirty="0" smtClean="0"/>
              <a:t>&lt; 0  </a:t>
            </a:r>
            <a:r>
              <a:rPr lang="en-US" sz="2000" dirty="0"/>
              <a:t>&gt; </a:t>
            </a:r>
            <a:endParaRPr lang="fr-FR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1284629" y="1826550"/>
            <a:ext cx="151932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FOWARD</a:t>
            </a:r>
            <a:endParaRPr lang="fr-FR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283145" y="2266778"/>
            <a:ext cx="200702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b="1" dirty="0">
                <a:solidFill>
                  <a:schemeClr val="tx1"/>
                </a:solidFill>
              </a:rPr>
              <a:t>&lt; </a:t>
            </a:r>
            <a:r>
              <a:rPr lang="en-US" sz="2000" b="1" dirty="0" smtClean="0">
                <a:solidFill>
                  <a:srgbClr val="16E40C"/>
                </a:solidFill>
              </a:rPr>
              <a:t>COUNT</a:t>
            </a:r>
            <a:r>
              <a:rPr lang="en-US" sz="2000" b="1" dirty="0" smtClean="0">
                <a:solidFill>
                  <a:schemeClr val="tx1"/>
                </a:solidFill>
              </a:rPr>
              <a:t>&gt;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79913" y="2717471"/>
            <a:ext cx="327165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INCREMENT </a:t>
            </a:r>
            <a:r>
              <a:rPr lang="en-US" sz="2000" b="1" dirty="0">
                <a:solidFill>
                  <a:srgbClr val="16E40C"/>
                </a:solidFill>
              </a:rPr>
              <a:t>&lt;</a:t>
            </a:r>
            <a:r>
              <a:rPr lang="en-US" sz="2000" b="1" i="1" dirty="0">
                <a:solidFill>
                  <a:srgbClr val="16E40C"/>
                </a:solidFill>
              </a:rPr>
              <a:t> COUNT </a:t>
            </a:r>
            <a:r>
              <a:rPr lang="en-US" sz="2000" dirty="0">
                <a:solidFill>
                  <a:srgbClr val="16E40C"/>
                </a:solidFill>
              </a:rPr>
              <a:t>&gt;</a:t>
            </a:r>
            <a:r>
              <a:rPr lang="en-US" sz="2000" dirty="0"/>
              <a:t>  </a:t>
            </a:r>
            <a:r>
              <a:rPr lang="en-US" sz="2000" dirty="0" smtClean="0"/>
              <a:t>OF ( &lt;COUNT&gt; +1 ) </a:t>
            </a:r>
            <a:endParaRPr lang="fr-FR" sz="2000" dirty="0"/>
          </a:p>
        </p:txBody>
      </p:sp>
      <p:sp>
        <p:nvSpPr>
          <p:cNvPr id="2" name="Rectangle 1"/>
          <p:cNvSpPr/>
          <p:nvPr/>
        </p:nvSpPr>
        <p:spPr>
          <a:xfrm>
            <a:off x="805720" y="1609340"/>
            <a:ext cx="3732175" cy="2318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28081" y="1372002"/>
            <a:ext cx="345614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 smtClean="0">
                <a:solidFill>
                  <a:schemeClr val="accent1"/>
                </a:solidFill>
              </a:rPr>
              <a:t>HAS CELL ON RIGHT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024810" y="253728"/>
            <a:ext cx="835991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How many points on this case ?</a:t>
            </a:r>
            <a:endParaRPr lang="fr-FR" sz="5000" dirty="0"/>
          </a:p>
        </p:txBody>
      </p:sp>
      <p:sp>
        <p:nvSpPr>
          <p:cNvPr id="51" name="Rectangle 50"/>
          <p:cNvSpPr/>
          <p:nvPr/>
        </p:nvSpPr>
        <p:spPr>
          <a:xfrm>
            <a:off x="4687218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5564801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6442384" y="1896163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7319967" y="1896163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3809635" y="1896163"/>
            <a:ext cx="877583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6" name="Picture 7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67203" y="1925173"/>
            <a:ext cx="562446" cy="56244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3298984" y="3216177"/>
            <a:ext cx="6576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u="sng" dirty="0"/>
              <a:t>If a diamond is</a:t>
            </a:r>
            <a:endParaRPr lang="en-US" sz="3000" u="sng" dirty="0"/>
          </a:p>
          <a:p>
            <a:pPr marL="571500" indent="-571500">
              <a:buFontTx/>
              <a:buChar char="-"/>
            </a:pPr>
            <a:r>
              <a:rPr lang="en-US" sz="3000" b="1" dirty="0"/>
              <a:t>On yellow </a:t>
            </a:r>
            <a:r>
              <a:rPr lang="en-US" sz="3000" dirty="0"/>
              <a:t>cell = + 10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blue </a:t>
            </a:r>
            <a:r>
              <a:rPr lang="en-US" sz="3000" dirty="0"/>
              <a:t>cell : + 20 points</a:t>
            </a:r>
          </a:p>
          <a:p>
            <a:pPr marL="571500" indent="-571500">
              <a:buFontTx/>
              <a:buChar char="-"/>
            </a:pPr>
            <a:r>
              <a:rPr lang="en-US" sz="3000" b="1" dirty="0"/>
              <a:t>On red</a:t>
            </a:r>
            <a:r>
              <a:rPr lang="en-US" sz="3000" dirty="0"/>
              <a:t> cell:  + 30 points</a:t>
            </a:r>
            <a:endParaRPr lang="fr-FR" sz="3000" dirty="0"/>
          </a:p>
        </p:txBody>
      </p:sp>
      <p:sp>
        <p:nvSpPr>
          <p:cNvPr id="90" name="TextBox 89"/>
          <p:cNvSpPr txBox="1"/>
          <p:nvPr/>
        </p:nvSpPr>
        <p:spPr>
          <a:xfrm>
            <a:off x="3167655" y="2594837"/>
            <a:ext cx="56718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 smtClean="0">
                <a:solidFill>
                  <a:srgbClr val="0088B8"/>
                </a:solidFill>
              </a:rPr>
              <a:t>Red cell + blue cell=30+20=50 </a:t>
            </a:r>
            <a:endParaRPr lang="en-US" sz="3500" dirty="0">
              <a:solidFill>
                <a:srgbClr val="0088B8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781" y="1945855"/>
            <a:ext cx="553937" cy="553937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061" y="1945856"/>
            <a:ext cx="476932" cy="4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526338" y="110135"/>
            <a:ext cx="3435046" cy="5632271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m-KH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m-KH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m-KH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m-KH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m-KH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m-KH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15748" y="170975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902906" y="435014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216480" y="6302683"/>
            <a:ext cx="390497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dirty="0"/>
              <a:t>Write the final score on the green cell !</a:t>
            </a:r>
            <a:endParaRPr lang="fr-FR"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!!! PROGRAMM MUST FOR THE 2 CASES !!</a:t>
            </a:r>
            <a:endParaRPr sz="11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96;p2"/>
          <p:cNvSpPr/>
          <p:nvPr/>
        </p:nvSpPr>
        <p:spPr>
          <a:xfrm>
            <a:off x="493371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97;p2"/>
          <p:cNvSpPr/>
          <p:nvPr/>
        </p:nvSpPr>
        <p:spPr>
          <a:xfrm>
            <a:off x="556477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98;p2"/>
          <p:cNvSpPr/>
          <p:nvPr/>
        </p:nvSpPr>
        <p:spPr>
          <a:xfrm>
            <a:off x="6195844" y="3435080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99;p2"/>
          <p:cNvSpPr/>
          <p:nvPr/>
        </p:nvSpPr>
        <p:spPr>
          <a:xfrm>
            <a:off x="6826909" y="3435079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00;p2"/>
          <p:cNvSpPr/>
          <p:nvPr/>
        </p:nvSpPr>
        <p:spPr>
          <a:xfrm>
            <a:off x="7441080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01;p2"/>
          <p:cNvSpPr/>
          <p:nvPr/>
        </p:nvSpPr>
        <p:spPr>
          <a:xfrm>
            <a:off x="8080592" y="3435077"/>
            <a:ext cx="631065" cy="6083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3715" y="2937164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856255" y="4454799"/>
            <a:ext cx="9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781465" y="622109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10092416" y="59159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560639" y="1037608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SCORE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10911155" y="1527959"/>
            <a:ext cx="120081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SCORE&gt;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62412" y="1059630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02906" y="1554240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15648" y="2071443"/>
            <a:ext cx="16007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49" name="TextBox 48"/>
          <p:cNvSpPr txBox="1"/>
          <p:nvPr/>
        </p:nvSpPr>
        <p:spPr>
          <a:xfrm>
            <a:off x="10393658" y="2093406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58368" y="206123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2" name="TextBox 51"/>
          <p:cNvSpPr txBox="1"/>
          <p:nvPr/>
        </p:nvSpPr>
        <p:spPr>
          <a:xfrm>
            <a:off x="8939185" y="2083190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60313" y="62712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79065" y="2056054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7480542" y="2071443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BLUE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95309" y="2558591"/>
            <a:ext cx="1703372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58" name="TextBox 57"/>
          <p:cNvSpPr txBox="1"/>
          <p:nvPr/>
        </p:nvSpPr>
        <p:spPr>
          <a:xfrm>
            <a:off x="7935803" y="2598968"/>
            <a:ext cx="165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YELLOW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134174" y="1524756"/>
            <a:ext cx="1700256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&lt;  &gt;   </a:t>
            </a:r>
            <a:r>
              <a:rPr lang="en-US" sz="2000" b="1" dirty="0"/>
              <a:t>+</a:t>
            </a:r>
            <a:r>
              <a:rPr lang="en-US" sz="2000" dirty="0"/>
              <a:t>    &lt;  &gt; </a:t>
            </a:r>
            <a:endParaRPr lang="fr-FR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9689570" y="2558591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9773833" y="2565615"/>
            <a:ext cx="198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CELL IS NOT GREEN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0390736" y="5026100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564779" y="3435076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6827150" y="3435495"/>
            <a:ext cx="647959" cy="607543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6169938" y="3436042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4924378" y="3435495"/>
            <a:ext cx="648524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1837" y="3429000"/>
            <a:ext cx="562446" cy="562446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048" y="3494277"/>
            <a:ext cx="476932" cy="476932"/>
          </a:xfrm>
          <a:prstGeom prst="rect">
            <a:avLst/>
          </a:prstGeom>
        </p:spPr>
      </p:pic>
      <p:sp>
        <p:nvSpPr>
          <p:cNvPr id="92" name="Rectangle 91"/>
          <p:cNvSpPr/>
          <p:nvPr/>
        </p:nvSpPr>
        <p:spPr>
          <a:xfrm>
            <a:off x="7435278" y="3435494"/>
            <a:ext cx="647959" cy="607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021" y="3538746"/>
            <a:ext cx="476932" cy="476932"/>
          </a:xfrm>
          <a:prstGeom prst="rect">
            <a:avLst/>
          </a:prstGeom>
        </p:spPr>
      </p:pic>
      <p:sp>
        <p:nvSpPr>
          <p:cNvPr id="108" name="Rectangle 107"/>
          <p:cNvSpPr/>
          <p:nvPr/>
        </p:nvSpPr>
        <p:spPr>
          <a:xfrm>
            <a:off x="8963983" y="5017426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/>
          <p:cNvSpPr/>
          <p:nvPr/>
        </p:nvSpPr>
        <p:spPr>
          <a:xfrm>
            <a:off x="6203476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/>
          <p:cNvSpPr/>
          <p:nvPr/>
        </p:nvSpPr>
        <p:spPr>
          <a:xfrm>
            <a:off x="6881716" y="5017427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/>
          <p:cNvSpPr/>
          <p:nvPr/>
        </p:nvSpPr>
        <p:spPr>
          <a:xfrm>
            <a:off x="7559956" y="5017427"/>
            <a:ext cx="678240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/>
          <p:cNvSpPr/>
          <p:nvPr/>
        </p:nvSpPr>
        <p:spPr>
          <a:xfrm>
            <a:off x="4846997" y="5017427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8773" y="5046437"/>
            <a:ext cx="434686" cy="562446"/>
          </a:xfrm>
          <a:prstGeom prst="rect">
            <a:avLst/>
          </a:prstGeom>
        </p:spPr>
      </p:pic>
      <p:sp>
        <p:nvSpPr>
          <p:cNvPr id="116" name="Rectangle 115"/>
          <p:cNvSpPr/>
          <p:nvPr/>
        </p:nvSpPr>
        <p:spPr>
          <a:xfrm>
            <a:off x="5525236" y="4996131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8250877" y="5017426"/>
            <a:ext cx="678240" cy="620466"/>
          </a:xfrm>
          <a:prstGeom prst="rect">
            <a:avLst/>
          </a:prstGeom>
          <a:solidFill>
            <a:srgbClr val="FFFF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684694" y="5017426"/>
            <a:ext cx="678240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Rectangle 122"/>
          <p:cNvSpPr/>
          <p:nvPr/>
        </p:nvSpPr>
        <p:spPr>
          <a:xfrm>
            <a:off x="8746995" y="3465431"/>
            <a:ext cx="659683" cy="560594"/>
          </a:xfrm>
          <a:prstGeom prst="rect">
            <a:avLst/>
          </a:prstGeom>
          <a:noFill/>
          <a:ln w="76200">
            <a:solidFill>
              <a:srgbClr val="16E4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4" name="Picture 1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983" y="5162580"/>
            <a:ext cx="476932" cy="476932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462" y="5109762"/>
            <a:ext cx="476932" cy="476932"/>
          </a:xfrm>
          <a:prstGeom prst="rect">
            <a:avLst/>
          </a:prstGeom>
        </p:spPr>
      </p:pic>
      <p:pic>
        <p:nvPicPr>
          <p:cNvPr id="126" name="Picture 1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348" y="5089192"/>
            <a:ext cx="476932" cy="476932"/>
          </a:xfrm>
          <a:prstGeom prst="rect">
            <a:avLst/>
          </a:prstGeom>
        </p:spPr>
      </p:pic>
      <p:pic>
        <p:nvPicPr>
          <p:cNvPr id="127" name="Picture 12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47" y="5099638"/>
            <a:ext cx="476932" cy="4769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4321" y="1184945"/>
            <a:ext cx="3064702" cy="31439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854523" y="1031059"/>
            <a:ext cx="225231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WHILE &lt;HAS DIAMONDS&gt;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40618" y="1357226"/>
            <a:ext cx="2729821" cy="9387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IF </a:t>
            </a:r>
            <a:r>
              <a:rPr lang="en-US" sz="1100" dirty="0">
                <a:solidFill>
                  <a:schemeClr val="accent1"/>
                </a:solidFill>
              </a:rPr>
              <a:t>&lt; </a:t>
            </a:r>
            <a:r>
              <a:rPr lang="en-US" sz="1100" i="1" dirty="0" smtClean="0">
                <a:solidFill>
                  <a:schemeClr val="accent1"/>
                </a:solidFill>
              </a:rPr>
              <a:t>CELL IS  YELLOW</a:t>
            </a:r>
            <a:r>
              <a:rPr lang="en-US" sz="1100" dirty="0" smtClean="0">
                <a:solidFill>
                  <a:schemeClr val="accent1"/>
                </a:solidFill>
              </a:rPr>
              <a:t>&gt;</a:t>
            </a:r>
          </a:p>
          <a:p>
            <a:endParaRPr lang="fr-FR" sz="1100" dirty="0" smtClean="0">
              <a:solidFill>
                <a:schemeClr val="accent1"/>
              </a:solidFill>
            </a:endParaRPr>
          </a:p>
          <a:p>
            <a:endParaRPr lang="fr-FR" sz="1100" dirty="0" smtClean="0">
              <a:solidFill>
                <a:schemeClr val="accent1"/>
              </a:solidFill>
            </a:endParaRPr>
          </a:p>
          <a:p>
            <a:endParaRPr lang="fr-FR" sz="1100" dirty="0" smtClean="0">
              <a:solidFill>
                <a:schemeClr val="accent1"/>
              </a:solidFill>
            </a:endParaRPr>
          </a:p>
          <a:p>
            <a:endParaRPr lang="fr-FR" sz="1100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92758" y="1610889"/>
            <a:ext cx="247768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SET</a:t>
            </a:r>
            <a:r>
              <a:rPr lang="en-US" sz="1100" b="1" dirty="0"/>
              <a:t>&lt; </a:t>
            </a:r>
            <a:r>
              <a:rPr lang="en-US" sz="1100" b="1" dirty="0" smtClean="0">
                <a:solidFill>
                  <a:srgbClr val="16E40C"/>
                </a:solidFill>
              </a:rPr>
              <a:t>SCORE</a:t>
            </a:r>
            <a:r>
              <a:rPr lang="en-US" sz="1100" dirty="0" smtClean="0"/>
              <a:t>&gt;  </a:t>
            </a:r>
            <a:r>
              <a:rPr lang="en-US" sz="1100" dirty="0"/>
              <a:t>TO &lt; </a:t>
            </a:r>
            <a:r>
              <a:rPr lang="en-US" sz="1100" b="1" i="1" dirty="0" smtClean="0">
                <a:solidFill>
                  <a:srgbClr val="16E40C"/>
                </a:solidFill>
              </a:rPr>
              <a:t>20</a:t>
            </a:r>
            <a:r>
              <a:rPr lang="en-US" sz="1100" dirty="0" smtClean="0"/>
              <a:t> </a:t>
            </a:r>
            <a:r>
              <a:rPr lang="en-US" sz="1100" dirty="0"/>
              <a:t>&gt; </a:t>
            </a:r>
            <a:endParaRPr lang="fr-FR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1292758" y="1937697"/>
            <a:ext cx="75854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GO RIGHT</a:t>
            </a:r>
            <a:endParaRPr lang="fr-FR" sz="11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7862" y="2367981"/>
            <a:ext cx="2729821" cy="90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IF </a:t>
            </a:r>
            <a:r>
              <a:rPr lang="en-US" sz="1050" dirty="0">
                <a:solidFill>
                  <a:schemeClr val="accent1"/>
                </a:solidFill>
              </a:rPr>
              <a:t>&lt; </a:t>
            </a:r>
            <a:r>
              <a:rPr lang="en-US" sz="1050" i="1" dirty="0" smtClean="0">
                <a:solidFill>
                  <a:schemeClr val="accent1"/>
                </a:solidFill>
              </a:rPr>
              <a:t>CELL IS RED</a:t>
            </a:r>
            <a:r>
              <a:rPr lang="en-US" sz="1050" dirty="0" smtClean="0">
                <a:solidFill>
                  <a:schemeClr val="accent1"/>
                </a:solidFill>
              </a:rPr>
              <a:t>&gt;</a:t>
            </a:r>
          </a:p>
          <a:p>
            <a:endParaRPr lang="fr-FR" sz="1050" dirty="0" smtClean="0">
              <a:solidFill>
                <a:schemeClr val="accent1"/>
              </a:solidFill>
            </a:endParaRPr>
          </a:p>
          <a:p>
            <a:endParaRPr lang="fr-FR" sz="1050" dirty="0" smtClean="0">
              <a:solidFill>
                <a:schemeClr val="accent1"/>
              </a:solidFill>
            </a:endParaRPr>
          </a:p>
          <a:p>
            <a:endParaRPr lang="fr-FR" sz="1050" dirty="0" smtClean="0">
              <a:solidFill>
                <a:schemeClr val="accent1"/>
              </a:solidFill>
            </a:endParaRPr>
          </a:p>
          <a:p>
            <a:endParaRPr lang="fr-FR" sz="1050" dirty="0">
              <a:solidFill>
                <a:schemeClr val="accent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300002" y="2594308"/>
            <a:ext cx="247768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SET</a:t>
            </a:r>
            <a:r>
              <a:rPr lang="en-US" sz="1050" b="1" dirty="0"/>
              <a:t>&lt; </a:t>
            </a:r>
            <a:r>
              <a:rPr lang="en-US" sz="1050" b="1" dirty="0" smtClean="0">
                <a:solidFill>
                  <a:srgbClr val="16E40C"/>
                </a:solidFill>
              </a:rPr>
              <a:t>SCORE</a:t>
            </a:r>
            <a:r>
              <a:rPr lang="en-US" sz="1050" dirty="0" smtClean="0"/>
              <a:t>&gt;  </a:t>
            </a:r>
            <a:r>
              <a:rPr lang="en-US" sz="1050" dirty="0"/>
              <a:t>TO &lt; </a:t>
            </a:r>
            <a:r>
              <a:rPr lang="en-US" sz="1050" b="1" i="1" dirty="0" smtClean="0">
                <a:solidFill>
                  <a:srgbClr val="16E40C"/>
                </a:solidFill>
              </a:rPr>
              <a:t>10</a:t>
            </a:r>
            <a:r>
              <a:rPr lang="en-US" sz="1050" dirty="0" smtClean="0"/>
              <a:t> </a:t>
            </a:r>
            <a:r>
              <a:rPr lang="en-US" sz="1050" dirty="0"/>
              <a:t>&gt; </a:t>
            </a:r>
            <a:endParaRPr lang="fr-FR" sz="1050" dirty="0"/>
          </a:p>
        </p:txBody>
      </p:sp>
      <p:sp>
        <p:nvSpPr>
          <p:cNvPr id="73" name="TextBox 72"/>
          <p:cNvSpPr txBox="1"/>
          <p:nvPr/>
        </p:nvSpPr>
        <p:spPr>
          <a:xfrm>
            <a:off x="1300002" y="2921116"/>
            <a:ext cx="75854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GO RIGHT</a:t>
            </a:r>
            <a:endParaRPr lang="fr-FR" sz="1050" dirty="0"/>
          </a:p>
        </p:txBody>
      </p:sp>
      <p:sp>
        <p:nvSpPr>
          <p:cNvPr id="74" name="TextBox 73"/>
          <p:cNvSpPr txBox="1"/>
          <p:nvPr/>
        </p:nvSpPr>
        <p:spPr>
          <a:xfrm>
            <a:off x="1038319" y="3294897"/>
            <a:ext cx="2729821" cy="9002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IF </a:t>
            </a:r>
            <a:r>
              <a:rPr lang="en-US" sz="1050" dirty="0">
                <a:solidFill>
                  <a:schemeClr val="accent1"/>
                </a:solidFill>
              </a:rPr>
              <a:t>&lt; </a:t>
            </a:r>
            <a:r>
              <a:rPr lang="en-US" sz="1050" i="1" dirty="0" smtClean="0">
                <a:solidFill>
                  <a:schemeClr val="accent1"/>
                </a:solidFill>
              </a:rPr>
              <a:t>CELL IS BULE</a:t>
            </a:r>
            <a:r>
              <a:rPr lang="en-US" sz="1050" dirty="0" smtClean="0">
                <a:solidFill>
                  <a:schemeClr val="accent1"/>
                </a:solidFill>
              </a:rPr>
              <a:t>&gt;</a:t>
            </a:r>
          </a:p>
          <a:p>
            <a:endParaRPr lang="fr-FR" sz="1050" dirty="0" smtClean="0">
              <a:solidFill>
                <a:schemeClr val="accent1"/>
              </a:solidFill>
            </a:endParaRPr>
          </a:p>
          <a:p>
            <a:endParaRPr lang="fr-FR" sz="1050" dirty="0" smtClean="0">
              <a:solidFill>
                <a:schemeClr val="accent1"/>
              </a:solidFill>
            </a:endParaRPr>
          </a:p>
          <a:p>
            <a:endParaRPr lang="fr-FR" sz="1050" dirty="0" smtClean="0">
              <a:solidFill>
                <a:schemeClr val="accent1"/>
              </a:solidFill>
            </a:endParaRPr>
          </a:p>
          <a:p>
            <a:endParaRPr lang="fr-FR" sz="1050" dirty="0">
              <a:solidFill>
                <a:schemeClr val="accent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89636" y="3542830"/>
            <a:ext cx="247768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50" dirty="0"/>
              <a:t>SET</a:t>
            </a:r>
            <a:r>
              <a:rPr lang="en-US" sz="1050" b="1" dirty="0"/>
              <a:t>&lt; </a:t>
            </a:r>
            <a:r>
              <a:rPr lang="en-US" sz="1050" b="1" dirty="0" smtClean="0">
                <a:solidFill>
                  <a:srgbClr val="16E40C"/>
                </a:solidFill>
              </a:rPr>
              <a:t>SCORE</a:t>
            </a:r>
            <a:r>
              <a:rPr lang="en-US" sz="1050" dirty="0" smtClean="0"/>
              <a:t>&gt;  </a:t>
            </a:r>
            <a:r>
              <a:rPr lang="en-US" sz="1050" dirty="0"/>
              <a:t>TO &lt; </a:t>
            </a:r>
            <a:r>
              <a:rPr lang="en-US" sz="1050" b="1" i="1" dirty="0" smtClean="0">
                <a:solidFill>
                  <a:srgbClr val="16E40C"/>
                </a:solidFill>
              </a:rPr>
              <a:t>20</a:t>
            </a:r>
            <a:r>
              <a:rPr lang="en-US" sz="1050" dirty="0" smtClean="0"/>
              <a:t> </a:t>
            </a:r>
            <a:r>
              <a:rPr lang="en-US" sz="1050" dirty="0"/>
              <a:t>&gt; </a:t>
            </a:r>
            <a:endParaRPr lang="fr-FR" sz="1050" dirty="0"/>
          </a:p>
        </p:txBody>
      </p:sp>
      <p:sp>
        <p:nvSpPr>
          <p:cNvPr id="76" name="TextBox 75"/>
          <p:cNvSpPr txBox="1"/>
          <p:nvPr/>
        </p:nvSpPr>
        <p:spPr>
          <a:xfrm>
            <a:off x="1289636" y="3869638"/>
            <a:ext cx="75854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/>
              <a:t>GO RIGHT</a:t>
            </a:r>
            <a:endParaRPr lang="fr-FR" sz="1050" dirty="0"/>
          </a:p>
        </p:txBody>
      </p:sp>
      <p:sp>
        <p:nvSpPr>
          <p:cNvPr id="93" name="TextBox 92"/>
          <p:cNvSpPr txBox="1"/>
          <p:nvPr/>
        </p:nvSpPr>
        <p:spPr>
          <a:xfrm>
            <a:off x="754321" y="5427624"/>
            <a:ext cx="178978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WRITE </a:t>
            </a:r>
            <a:r>
              <a:rPr lang="en-US" sz="1200" dirty="0">
                <a:solidFill>
                  <a:schemeClr val="tx1"/>
                </a:solidFill>
              </a:rPr>
              <a:t>&lt; </a:t>
            </a:r>
            <a:r>
              <a:rPr lang="en-US" sz="1200" dirty="0" smtClean="0">
                <a:solidFill>
                  <a:schemeClr val="tx1"/>
                </a:solidFill>
              </a:rPr>
              <a:t>SCORE + SCORE&gt;</a:t>
            </a:r>
            <a:endParaRPr lang="fr-FR" sz="12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56107" y="4461192"/>
            <a:ext cx="3064702" cy="866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5015438" y="2981209"/>
            <a:ext cx="225231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WHILE &lt;HAS DIAMONDS&gt;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044029" y="4713627"/>
            <a:ext cx="2729821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IF </a:t>
            </a:r>
            <a:r>
              <a:rPr lang="en-US" sz="1100" dirty="0">
                <a:solidFill>
                  <a:schemeClr val="accent1"/>
                </a:solidFill>
              </a:rPr>
              <a:t>&lt; </a:t>
            </a:r>
            <a:r>
              <a:rPr lang="en-US" sz="1100" i="1" dirty="0" smtClean="0">
                <a:solidFill>
                  <a:schemeClr val="accent1"/>
                </a:solidFill>
              </a:rPr>
              <a:t>CELL II NOT CREEN</a:t>
            </a:r>
            <a:r>
              <a:rPr lang="en-US" sz="1100" dirty="0" smtClean="0">
                <a:solidFill>
                  <a:schemeClr val="accent1"/>
                </a:solidFill>
              </a:rPr>
              <a:t>&gt;</a:t>
            </a:r>
          </a:p>
          <a:p>
            <a:endParaRPr lang="fr-FR" sz="1100" dirty="0" smtClean="0">
              <a:solidFill>
                <a:schemeClr val="accent1"/>
              </a:solidFill>
            </a:endParaRPr>
          </a:p>
          <a:p>
            <a:endParaRPr lang="fr-FR" sz="1100" dirty="0" smtClean="0">
              <a:solidFill>
                <a:schemeClr val="accent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361108" y="4944693"/>
            <a:ext cx="758541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/>
              <a:t>GO RIGHT</a:t>
            </a:r>
            <a:endParaRPr lang="fr-FR" sz="1100" dirty="0"/>
          </a:p>
        </p:txBody>
      </p:sp>
      <p:sp>
        <p:nvSpPr>
          <p:cNvPr id="99" name="TextBox 98"/>
          <p:cNvSpPr txBox="1"/>
          <p:nvPr/>
        </p:nvSpPr>
        <p:spPr>
          <a:xfrm>
            <a:off x="868685" y="4398890"/>
            <a:ext cx="71192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WHILE</a:t>
            </a:r>
            <a:endParaRPr lang="fr-FR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32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474468" y="471777"/>
            <a:ext cx="3775500" cy="3693278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673396" y="169882"/>
            <a:ext cx="5209063" cy="2629756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#3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55809" y="5262674"/>
            <a:ext cx="412523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0 on cell with </a:t>
            </a:r>
            <a:r>
              <a:rPr lang="en-US" sz="2000" b="1" u="sng" dirty="0"/>
              <a:t>NO</a:t>
            </a:r>
            <a:r>
              <a:rPr lang="en-US" sz="2000" b="1" dirty="0"/>
              <a:t> diamond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Write 1 on cells with a diamond</a:t>
            </a:r>
            <a:endParaRPr lang="fr-FR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7437375" y="678903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9039462" y="527133"/>
            <a:ext cx="192642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VALUE&gt;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284331" y="1409285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9684694" y="1840419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71946" y="2096323"/>
            <a:ext cx="1931157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70" name="TextBox 69"/>
          <p:cNvSpPr txBox="1"/>
          <p:nvPr/>
        </p:nvSpPr>
        <p:spPr>
          <a:xfrm>
            <a:off x="7486970" y="213375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HAS DIAMONDS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684693" y="2246590"/>
            <a:ext cx="193115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ELSE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747273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624856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502439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380022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4869690" y="4604077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7258" y="4633087"/>
            <a:ext cx="562446" cy="562446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561" y="4747611"/>
            <a:ext cx="476932" cy="476932"/>
          </a:xfrm>
          <a:prstGeom prst="rect">
            <a:avLst/>
          </a:prstGeom>
        </p:spPr>
      </p:pic>
      <p:pic>
        <p:nvPicPr>
          <p:cNvPr id="96" name="Picture 9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0" r="97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15" y="4718601"/>
            <a:ext cx="476932" cy="4769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54366" y="1259685"/>
            <a:ext cx="3176164" cy="2868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945292" y="1061133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</a:t>
            </a:r>
            <a:r>
              <a:rPr lang="en-US" sz="2000" dirty="0" smtClean="0"/>
              <a:t>4 </a:t>
            </a:r>
            <a:r>
              <a:rPr lang="en-US" sz="2000" dirty="0"/>
              <a:t>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41359" y="2009735"/>
            <a:ext cx="251348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 smtClean="0">
                <a:solidFill>
                  <a:schemeClr val="accent1"/>
                </a:solidFill>
              </a:rPr>
              <a:t>HAS DIAMONDS</a:t>
            </a:r>
            <a:r>
              <a:rPr lang="en-US" sz="2000" dirty="0" smtClean="0">
                <a:solidFill>
                  <a:schemeClr val="accent1"/>
                </a:solidFill>
              </a:rPr>
              <a:t>&gt;</a:t>
            </a:r>
          </a:p>
          <a:p>
            <a:endParaRPr lang="fr-FR" sz="2000" dirty="0" smtClean="0">
              <a:solidFill>
                <a:schemeClr val="accent1"/>
              </a:solidFill>
            </a:endParaRPr>
          </a:p>
          <a:p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47101" y="1528416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1979008" y="2446645"/>
            <a:ext cx="13676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1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341359" y="3055750"/>
            <a:ext cx="2513488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ELSE</a:t>
            </a:r>
          </a:p>
          <a:p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25121" y="3326221"/>
            <a:ext cx="136768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WRITE </a:t>
            </a:r>
            <a:r>
              <a:rPr lang="en-US" sz="2000" dirty="0">
                <a:solidFill>
                  <a:schemeClr val="tx1"/>
                </a:solidFill>
              </a:rPr>
              <a:t>&lt; </a:t>
            </a:r>
            <a:r>
              <a:rPr lang="en-US" sz="2000" dirty="0" smtClean="0">
                <a:solidFill>
                  <a:schemeClr val="tx1"/>
                </a:solidFill>
              </a:rPr>
              <a:t>0&gt;</a:t>
            </a: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2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67" y="696686"/>
            <a:ext cx="4213891" cy="4014285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2656115" y="3991429"/>
            <a:ext cx="691535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PART  #2</a:t>
            </a:r>
            <a:endParaRPr lang="fr-FR" sz="15000" dirty="0"/>
          </a:p>
        </p:txBody>
      </p:sp>
    </p:spTree>
    <p:extLst>
      <p:ext uri="{BB962C8B-B14F-4D97-AF65-F5344CB8AC3E}">
        <p14:creationId xmlns:p14="http://schemas.microsoft.com/office/powerpoint/2010/main" val="209368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290553" y="566670"/>
            <a:ext cx="3775500" cy="4247276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32160" y="685388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105044" y="169738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#4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38490" y="6062500"/>
            <a:ext cx="412523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1600" b="1" dirty="0"/>
              <a:t>Drop a cake or a diamond on the right cell on each number</a:t>
            </a:r>
          </a:p>
          <a:p>
            <a:pPr algn="ctr"/>
            <a:r>
              <a:rPr lang="en-US" sz="1600" b="1" dirty="0"/>
              <a:t>0 =&gt; drop a cake  // 1 =&gt; drop a </a:t>
            </a:r>
            <a:r>
              <a:rPr lang="en-US" sz="1600" b="1" dirty="0" smtClean="0"/>
              <a:t>diamond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396660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274243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151826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9029409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/>
          <p:cNvSpPr/>
          <p:nvPr/>
        </p:nvSpPr>
        <p:spPr>
          <a:xfrm>
            <a:off x="5519077" y="432923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2140" y="4401467"/>
            <a:ext cx="562446" cy="562446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4460049" y="447019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9069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/>
          <p:cNvSpPr txBox="1"/>
          <p:nvPr/>
        </p:nvSpPr>
        <p:spPr>
          <a:xfrm>
            <a:off x="6684268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59" name="TextBox 58"/>
          <p:cNvSpPr txBox="1"/>
          <p:nvPr/>
        </p:nvSpPr>
        <p:spPr>
          <a:xfrm>
            <a:off x="8318185" y="438890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60" name="TextBox 59"/>
          <p:cNvSpPr txBox="1"/>
          <p:nvPr/>
        </p:nvSpPr>
        <p:spPr>
          <a:xfrm>
            <a:off x="10073742" y="440360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10792692" y="432722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6365196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7242779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8120362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8997945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5487613" y="526869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0676" y="5340929"/>
            <a:ext cx="562446" cy="562446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428585" y="540965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90" name="Rectangle 89"/>
          <p:cNvSpPr/>
          <p:nvPr/>
        </p:nvSpPr>
        <p:spPr>
          <a:xfrm>
            <a:off x="98755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TextBox 90"/>
          <p:cNvSpPr txBox="1"/>
          <p:nvPr/>
        </p:nvSpPr>
        <p:spPr>
          <a:xfrm>
            <a:off x="6652804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2" name="TextBox 91"/>
          <p:cNvSpPr txBox="1"/>
          <p:nvPr/>
        </p:nvSpPr>
        <p:spPr>
          <a:xfrm>
            <a:off x="8347541" y="53432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94" name="TextBox 93"/>
          <p:cNvSpPr txBox="1"/>
          <p:nvPr/>
        </p:nvSpPr>
        <p:spPr>
          <a:xfrm>
            <a:off x="10117791" y="532837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97" name="Rectangle 96"/>
          <p:cNvSpPr/>
          <p:nvPr/>
        </p:nvSpPr>
        <p:spPr>
          <a:xfrm>
            <a:off x="10761228" y="526668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TextBox 97"/>
          <p:cNvSpPr txBox="1"/>
          <p:nvPr/>
        </p:nvSpPr>
        <p:spPr>
          <a:xfrm>
            <a:off x="7843989" y="1791824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99" name="TextBox 98"/>
          <p:cNvSpPr txBox="1"/>
          <p:nvPr/>
        </p:nvSpPr>
        <p:spPr>
          <a:xfrm>
            <a:off x="6421185" y="1758778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00" name="TextBox 99"/>
          <p:cNvSpPr txBox="1"/>
          <p:nvPr/>
        </p:nvSpPr>
        <p:spPr>
          <a:xfrm>
            <a:off x="6585495" y="2309436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9309608" y="1277843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397226" y="1791824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242779" y="705896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404285" y="71823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7247036" y="121151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/>
                </a:solidFill>
              </a:rPr>
              <a:t>WHILE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92163" y="1807213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07" name="TextBox 106"/>
          <p:cNvSpPr txBox="1"/>
          <p:nvPr/>
        </p:nvSpPr>
        <p:spPr>
          <a:xfrm>
            <a:off x="7953510" y="2967995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9158385" y="2270186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0522" y="1106006"/>
            <a:ext cx="2845582" cy="3605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5" name="TextBox 64"/>
          <p:cNvSpPr txBox="1"/>
          <p:nvPr/>
        </p:nvSpPr>
        <p:spPr>
          <a:xfrm>
            <a:off x="717089" y="879764"/>
            <a:ext cx="10316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/>
                </a:solidFill>
              </a:rPr>
              <a:t>Repeat 5</a:t>
            </a:r>
            <a:r>
              <a:rPr lang="fr-FR" sz="1600" dirty="0" smtClean="0">
                <a:solidFill>
                  <a:schemeClr val="tx1"/>
                </a:solidFill>
              </a:rPr>
              <a:t>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68542" y="1683490"/>
            <a:ext cx="2519849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dirty="0" smtClean="0">
                <a:solidFill>
                  <a:schemeClr val="accent1"/>
                </a:solidFill>
              </a:rPr>
              <a:t>&lt; </a:t>
            </a:r>
            <a:r>
              <a:rPr lang="en-US" sz="1400" dirty="0" smtClean="0">
                <a:solidFill>
                  <a:schemeClr val="accent1"/>
                </a:solidFill>
              </a:rPr>
              <a:t>0=&gt;MUNBER ON CELL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    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453704" y="1970018"/>
            <a:ext cx="10245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DROP CAKE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453703" y="2383562"/>
            <a:ext cx="9140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RIGHT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63915" y="3146034"/>
            <a:ext cx="253082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dirty="0" smtClean="0">
                <a:solidFill>
                  <a:schemeClr val="accent1"/>
                </a:solidFill>
              </a:rPr>
              <a:t>&lt; </a:t>
            </a:r>
            <a:r>
              <a:rPr lang="en-US" sz="1400" dirty="0" smtClean="0">
                <a:solidFill>
                  <a:schemeClr val="accent1"/>
                </a:solidFill>
              </a:rPr>
              <a:t>1=&gt; MUNBER ON CELL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    </a:t>
            </a:r>
            <a:endParaRPr lang="en-US" sz="1600" dirty="0" smtClean="0">
              <a:solidFill>
                <a:schemeClr val="accen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449077" y="3432562"/>
            <a:ext cx="14012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DROP </a:t>
            </a:r>
            <a:r>
              <a:rPr lang="en-US" sz="1400" dirty="0" smtClean="0"/>
              <a:t>DIAMOND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449076" y="3846106"/>
            <a:ext cx="9140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RIGHT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63915" y="4284719"/>
            <a:ext cx="9140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RIGHT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084108" y="1275392"/>
            <a:ext cx="9140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RIGHT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51926" y="2823978"/>
            <a:ext cx="9140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RIGHT</a:t>
            </a:r>
            <a:endParaRPr lang="fr-F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895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113;p2"/>
          <p:cNvCxnSpPr/>
          <p:nvPr/>
        </p:nvCxnSpPr>
        <p:spPr>
          <a:xfrm flipH="1">
            <a:off x="4121456" y="0"/>
            <a:ext cx="39744" cy="6858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114;p2"/>
          <p:cNvSpPr txBox="1"/>
          <p:nvPr/>
        </p:nvSpPr>
        <p:spPr>
          <a:xfrm>
            <a:off x="187428" y="70182"/>
            <a:ext cx="3775500" cy="5078273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 ENTER CODE &gt;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9" name="Google Shape;1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6355" y="119209"/>
            <a:ext cx="403174" cy="841237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90;p2"/>
          <p:cNvSpPr/>
          <p:nvPr/>
        </p:nvSpPr>
        <p:spPr>
          <a:xfrm>
            <a:off x="4384221" y="509920"/>
            <a:ext cx="1019126" cy="1099420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91;p2"/>
          <p:cNvSpPr/>
          <p:nvPr/>
        </p:nvSpPr>
        <p:spPr>
          <a:xfrm>
            <a:off x="6105044" y="169738"/>
            <a:ext cx="5756824" cy="3442142"/>
          </a:xfrm>
          <a:prstGeom prst="roundRect">
            <a:avLst>
              <a:gd name="adj" fmla="val 11262"/>
            </a:avLst>
          </a:prstGeom>
          <a:solidFill>
            <a:schemeClr val="lt1"/>
          </a:solidFill>
          <a:ln w="9525" cap="flat" cmpd="sng">
            <a:solidFill>
              <a:srgbClr val="A5A5A5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92;p2"/>
          <p:cNvSpPr txBox="1"/>
          <p:nvPr/>
        </p:nvSpPr>
        <p:spPr>
          <a:xfrm>
            <a:off x="4412121" y="566670"/>
            <a:ext cx="82907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#5</a:t>
            </a:r>
            <a:endParaRPr sz="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110;p2"/>
          <p:cNvSpPr txBox="1"/>
          <p:nvPr/>
        </p:nvSpPr>
        <p:spPr>
          <a:xfrm>
            <a:off x="6845561" y="168964"/>
            <a:ext cx="682174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BLOCS</a:t>
            </a:r>
            <a:endParaRPr sz="15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112;p2"/>
          <p:cNvSpPr txBox="1"/>
          <p:nvPr/>
        </p:nvSpPr>
        <p:spPr>
          <a:xfrm>
            <a:off x="4290542" y="154061"/>
            <a:ext cx="111280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CHALLENGE</a:t>
            </a:r>
            <a:endParaRPr sz="1500" dirty="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112;p2"/>
          <p:cNvSpPr txBox="1"/>
          <p:nvPr/>
        </p:nvSpPr>
        <p:spPr>
          <a:xfrm>
            <a:off x="53700" y="5628038"/>
            <a:ext cx="4454279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400" b="1" dirty="0"/>
              <a:t>On blue cell only: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dirty="0"/>
              <a:t>if number before is  0 drop a cake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b="1" dirty="0"/>
              <a:t>if number before is  1 drop a diamond</a:t>
            </a:r>
          </a:p>
          <a:p>
            <a:r>
              <a:rPr lang="en-US" sz="1400" b="1" dirty="0"/>
              <a:t>On red cell only: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400" b="1" dirty="0"/>
              <a:t>Drop a </a:t>
            </a:r>
            <a:r>
              <a:rPr lang="fr-FR" sz="1400" b="1" dirty="0" smtClean="0"/>
              <a:t>diamond</a:t>
            </a:r>
            <a:endParaRPr lang="fr-FR" sz="1400" dirty="0"/>
          </a:p>
        </p:txBody>
      </p:sp>
      <p:sp>
        <p:nvSpPr>
          <p:cNvPr id="46" name="Rectangle 45"/>
          <p:cNvSpPr/>
          <p:nvPr/>
        </p:nvSpPr>
        <p:spPr>
          <a:xfrm>
            <a:off x="6442380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7319963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8197546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9075129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564797" y="4542596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7860" y="4614827"/>
            <a:ext cx="562446" cy="56244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505769" y="4683551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CASE1 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9527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TextBox 68"/>
          <p:cNvSpPr txBox="1"/>
          <p:nvPr/>
        </p:nvSpPr>
        <p:spPr>
          <a:xfrm>
            <a:off x="6729988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0" name="TextBox 69"/>
          <p:cNvSpPr txBox="1"/>
          <p:nvPr/>
        </p:nvSpPr>
        <p:spPr>
          <a:xfrm>
            <a:off x="8363905" y="4602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10119462" y="4616963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72" name="Rectangle 71"/>
          <p:cNvSpPr/>
          <p:nvPr/>
        </p:nvSpPr>
        <p:spPr>
          <a:xfrm>
            <a:off x="10838412" y="4540583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6410916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7288499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8166082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9043665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5533333" y="5482058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56396" y="5554289"/>
            <a:ext cx="562446" cy="562446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474305" y="5623013"/>
            <a:ext cx="758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CASE2 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99212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TextBox 109"/>
          <p:cNvSpPr txBox="1"/>
          <p:nvPr/>
        </p:nvSpPr>
        <p:spPr>
          <a:xfrm>
            <a:off x="6698524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8393261" y="55566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1</a:t>
            </a:r>
            <a:endParaRPr lang="en-US" sz="3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0163511" y="554173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0</a:t>
            </a:r>
            <a:endParaRPr lang="en-US" sz="3200" dirty="0"/>
          </a:p>
        </p:txBody>
      </p:sp>
      <p:sp>
        <p:nvSpPr>
          <p:cNvPr id="113" name="Rectangle 112"/>
          <p:cNvSpPr/>
          <p:nvPr/>
        </p:nvSpPr>
        <p:spPr>
          <a:xfrm>
            <a:off x="10806948" y="5480045"/>
            <a:ext cx="877583" cy="6204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/>
          <p:cNvSpPr/>
          <p:nvPr/>
        </p:nvSpPr>
        <p:spPr>
          <a:xfrm>
            <a:off x="7324021" y="4562051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/>
          <p:cNvSpPr/>
          <p:nvPr/>
        </p:nvSpPr>
        <p:spPr>
          <a:xfrm>
            <a:off x="9081127" y="4548340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/>
          <p:cNvSpPr/>
          <p:nvPr/>
        </p:nvSpPr>
        <p:spPr>
          <a:xfrm>
            <a:off x="10850284" y="4548340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7" name="Rectangle 116"/>
          <p:cNvSpPr/>
          <p:nvPr/>
        </p:nvSpPr>
        <p:spPr>
          <a:xfrm>
            <a:off x="7280382" y="5491425"/>
            <a:ext cx="877583" cy="620466"/>
          </a:xfrm>
          <a:prstGeom prst="rect">
            <a:avLst/>
          </a:prstGeom>
          <a:solidFill>
            <a:srgbClr val="FF000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8" name="Rectangle 117"/>
          <p:cNvSpPr/>
          <p:nvPr/>
        </p:nvSpPr>
        <p:spPr>
          <a:xfrm>
            <a:off x="9051782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Rectangle 118"/>
          <p:cNvSpPr/>
          <p:nvPr/>
        </p:nvSpPr>
        <p:spPr>
          <a:xfrm>
            <a:off x="10791624" y="5491425"/>
            <a:ext cx="877583" cy="620466"/>
          </a:xfrm>
          <a:prstGeom prst="rect">
            <a:avLst/>
          </a:prstGeom>
          <a:solidFill>
            <a:srgbClr val="00B0F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TextBox 119"/>
          <p:cNvSpPr txBox="1"/>
          <p:nvPr/>
        </p:nvSpPr>
        <p:spPr>
          <a:xfrm>
            <a:off x="6214082" y="1500843"/>
            <a:ext cx="203153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8288905" y="2527617"/>
            <a:ext cx="122501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GO RIGHT</a:t>
            </a:r>
            <a:endParaRPr lang="fr-FR" sz="2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269141" y="2550190"/>
            <a:ext cx="19214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DIAMOND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983456" y="893811"/>
            <a:ext cx="247768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SET</a:t>
            </a:r>
            <a:r>
              <a:rPr lang="en-US" sz="2000" b="1" dirty="0"/>
              <a:t>&lt; </a:t>
            </a:r>
            <a:r>
              <a:rPr lang="en-US" sz="2000" b="1" i="1" dirty="0">
                <a:solidFill>
                  <a:srgbClr val="16E40C"/>
                </a:solidFill>
              </a:rPr>
              <a:t>VALUE</a:t>
            </a:r>
            <a:r>
              <a:rPr lang="en-US" sz="2000" dirty="0"/>
              <a:t>&gt;  TO &lt;  &gt; </a:t>
            </a:r>
            <a:endParaRPr lang="fr-FR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0276085" y="1531303"/>
            <a:ext cx="1377984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VALUE&gt;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577581" y="3077497"/>
            <a:ext cx="1983587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REPEAT N TIMES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696117" y="756425"/>
            <a:ext cx="212502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dirty="0">
                <a:solidFill>
                  <a:schemeClr val="accent1"/>
                </a:solidFill>
              </a:rPr>
              <a:t>&lt; </a:t>
            </a:r>
            <a:r>
              <a:rPr lang="en-US" sz="2000" i="1" dirty="0">
                <a:solidFill>
                  <a:schemeClr val="accent1"/>
                </a:solidFill>
              </a:rPr>
              <a:t>CONDITION</a:t>
            </a:r>
            <a:r>
              <a:rPr lang="en-US" sz="2000" dirty="0">
                <a:solidFill>
                  <a:schemeClr val="accent1"/>
                </a:solidFill>
              </a:rPr>
              <a:t>&gt;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54129" y="3077497"/>
            <a:ext cx="1659791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WHILE</a:t>
            </a:r>
            <a:endParaRPr lang="fr-FR" sz="2000" dirty="0">
              <a:solidFill>
                <a:schemeClr val="accent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134577" y="1527881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&lt;  &gt;   EQUAL TO    &lt;  &gt; </a:t>
            </a:r>
            <a:endParaRPr lang="fr-FR" dirty="0"/>
          </a:p>
        </p:txBody>
      </p:sp>
      <p:sp>
        <p:nvSpPr>
          <p:cNvPr id="129" name="TextBox 128"/>
          <p:cNvSpPr txBox="1"/>
          <p:nvPr/>
        </p:nvSpPr>
        <p:spPr>
          <a:xfrm>
            <a:off x="6375940" y="3069241"/>
            <a:ext cx="1382814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DROP CAKE</a:t>
            </a:r>
            <a:endParaRPr lang="fr-FR" sz="2000" dirty="0">
              <a:solidFill>
                <a:schemeClr val="tx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88349" y="2027948"/>
            <a:ext cx="2616825" cy="400110"/>
          </a:xfrm>
          <a:prstGeom prst="rect">
            <a:avLst/>
          </a:prstGeom>
          <a:ln>
            <a:solidFill>
              <a:srgbClr val="16E40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6E40C"/>
                </a:solidFill>
              </a:rPr>
              <a:t>&lt; NUMBER ON CELL&gt;</a:t>
            </a:r>
            <a:endParaRPr lang="fr-FR" sz="2000" b="1" dirty="0">
              <a:solidFill>
                <a:srgbClr val="16E40C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262645" y="2043482"/>
            <a:ext cx="136169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262645" y="2058871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RED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9612261" y="2554435"/>
            <a:ext cx="1411049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sz="20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655840" y="2614524"/>
            <a:ext cx="136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IS CELL BLUE</a:t>
            </a:r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4590" y="554703"/>
            <a:ext cx="3552503" cy="4507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7" name="TextBox 56"/>
          <p:cNvSpPr txBox="1"/>
          <p:nvPr/>
        </p:nvSpPr>
        <p:spPr>
          <a:xfrm>
            <a:off x="725472" y="402861"/>
            <a:ext cx="103163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smtClean="0">
                <a:solidFill>
                  <a:schemeClr val="tx1"/>
                </a:solidFill>
              </a:rPr>
              <a:t>WHILE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054663" y="1775899"/>
            <a:ext cx="2519849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dirty="0" smtClean="0">
                <a:solidFill>
                  <a:schemeClr val="accent1"/>
                </a:solidFill>
              </a:rPr>
              <a:t>&lt; CELL IS BULE&gt;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endParaRPr lang="en-US" sz="1600" dirty="0" smtClean="0">
              <a:solidFill>
                <a:schemeClr val="accent1"/>
              </a:solidFill>
            </a:endParaRPr>
          </a:p>
          <a:p>
            <a:endParaRPr lang="en-US" sz="1600" dirty="0" smtClean="0">
              <a:solidFill>
                <a:schemeClr val="accent1"/>
              </a:solidFill>
            </a:endParaRPr>
          </a:p>
          <a:p>
            <a:endParaRPr lang="en-US" sz="1600" dirty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    </a:t>
            </a:r>
          </a:p>
          <a:p>
            <a:endParaRPr lang="en-US" sz="1600" dirty="0">
              <a:solidFill>
                <a:schemeClr val="accent1"/>
              </a:solidFill>
            </a:endParaRPr>
          </a:p>
          <a:p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95331" y="3431505"/>
            <a:ext cx="2530822" cy="107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dirty="0" smtClean="0">
                <a:solidFill>
                  <a:schemeClr val="accent1"/>
                </a:solidFill>
              </a:rPr>
              <a:t>&lt; </a:t>
            </a:r>
            <a:r>
              <a:rPr lang="en-US" sz="1400" dirty="0" smtClean="0">
                <a:solidFill>
                  <a:schemeClr val="accent1"/>
                </a:solidFill>
              </a:rPr>
              <a:t>1=&gt; MUNBER ON CELL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endParaRPr lang="en-US" sz="1600" dirty="0" smtClean="0">
              <a:solidFill>
                <a:schemeClr val="accent1"/>
              </a:solidFill>
            </a:endParaRPr>
          </a:p>
          <a:p>
            <a:r>
              <a:rPr lang="en-US" sz="1600" dirty="0" smtClean="0">
                <a:solidFill>
                  <a:schemeClr val="accent1"/>
                </a:solidFill>
              </a:rPr>
              <a:t>    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37827" y="3769816"/>
            <a:ext cx="9140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RIGHT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283796" y="2164678"/>
            <a:ext cx="256161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>
                <a:solidFill>
                  <a:schemeClr val="accent1"/>
                </a:solidFill>
              </a:rPr>
              <a:t>&lt; </a:t>
            </a:r>
            <a:r>
              <a:rPr lang="en-US" sz="1400" dirty="0" smtClean="0">
                <a:solidFill>
                  <a:schemeClr val="accent1"/>
                </a:solidFill>
              </a:rPr>
              <a:t>&lt; VALUE &gt; EQUAL TO&lt; 0&gt;&gt;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</a:t>
            </a:r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57485" y="773290"/>
            <a:ext cx="9140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RIGHT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49351" y="1127638"/>
            <a:ext cx="307798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SET</a:t>
            </a:r>
            <a:r>
              <a:rPr lang="en-US" sz="1400" b="1" dirty="0"/>
              <a:t>&lt; </a:t>
            </a:r>
            <a:r>
              <a:rPr lang="en-US" sz="1400" b="1" i="1" dirty="0">
                <a:solidFill>
                  <a:srgbClr val="16E40C"/>
                </a:solidFill>
              </a:rPr>
              <a:t>VALUE</a:t>
            </a:r>
            <a:r>
              <a:rPr lang="en-US" sz="1400" dirty="0"/>
              <a:t>&gt;  TO &lt; </a:t>
            </a:r>
            <a:r>
              <a:rPr lang="en-US" sz="1400" dirty="0" smtClean="0">
                <a:solidFill>
                  <a:srgbClr val="16E40C"/>
                </a:solidFill>
              </a:rPr>
              <a:t>NUMBER ON CELL</a:t>
            </a:r>
            <a:r>
              <a:rPr lang="en-US" sz="1400" dirty="0" smtClean="0"/>
              <a:t> </a:t>
            </a:r>
            <a:r>
              <a:rPr lang="en-US" sz="1400" dirty="0"/>
              <a:t>&gt; </a:t>
            </a:r>
            <a:endParaRPr lang="fr-FR" sz="1400" dirty="0"/>
          </a:p>
        </p:txBody>
      </p:sp>
      <p:sp>
        <p:nvSpPr>
          <p:cNvPr id="87" name="TextBox 86"/>
          <p:cNvSpPr txBox="1"/>
          <p:nvPr/>
        </p:nvSpPr>
        <p:spPr>
          <a:xfrm>
            <a:off x="1041589" y="1461631"/>
            <a:ext cx="91403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GO RIGHT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39425" y="2473669"/>
            <a:ext cx="1024511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DROP CAKE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83254" y="2957221"/>
            <a:ext cx="2561611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dirty="0">
                <a:solidFill>
                  <a:schemeClr val="accent1"/>
                </a:solidFill>
              </a:rPr>
              <a:t>&lt; </a:t>
            </a:r>
            <a:r>
              <a:rPr lang="en-US" sz="1400" dirty="0" smtClean="0">
                <a:solidFill>
                  <a:schemeClr val="accent1"/>
                </a:solidFill>
              </a:rPr>
              <a:t>&lt; VALUE &gt; EQUAL TO&lt; 1&gt;&gt;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 </a:t>
            </a:r>
            <a:endParaRPr lang="en-US" sz="1400" dirty="0" smtClean="0">
              <a:solidFill>
                <a:schemeClr val="accent1"/>
              </a:solidFill>
            </a:endParaRPr>
          </a:p>
          <a:p>
            <a:r>
              <a:rPr lang="en-US" sz="1400" dirty="0" smtClean="0">
                <a:solidFill>
                  <a:schemeClr val="accent1"/>
                </a:solidFill>
              </a:rPr>
              <a:t> </a:t>
            </a:r>
            <a:endParaRPr lang="fr-FR" sz="1400" dirty="0">
              <a:solidFill>
                <a:schemeClr val="accent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638883" y="3266212"/>
            <a:ext cx="1401217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/>
              <a:t>DROP DIAMOND</a:t>
            </a: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38757" y="3875364"/>
            <a:ext cx="2519849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IF </a:t>
            </a:r>
            <a:r>
              <a:rPr lang="en-US" sz="1600" dirty="0" smtClean="0">
                <a:solidFill>
                  <a:schemeClr val="accent1"/>
                </a:solidFill>
              </a:rPr>
              <a:t>&lt; CELL IS RED&gt;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dirty="0" smtClean="0">
                <a:solidFill>
                  <a:schemeClr val="accent1"/>
                </a:solidFill>
              </a:rPr>
              <a:t>   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56339" y="4146993"/>
            <a:ext cx="1643480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DROP A DIAMOND</a:t>
            </a:r>
            <a:endParaRPr lang="en-US" sz="14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8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637</Words>
  <Application>Microsoft Office PowerPoint</Application>
  <PresentationFormat>Widescreen</PresentationFormat>
  <Paragraphs>265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SENGHAK.CHHUN</cp:lastModifiedBy>
  <cp:revision>90</cp:revision>
  <dcterms:created xsi:type="dcterms:W3CDTF">2020-01-30T10:34:45Z</dcterms:created>
  <dcterms:modified xsi:type="dcterms:W3CDTF">2023-06-16T12:13:29Z</dcterms:modified>
</cp:coreProperties>
</file>