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27889-0D3C-4D09-AD15-9BEACB89192B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EF413-BE6B-475E-A4AA-358CD595E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59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Complete the tables with examples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EE7D2-5794-474A-AFDE-7FB63209EA3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862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09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00FF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00FF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00FF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2B2268-CC97-CB44-A9EA-F015787AC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7155462-D9AB-0B48-B39F-583E359BB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216C2A-094A-814A-B1C2-715E7D937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1F7A-3698-A649-AA7C-119CAC6E3123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B3964B-83C4-2C47-9342-90B5E1D25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A43961-67DE-7A48-B1DD-F2BF483C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658-8F8A-B74E-8A5E-1C6DDFC6C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6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07484" y="581659"/>
            <a:ext cx="3177031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00FF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347BDF61-595B-8141-B206-CEEF42124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62546"/>
              </p:ext>
            </p:extLst>
          </p:nvPr>
        </p:nvGraphicFramePr>
        <p:xfrm>
          <a:off x="119151" y="2052440"/>
          <a:ext cx="4388842" cy="241163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09985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291855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183448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  <a:gridCol w="903554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465101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Student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Student</a:t>
                      </a:r>
                      <a:r>
                        <a:rPr lang="fr-FR" sz="1400" dirty="0"/>
                        <a:t> Name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Date of </a:t>
                      </a:r>
                      <a:r>
                        <a:rPr lang="fr-FR" sz="1400" dirty="0" err="1"/>
                        <a:t>birth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Province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37897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Mengyi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xxx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37897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Tim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37897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Narong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37897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Nork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43064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1005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Sophim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10318B06-8B7E-3C41-BF75-C44E929B7BD3}"/>
              </a:ext>
            </a:extLst>
          </p:cNvPr>
          <p:cNvGraphicFramePr>
            <a:graphicFrameLocks noGrp="1"/>
          </p:cNvGraphicFramePr>
          <p:nvPr/>
        </p:nvGraphicFramePr>
        <p:xfrm>
          <a:off x="8111550" y="2068615"/>
          <a:ext cx="4080450" cy="180453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86675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358659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725369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  <a:gridCol w="1009747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40138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Course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Course </a:t>
                      </a:r>
                      <a:r>
                        <a:rPr lang="fr-FR" sz="1400" dirty="0" err="1"/>
                        <a:t>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Teacher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Department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327053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JavaScript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Clément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WEP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327053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Oral </a:t>
                      </a:r>
                      <a:r>
                        <a:rPr lang="fr-FR" sz="1100" dirty="0" err="1"/>
                        <a:t>comprehension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Sokhom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English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327053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Algorithm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Ronan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WEP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327053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Drawing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Him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Art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F6923251-0F6C-CE46-90D2-2F041AE77554}"/>
              </a:ext>
            </a:extLst>
          </p:cNvPr>
          <p:cNvGraphicFramePr>
            <a:graphicFrameLocks noGrp="1"/>
          </p:cNvGraphicFramePr>
          <p:nvPr/>
        </p:nvGraphicFramePr>
        <p:xfrm>
          <a:off x="4629451" y="2044623"/>
          <a:ext cx="3239183" cy="305744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7085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108887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873211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</a:tblGrid>
              <a:tr h="52635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Enrolment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Student</a:t>
                      </a:r>
                      <a:r>
                        <a:rPr lang="fr-FR" sz="1400" dirty="0"/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Course ID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10051001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1005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2282902864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27225917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671355643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FE479983-3E5D-B04E-88D7-36E2324A5A9B}"/>
              </a:ext>
            </a:extLst>
          </p:cNvPr>
          <p:cNvSpPr txBox="1"/>
          <p:nvPr/>
        </p:nvSpPr>
        <p:spPr>
          <a:xfrm>
            <a:off x="-518034" y="1406575"/>
            <a:ext cx="5586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1"/>
                </a:solidFill>
              </a:rPr>
              <a:t>STUDENT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4BDB108-31DC-1043-8211-4E5280E4A404}"/>
              </a:ext>
            </a:extLst>
          </p:cNvPr>
          <p:cNvSpPr txBox="1"/>
          <p:nvPr/>
        </p:nvSpPr>
        <p:spPr>
          <a:xfrm>
            <a:off x="8810459" y="1469027"/>
            <a:ext cx="2682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1"/>
                </a:solidFill>
              </a:rPr>
              <a:t>COURSE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C81DDE8-5EFD-2F48-9E3A-AE98E419A32A}"/>
              </a:ext>
            </a:extLst>
          </p:cNvPr>
          <p:cNvSpPr txBox="1"/>
          <p:nvPr/>
        </p:nvSpPr>
        <p:spPr>
          <a:xfrm>
            <a:off x="5460548" y="1435144"/>
            <a:ext cx="2251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1"/>
                </a:solidFill>
              </a:rPr>
              <a:t>ENROLMENT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471621" y="5399288"/>
            <a:ext cx="83388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2400" dirty="0">
                <a:cs typeface="Calibri"/>
                <a:sym typeface="Calibri"/>
              </a:rPr>
              <a:t>What courses follows </a:t>
            </a:r>
            <a:r>
              <a:rPr lang="fr-FR" sz="2400"/>
              <a:t>Mengyi</a:t>
            </a:r>
            <a:r>
              <a:rPr lang="en-US" sz="2400">
                <a:cs typeface="Calibri"/>
                <a:sym typeface="Calibri"/>
              </a:rPr>
              <a:t>?</a:t>
            </a:r>
            <a:endParaRPr lang="en-US" sz="2400" dirty="0">
              <a:cs typeface="Calibri"/>
              <a:sym typeface="Calibri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400" dirty="0">
                <a:cs typeface="Calibri"/>
                <a:sym typeface="Calibri"/>
              </a:rPr>
              <a:t>Who are the students that follow the </a:t>
            </a:r>
            <a:r>
              <a:rPr lang="en-US" sz="2400" dirty="0" err="1">
                <a:cs typeface="Calibri"/>
                <a:sym typeface="Calibri"/>
              </a:rPr>
              <a:t>Javascript</a:t>
            </a:r>
            <a:r>
              <a:rPr lang="en-US" sz="2400" dirty="0">
                <a:cs typeface="Calibri"/>
                <a:sym typeface="Calibri"/>
              </a:rPr>
              <a:t> course?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400" dirty="0">
                <a:cs typeface="Calibri"/>
                <a:sym typeface="Calibri"/>
              </a:rPr>
              <a:t>How many students follow the Drawing course?</a:t>
            </a:r>
          </a:p>
        </p:txBody>
      </p:sp>
      <p:sp>
        <p:nvSpPr>
          <p:cNvPr id="11" name="Google Shape;187;p9">
            <a:extLst>
              <a:ext uri="{FF2B5EF4-FFF2-40B4-BE49-F238E27FC236}">
                <a16:creationId xmlns:a16="http://schemas.microsoft.com/office/drawing/2014/main" id="{51907FB3-A5DE-43E3-BDB7-9CDA94F9ADC1}"/>
              </a:ext>
            </a:extLst>
          </p:cNvPr>
          <p:cNvSpPr txBox="1"/>
          <p:nvPr/>
        </p:nvSpPr>
        <p:spPr>
          <a:xfrm>
            <a:off x="2744142" y="203427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239371" y="132317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sz="3000" b="1" dirty="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86;p9">
            <a:extLst>
              <a:ext uri="{FF2B5EF4-FFF2-40B4-BE49-F238E27FC236}">
                <a16:creationId xmlns:a16="http://schemas.microsoft.com/office/drawing/2014/main" id="{8F7A8256-9B5B-2D47-980F-46C8A968BB0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2490" y="209261"/>
            <a:ext cx="373501" cy="3884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7560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899D6EBF-03A7-3345-9EC1-8260AEE21998}"/>
              </a:ext>
            </a:extLst>
          </p:cNvPr>
          <p:cNvSpPr txBox="1"/>
          <p:nvPr/>
        </p:nvSpPr>
        <p:spPr>
          <a:xfrm>
            <a:off x="211965" y="5119958"/>
            <a:ext cx="108378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000" dirty="0"/>
              <a:t>	What is the relation between Students and Parents?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000" dirty="0"/>
              <a:t>	The table </a:t>
            </a:r>
            <a:r>
              <a:rPr lang="en-GB" sz="2000" dirty="0" err="1"/>
              <a:t>Student_Parents</a:t>
            </a:r>
            <a:r>
              <a:rPr lang="en-GB" sz="2000" dirty="0"/>
              <a:t> is called an Intersection table or an Associative table or is it just a normal 	table? Explain why.</a:t>
            </a:r>
            <a:br>
              <a:rPr lang="en-GB" sz="2000" dirty="0"/>
            </a:br>
            <a:r>
              <a:rPr lang="en-GB" sz="2000" dirty="0"/>
              <a:t> </a:t>
            </a:r>
          </a:p>
        </p:txBody>
      </p:sp>
      <p:graphicFrame>
        <p:nvGraphicFramePr>
          <p:cNvPr id="7" name="Tableau 10">
            <a:extLst>
              <a:ext uri="{FF2B5EF4-FFF2-40B4-BE49-F238E27FC236}">
                <a16:creationId xmlns:a16="http://schemas.microsoft.com/office/drawing/2014/main" id="{DCF8E494-BED7-5847-9613-D8DA249D8346}"/>
              </a:ext>
            </a:extLst>
          </p:cNvPr>
          <p:cNvGraphicFramePr>
            <a:graphicFrameLocks noGrp="1"/>
          </p:cNvGraphicFramePr>
          <p:nvPr/>
        </p:nvGraphicFramePr>
        <p:xfrm>
          <a:off x="192150" y="1985558"/>
          <a:ext cx="2946246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46246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PARENT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 err="1"/>
                        <a:t>parent_id</a:t>
                      </a:r>
                      <a:endParaRPr lang="en-GB" sz="2200" dirty="0"/>
                    </a:p>
                    <a:p>
                      <a:pPr algn="l"/>
                      <a:r>
                        <a:rPr lang="en-GB" sz="2200" dirty="0"/>
                        <a:t>gender</a:t>
                      </a:r>
                    </a:p>
                    <a:p>
                      <a:pPr algn="l"/>
                      <a:r>
                        <a:rPr lang="en-GB" sz="2200" dirty="0"/>
                        <a:t>last_name</a:t>
                      </a:r>
                    </a:p>
                    <a:p>
                      <a:pPr algn="l"/>
                      <a:r>
                        <a:rPr lang="en-GB" sz="2200" dirty="0" err="1"/>
                        <a:t>job_name</a:t>
                      </a:r>
                      <a:endParaRPr lang="en-GB" sz="2200" dirty="0"/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graphicFrame>
        <p:nvGraphicFramePr>
          <p:cNvPr id="8" name="Tableau 10">
            <a:extLst>
              <a:ext uri="{FF2B5EF4-FFF2-40B4-BE49-F238E27FC236}">
                <a16:creationId xmlns:a16="http://schemas.microsoft.com/office/drawing/2014/main" id="{A1522C00-CE88-E84B-8460-4850CE305A5C}"/>
              </a:ext>
            </a:extLst>
          </p:cNvPr>
          <p:cNvGraphicFramePr>
            <a:graphicFrameLocks noGrp="1"/>
          </p:cNvGraphicFramePr>
          <p:nvPr/>
        </p:nvGraphicFramePr>
        <p:xfrm>
          <a:off x="4859018" y="1985558"/>
          <a:ext cx="2743200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4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STUDENT_PARENT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3">
                <a:tc>
                  <a:txBody>
                    <a:bodyPr/>
                    <a:lstStyle/>
                    <a:p>
                      <a:pPr algn="l"/>
                      <a:r>
                        <a:rPr lang="en-GB" sz="2200" dirty="0" err="1"/>
                        <a:t>parent_id</a:t>
                      </a:r>
                      <a:endParaRPr lang="en-GB" sz="2200" dirty="0"/>
                    </a:p>
                    <a:p>
                      <a:pPr algn="l"/>
                      <a:r>
                        <a:rPr lang="en-GB" sz="2200" dirty="0" err="1"/>
                        <a:t>student_id</a:t>
                      </a:r>
                      <a:endParaRPr lang="en-GB" sz="2200" dirty="0"/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11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138396" y="3294486"/>
            <a:ext cx="1720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6">
            <a:extLst>
              <a:ext uri="{FF2B5EF4-FFF2-40B4-BE49-F238E27FC236}">
                <a16:creationId xmlns:a16="http://schemas.microsoft.com/office/drawing/2014/main" id="{5DE518E3-3F42-B347-B737-A22C76884537}"/>
              </a:ext>
            </a:extLst>
          </p:cNvPr>
          <p:cNvSpPr txBox="1"/>
          <p:nvPr/>
        </p:nvSpPr>
        <p:spPr>
          <a:xfrm>
            <a:off x="4189645" y="2773817"/>
            <a:ext cx="82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DFF"/>
                </a:solidFill>
              </a:rPr>
              <a:t>many</a:t>
            </a:r>
          </a:p>
        </p:txBody>
      </p:sp>
      <p:sp>
        <p:nvSpPr>
          <p:cNvPr id="13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3222331" y="2802601"/>
            <a:ext cx="38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DFF"/>
                </a:solidFill>
              </a:rPr>
              <a:t>1</a:t>
            </a:r>
          </a:p>
        </p:txBody>
      </p:sp>
      <p:graphicFrame>
        <p:nvGraphicFramePr>
          <p:cNvPr id="14" name="Tableau 10">
            <a:extLst>
              <a:ext uri="{FF2B5EF4-FFF2-40B4-BE49-F238E27FC236}">
                <a16:creationId xmlns:a16="http://schemas.microsoft.com/office/drawing/2014/main" id="{16F9F466-53A6-4345-BF26-8B56E98EDD75}"/>
              </a:ext>
            </a:extLst>
          </p:cNvPr>
          <p:cNvGraphicFramePr>
            <a:graphicFrameLocks noGrp="1"/>
          </p:cNvGraphicFramePr>
          <p:nvPr/>
        </p:nvGraphicFramePr>
        <p:xfrm>
          <a:off x="9277045" y="1985556"/>
          <a:ext cx="2777544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77544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 err="1"/>
                        <a:t>student_id</a:t>
                      </a:r>
                      <a:endParaRPr lang="en-GB" sz="2200" dirty="0"/>
                    </a:p>
                    <a:p>
                      <a:pPr algn="l"/>
                      <a:r>
                        <a:rPr lang="en-GB" sz="2200" dirty="0"/>
                        <a:t>gender</a:t>
                      </a:r>
                    </a:p>
                    <a:p>
                      <a:pPr algn="l"/>
                      <a:r>
                        <a:rPr lang="en-GB" sz="2200" dirty="0"/>
                        <a:t>last_name</a:t>
                      </a:r>
                    </a:p>
                    <a:p>
                      <a:pPr algn="l"/>
                      <a:r>
                        <a:rPr lang="en-GB" sz="2200" dirty="0" err="1"/>
                        <a:t>shool_name</a:t>
                      </a:r>
                      <a:endParaRPr lang="en-GB" sz="2200" dirty="0"/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15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</p:cNvCxnSpPr>
          <p:nvPr/>
        </p:nvCxnSpPr>
        <p:spPr>
          <a:xfrm>
            <a:off x="7536608" y="3294486"/>
            <a:ext cx="1720622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6">
            <a:extLst>
              <a:ext uri="{FF2B5EF4-FFF2-40B4-BE49-F238E27FC236}">
                <a16:creationId xmlns:a16="http://schemas.microsoft.com/office/drawing/2014/main" id="{5DE518E3-3F42-B347-B737-A22C76884537}"/>
              </a:ext>
            </a:extLst>
          </p:cNvPr>
          <p:cNvSpPr txBox="1"/>
          <p:nvPr/>
        </p:nvSpPr>
        <p:spPr>
          <a:xfrm>
            <a:off x="7574370" y="2802601"/>
            <a:ext cx="82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</a:rPr>
              <a:t>many</a:t>
            </a:r>
          </a:p>
        </p:txBody>
      </p:sp>
      <p:sp>
        <p:nvSpPr>
          <p:cNvPr id="17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8869740" y="2759021"/>
            <a:ext cx="38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8" name="Google Shape;187;p9">
            <a:extLst>
              <a:ext uri="{FF2B5EF4-FFF2-40B4-BE49-F238E27FC236}">
                <a16:creationId xmlns:a16="http://schemas.microsoft.com/office/drawing/2014/main" id="{51907FB3-A5DE-43E3-BDB7-9CDA94F9ADC1}"/>
              </a:ext>
            </a:extLst>
          </p:cNvPr>
          <p:cNvSpPr txBox="1"/>
          <p:nvPr/>
        </p:nvSpPr>
        <p:spPr>
          <a:xfrm>
            <a:off x="2744142" y="203427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239371" y="132317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ACTIVITY 2</a:t>
            </a:r>
            <a:endParaRPr sz="3000" b="1" dirty="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Google Shape;186;p9">
            <a:extLst>
              <a:ext uri="{FF2B5EF4-FFF2-40B4-BE49-F238E27FC236}">
                <a16:creationId xmlns:a16="http://schemas.microsoft.com/office/drawing/2014/main" id="{8F7A8256-9B5B-2D47-980F-46C8A968BB0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2490" y="209261"/>
            <a:ext cx="373501" cy="3884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56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86;p9">
            <a:extLst>
              <a:ext uri="{FF2B5EF4-FFF2-40B4-BE49-F238E27FC236}">
                <a16:creationId xmlns:a16="http://schemas.microsoft.com/office/drawing/2014/main" id="{01619043-F9B6-4ABF-A143-ED6CEADC102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08269" y="155016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87;p9">
            <a:extLst>
              <a:ext uri="{FF2B5EF4-FFF2-40B4-BE49-F238E27FC236}">
                <a16:creationId xmlns:a16="http://schemas.microsoft.com/office/drawing/2014/main" id="{51907FB3-A5DE-43E3-BDB7-9CDA94F9ADC1}"/>
              </a:ext>
            </a:extLst>
          </p:cNvPr>
          <p:cNvSpPr txBox="1"/>
          <p:nvPr/>
        </p:nvSpPr>
        <p:spPr>
          <a:xfrm>
            <a:off x="2959921" y="149182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268399" y="72238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ACTIVITY 3</a:t>
            </a:r>
            <a:endParaRPr sz="3000" b="1" dirty="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268399" y="604912"/>
            <a:ext cx="1290333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 the model to precise for each id if they are a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Key (PK) or a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Foreign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Key (FK)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220357"/>
            <a:ext cx="7304817" cy="604832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428422" y="1416991"/>
            <a:ext cx="170815" cy="35496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270"/>
              </a:lnSpc>
              <a:spcBef>
                <a:spcPts val="180"/>
              </a:spcBef>
            </a:pPr>
            <a:r>
              <a:rPr sz="900" b="1" spc="-25" dirty="0">
                <a:solidFill>
                  <a:srgbClr val="FF0000"/>
                </a:solidFill>
                <a:latin typeface="Calibri"/>
                <a:cs typeface="Calibri"/>
              </a:rPr>
              <a:t>PK  </a:t>
            </a:r>
            <a:r>
              <a:rPr sz="900" b="1" spc="-20" dirty="0">
                <a:solidFill>
                  <a:srgbClr val="0070C0"/>
                </a:solidFill>
                <a:latin typeface="Calibri"/>
                <a:cs typeface="Calibri"/>
              </a:rPr>
              <a:t>FK</a:t>
            </a:r>
            <a:endParaRPr sz="900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12" name="Right Arrow 11"/>
          <p:cNvSpPr/>
          <p:nvPr/>
        </p:nvSpPr>
        <p:spPr>
          <a:xfrm rot="9562260">
            <a:off x="6864349" y="1408748"/>
            <a:ext cx="609600" cy="186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20767058">
            <a:off x="7423151" y="1050931"/>
            <a:ext cx="1075936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95600" y="1461986"/>
            <a:ext cx="3710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rgbClr val="FF0000"/>
                </a:solidFill>
              </a:rPr>
              <a:t>PK</a:t>
            </a:r>
            <a:endParaRPr lang="en-US" sz="8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9237" y="1594473"/>
            <a:ext cx="3710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chemeClr val="accent1"/>
                </a:solidFill>
              </a:rPr>
              <a:t>FK</a:t>
            </a:r>
            <a:endParaRPr lang="en-US" sz="800" b="1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29200" y="2667000"/>
            <a:ext cx="3710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chemeClr val="accent1"/>
                </a:solidFill>
              </a:rPr>
              <a:t>FK</a:t>
            </a:r>
            <a:endParaRPr lang="en-US" sz="800" b="1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77048" y="3810000"/>
            <a:ext cx="3710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chemeClr val="accent1"/>
                </a:solidFill>
              </a:rPr>
              <a:t>FK</a:t>
            </a:r>
            <a:endParaRPr lang="en-US" sz="800" b="1" dirty="0">
              <a:solidFill>
                <a:schemeClr val="accent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24400" y="2527528"/>
            <a:ext cx="3710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chemeClr val="accent1"/>
                </a:solidFill>
              </a:rPr>
              <a:t>FK</a:t>
            </a:r>
            <a:endParaRPr lang="en-US" sz="800" b="1" dirty="0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23980" y="2299498"/>
            <a:ext cx="333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rgbClr val="FF0000"/>
                </a:solidFill>
              </a:rPr>
              <a:t>PK</a:t>
            </a:r>
            <a:endParaRPr lang="en-US" sz="8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11935" y="2160026"/>
            <a:ext cx="3710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chemeClr val="accent1"/>
                </a:solidFill>
              </a:rPr>
              <a:t>FK</a:t>
            </a:r>
            <a:endParaRPr lang="en-US" sz="800" b="1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47440" y="1677430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2825772" y="2291755"/>
            <a:ext cx="3710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rgbClr val="FF0000"/>
                </a:solidFill>
              </a:rPr>
              <a:t>PK</a:t>
            </a:r>
            <a:endParaRPr lang="en-US" sz="8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74406" y="3057396"/>
            <a:ext cx="3710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rgbClr val="FF0000"/>
                </a:solidFill>
              </a:rPr>
              <a:t>PK</a:t>
            </a:r>
            <a:endParaRPr lang="en-US" sz="8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49036" y="3060024"/>
            <a:ext cx="3710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rgbClr val="FF0000"/>
                </a:solidFill>
              </a:rPr>
              <a:t>PK</a:t>
            </a:r>
            <a:endParaRPr lang="en-US" sz="8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28314" y="3183378"/>
            <a:ext cx="3710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chemeClr val="accent1"/>
                </a:solidFill>
              </a:rPr>
              <a:t>FK</a:t>
            </a:r>
            <a:endParaRPr lang="en-US" sz="800" b="1" dirty="0">
              <a:solidFill>
                <a:schemeClr val="accent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23444" y="3311494"/>
            <a:ext cx="3710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chemeClr val="accent1"/>
                </a:solidFill>
              </a:rPr>
              <a:t>FK</a:t>
            </a:r>
            <a:endParaRPr lang="en-US" sz="800" b="1" dirty="0">
              <a:solidFill>
                <a:schemeClr val="accent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28314" y="3439610"/>
            <a:ext cx="3710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chemeClr val="accent1"/>
                </a:solidFill>
              </a:rPr>
              <a:t>FK</a:t>
            </a:r>
            <a:endParaRPr lang="en-US" sz="800" b="1" dirty="0">
              <a:solidFill>
                <a:schemeClr val="accent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06018" y="3562906"/>
            <a:ext cx="3710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chemeClr val="accent1"/>
                </a:solidFill>
              </a:rPr>
              <a:t>FK</a:t>
            </a:r>
            <a:endParaRPr lang="en-US" sz="800" b="1" dirty="0">
              <a:solidFill>
                <a:schemeClr val="accent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47872" y="3702920"/>
            <a:ext cx="3710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chemeClr val="accent1"/>
                </a:solidFill>
              </a:rPr>
              <a:t>FK</a:t>
            </a:r>
            <a:endParaRPr lang="en-US" sz="800" b="1" dirty="0">
              <a:solidFill>
                <a:schemeClr val="accent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63000" y="3167746"/>
            <a:ext cx="3710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chemeClr val="accent1"/>
                </a:solidFill>
              </a:rPr>
              <a:t>FK</a:t>
            </a:r>
            <a:endParaRPr lang="en-US" sz="800" b="1" dirty="0">
              <a:solidFill>
                <a:schemeClr val="accen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742278" y="1785344"/>
            <a:ext cx="3710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rgbClr val="FF0000"/>
                </a:solidFill>
              </a:rPr>
              <a:t>PK</a:t>
            </a:r>
            <a:endParaRPr lang="en-US" sz="8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772525" y="3292079"/>
            <a:ext cx="3710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chemeClr val="accent1"/>
                </a:solidFill>
              </a:rPr>
              <a:t>FK</a:t>
            </a:r>
            <a:endParaRPr lang="en-US" sz="800" b="1" dirty="0">
              <a:solidFill>
                <a:schemeClr val="accent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742278" y="3062712"/>
            <a:ext cx="3710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rgbClr val="FF0000"/>
                </a:solidFill>
              </a:rPr>
              <a:t>PK</a:t>
            </a:r>
            <a:endParaRPr lang="en-US" sz="800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764714" y="3439610"/>
            <a:ext cx="3710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chemeClr val="accent1"/>
                </a:solidFill>
              </a:rPr>
              <a:t>FK</a:t>
            </a:r>
            <a:endParaRPr lang="en-US" sz="800" b="1" dirty="0">
              <a:solidFill>
                <a:schemeClr val="accent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784272" y="3558143"/>
            <a:ext cx="3710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chemeClr val="accent1"/>
                </a:solidFill>
              </a:rPr>
              <a:t>FK</a:t>
            </a:r>
            <a:endParaRPr lang="en-US" sz="800" b="1" dirty="0">
              <a:solidFill>
                <a:schemeClr val="accent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803830" y="3676676"/>
            <a:ext cx="3710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F</a:t>
            </a:r>
            <a:r>
              <a:rPr lang="en-US" sz="800" b="1" dirty="0" smtClean="0">
                <a:solidFill>
                  <a:schemeClr val="accent1"/>
                </a:solidFill>
              </a:rPr>
              <a:t>K</a:t>
            </a:r>
            <a:endParaRPr lang="en-US" sz="800" b="1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823388" y="3795209"/>
            <a:ext cx="3710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F</a:t>
            </a:r>
            <a:r>
              <a:rPr lang="en-US" sz="800" b="1" dirty="0" smtClean="0">
                <a:solidFill>
                  <a:schemeClr val="accent1"/>
                </a:solidFill>
              </a:rPr>
              <a:t>K</a:t>
            </a:r>
            <a:endParaRPr lang="en-US" sz="800" b="1" dirty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598757" y="4564436"/>
            <a:ext cx="3710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chemeClr val="accent1"/>
                </a:solidFill>
              </a:rPr>
              <a:t>FK</a:t>
            </a:r>
            <a:endParaRPr lang="en-US" sz="800" b="1" dirty="0">
              <a:solidFill>
                <a:schemeClr val="accent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474498" y="4693780"/>
            <a:ext cx="3710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chemeClr val="accent1"/>
                </a:solidFill>
              </a:rPr>
              <a:t>FK</a:t>
            </a:r>
            <a:endParaRPr lang="en-US" sz="800" b="1" dirty="0">
              <a:solidFill>
                <a:schemeClr val="accent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626898" y="4846180"/>
            <a:ext cx="3710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chemeClr val="accent1"/>
                </a:solidFill>
              </a:rPr>
              <a:t>FK</a:t>
            </a:r>
            <a:endParaRPr lang="en-US" sz="800" b="1" dirty="0">
              <a:solidFill>
                <a:schemeClr val="accent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484023" y="4941508"/>
            <a:ext cx="3710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chemeClr val="accent1"/>
                </a:solidFill>
              </a:rPr>
              <a:t>FK</a:t>
            </a:r>
            <a:endParaRPr lang="en-US" sz="800" b="1" dirty="0">
              <a:solidFill>
                <a:schemeClr val="accent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961119" y="6019800"/>
            <a:ext cx="3710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rgbClr val="FF0000"/>
                </a:solidFill>
              </a:rPr>
              <a:t>PK</a:t>
            </a:r>
            <a:endParaRPr lang="en-US" sz="800" b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858449" y="6019800"/>
            <a:ext cx="3710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rgbClr val="FF0000"/>
                </a:solidFill>
              </a:rPr>
              <a:t>PK</a:t>
            </a:r>
            <a:endParaRPr lang="en-US" sz="800" b="1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267200" y="4877474"/>
            <a:ext cx="3710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rgbClr val="FF0000"/>
                </a:solidFill>
              </a:rPr>
              <a:t>PK</a:t>
            </a:r>
            <a:endParaRPr lang="en-US" sz="800" b="1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559678" y="3784600"/>
            <a:ext cx="3710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chemeClr val="accent1"/>
                </a:solidFill>
              </a:rPr>
              <a:t>FK</a:t>
            </a:r>
            <a:endParaRPr lang="en-US" sz="800" b="1" dirty="0">
              <a:solidFill>
                <a:schemeClr val="accent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559678" y="3902067"/>
            <a:ext cx="3710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chemeClr val="accent1"/>
                </a:solidFill>
              </a:rPr>
              <a:t>FK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95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86;p9">
            <a:extLst>
              <a:ext uri="{FF2B5EF4-FFF2-40B4-BE49-F238E27FC236}">
                <a16:creationId xmlns:a16="http://schemas.microsoft.com/office/drawing/2014/main" id="{01619043-F9B6-4ABF-A143-ED6CEADC102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08269" y="155016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87;p9">
            <a:extLst>
              <a:ext uri="{FF2B5EF4-FFF2-40B4-BE49-F238E27FC236}">
                <a16:creationId xmlns:a16="http://schemas.microsoft.com/office/drawing/2014/main" id="{51907FB3-A5DE-43E3-BDB7-9CDA94F9ADC1}"/>
              </a:ext>
            </a:extLst>
          </p:cNvPr>
          <p:cNvSpPr txBox="1"/>
          <p:nvPr/>
        </p:nvSpPr>
        <p:spPr>
          <a:xfrm>
            <a:off x="2959921" y="149182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268399" y="72238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ACTIVITY 4</a:t>
            </a:r>
            <a:endParaRPr sz="3000" b="1" dirty="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820659" y="4632038"/>
            <a:ext cx="787258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a new table to manage the MANY to MANY relation ship </a:t>
            </a:r>
          </a:p>
        </p:txBody>
      </p:sp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DCF8E494-BED7-5847-9613-D8DA249D8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803784"/>
              </p:ext>
            </p:extLst>
          </p:nvPr>
        </p:nvGraphicFramePr>
        <p:xfrm>
          <a:off x="848367" y="1176982"/>
          <a:ext cx="2946246" cy="225159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46246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558030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693561">
                <a:tc>
                  <a:txBody>
                    <a:bodyPr/>
                    <a:lstStyle/>
                    <a:p>
                      <a:pPr algn="l"/>
                      <a:r>
                        <a:rPr lang="en-GB" sz="2200" dirty="0" err="1"/>
                        <a:t>student_id</a:t>
                      </a:r>
                      <a:endParaRPr lang="en-GB" sz="2200" dirty="0"/>
                    </a:p>
                    <a:p>
                      <a:pPr algn="l"/>
                      <a:r>
                        <a:rPr lang="en-GB" sz="2200" dirty="0"/>
                        <a:t>gender</a:t>
                      </a:r>
                    </a:p>
                    <a:p>
                      <a:pPr algn="l"/>
                      <a:r>
                        <a:rPr lang="en-GB" sz="2200" dirty="0"/>
                        <a:t>name</a:t>
                      </a:r>
                    </a:p>
                    <a:p>
                      <a:pPr algn="l"/>
                      <a:r>
                        <a:rPr lang="en-GB" sz="2200" dirty="0"/>
                        <a:t>province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graphicFrame>
        <p:nvGraphicFramePr>
          <p:cNvPr id="12" name="Tableau 10">
            <a:extLst>
              <a:ext uri="{FF2B5EF4-FFF2-40B4-BE49-F238E27FC236}">
                <a16:creationId xmlns:a16="http://schemas.microsoft.com/office/drawing/2014/main" id="{A1522C00-CE88-E84B-8460-4850CE305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073658"/>
              </p:ext>
            </p:extLst>
          </p:nvPr>
        </p:nvGraphicFramePr>
        <p:xfrm>
          <a:off x="8693239" y="1176982"/>
          <a:ext cx="2743200" cy="216143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535686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COURSE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625753">
                <a:tc>
                  <a:txBody>
                    <a:bodyPr/>
                    <a:lstStyle/>
                    <a:p>
                      <a:pPr algn="l"/>
                      <a:r>
                        <a:rPr lang="en-GB" sz="2200" dirty="0" err="1"/>
                        <a:t>coure_id</a:t>
                      </a:r>
                      <a:endParaRPr lang="en-GB" sz="2200" dirty="0"/>
                    </a:p>
                    <a:p>
                      <a:pPr algn="l"/>
                      <a:r>
                        <a:rPr lang="en-GB" sz="2200" dirty="0" err="1"/>
                        <a:t>course_name</a:t>
                      </a:r>
                      <a:endParaRPr lang="en-GB" sz="2200" dirty="0"/>
                    </a:p>
                    <a:p>
                      <a:pPr algn="l"/>
                      <a:r>
                        <a:rPr lang="en-GB" sz="2200" dirty="0" err="1"/>
                        <a:t>departement</a:t>
                      </a:r>
                      <a:endParaRPr lang="en-GB" sz="2200" dirty="0"/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sp>
        <p:nvSpPr>
          <p:cNvPr id="14" name="ZoneTexte 16">
            <a:extLst>
              <a:ext uri="{FF2B5EF4-FFF2-40B4-BE49-F238E27FC236}">
                <a16:creationId xmlns:a16="http://schemas.microsoft.com/office/drawing/2014/main" id="{5DE518E3-3F42-B347-B737-A22C76884537}"/>
              </a:ext>
            </a:extLst>
          </p:cNvPr>
          <p:cNvSpPr txBox="1"/>
          <p:nvPr/>
        </p:nvSpPr>
        <p:spPr>
          <a:xfrm>
            <a:off x="8004682" y="1732374"/>
            <a:ext cx="7533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>
                <a:solidFill>
                  <a:srgbClr val="000DFF"/>
                </a:solidFill>
              </a:rPr>
              <a:t>many</a:t>
            </a:r>
          </a:p>
        </p:txBody>
      </p:sp>
      <p:sp>
        <p:nvSpPr>
          <p:cNvPr id="15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3844688" y="1759816"/>
            <a:ext cx="6664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>
                <a:solidFill>
                  <a:srgbClr val="000DFF"/>
                </a:solidFill>
              </a:rPr>
              <a:t>many</a:t>
            </a:r>
          </a:p>
        </p:txBody>
      </p:sp>
      <p:sp>
        <p:nvSpPr>
          <p:cNvPr id="19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820658" y="5371680"/>
            <a:ext cx="787258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attribute, write the TYPE and for the keys, specify PK or FK</a:t>
            </a:r>
          </a:p>
        </p:txBody>
      </p:sp>
      <p:graphicFrame>
        <p:nvGraphicFramePr>
          <p:cNvPr id="16" name="Tableau 10">
            <a:extLst>
              <a:ext uri="{FF2B5EF4-FFF2-40B4-BE49-F238E27FC236}">
                <a16:creationId xmlns:a16="http://schemas.microsoft.com/office/drawing/2014/main" id="{A1522C00-CE88-E84B-8460-4850CE305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996106"/>
              </p:ext>
            </p:extLst>
          </p:nvPr>
        </p:nvGraphicFramePr>
        <p:xfrm>
          <a:off x="4561251" y="1163127"/>
          <a:ext cx="3140116" cy="226544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140116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561463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Enrolling</a:t>
                      </a:r>
                      <a:endParaRPr lang="en-GB" sz="2200" dirty="0">
                        <a:solidFill>
                          <a:schemeClr val="bg1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703983">
                <a:tc>
                  <a:txBody>
                    <a:bodyPr/>
                    <a:lstStyle/>
                    <a:p>
                      <a:pPr algn="l"/>
                      <a:r>
                        <a:rPr lang="en-GB" sz="2200" dirty="0" err="1" smtClean="0"/>
                        <a:t>coure_id</a:t>
                      </a:r>
                      <a:r>
                        <a:rPr lang="en-GB" sz="2200" dirty="0" smtClean="0"/>
                        <a:t>           numeric</a:t>
                      </a:r>
                      <a:endParaRPr lang="en-GB" sz="2200" dirty="0"/>
                    </a:p>
                    <a:p>
                      <a:pPr algn="l"/>
                      <a:r>
                        <a:rPr lang="en-GB" sz="2200" dirty="0" err="1" smtClean="0"/>
                        <a:t>Student_id</a:t>
                      </a:r>
                      <a:r>
                        <a:rPr lang="en-GB" sz="2200" dirty="0" smtClean="0"/>
                        <a:t>       numeric</a:t>
                      </a:r>
                    </a:p>
                    <a:p>
                      <a:pPr algn="l"/>
                      <a:r>
                        <a:rPr lang="en-GB" sz="2200" dirty="0" smtClean="0"/>
                        <a:t>Date                  TimeLine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562600" y="3476307"/>
            <a:ext cx="1455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accsocaiton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26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290</Words>
  <Application>Microsoft Office PowerPoint</Application>
  <PresentationFormat>Widescreen</PresentationFormat>
  <Paragraphs>161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SENGHAK.CHHUN</dc:creator>
  <cp:lastModifiedBy>SENGHAK.CHHUN</cp:lastModifiedBy>
  <cp:revision>13</cp:revision>
  <dcterms:created xsi:type="dcterms:W3CDTF">2022-01-31T02:44:21Z</dcterms:created>
  <dcterms:modified xsi:type="dcterms:W3CDTF">2023-12-28T02:00:02Z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2021-06-03T00:00:00Z</vt:filetime>
  </property>
  <property fmtid="{D5CDD505-2E9C-101B-9397-08002B2CF9AE}" pid="3" name="LastSaved">
    <vt:filetime>2022-01-31T00:00:00Z</vt:filetime>
  </property>
</Properties>
</file>