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WTH65cqUg4tXfcd/OD0IKexo9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hpmyadmin/url.php?url=https://dev.mysql.com/doc/refman/8.0/en/selec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sng" strike="noStrike">
                <a:solidFill>
                  <a:srgbClr val="235A8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SELECT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teacher</a:t>
            </a:r>
            <a:r>
              <a:rPr lang="en-US" b="0" i="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.firstname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 subject</a:t>
            </a:r>
            <a:r>
              <a:rPr lang="en-US" b="0" i="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.title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b="0" i="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teacher </a:t>
            </a:r>
            <a:r>
              <a:rPr lang="en-US" b="0" i="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subject </a:t>
            </a:r>
            <a:r>
              <a:rPr lang="en-US" b="0" i="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teacher</a:t>
            </a:r>
            <a:r>
              <a:rPr lang="en-US" b="0" i="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.teacherID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b="0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subject</a:t>
            </a:r>
            <a:r>
              <a:rPr lang="en-US" b="0" i="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.teacherID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s.spatho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Orders.CustomerID=Customers.CustomerID;</a:t>
            </a:r>
            <a:endParaRPr sz="3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227740" y="728793"/>
            <a:ext cx="877909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correct JOIN clause to select 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records from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matches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Orders table.</a:t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1907055" y="3983209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10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221" name="Google Shape;221;p10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0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224" name="Google Shape;224;p10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EXERCICE-3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Orders.CustomerID=Customers.CustomerID;</a:t>
            </a:r>
            <a:endParaRPr sz="3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227740" y="728793"/>
            <a:ext cx="877909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correct JOIN clause to select 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records from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matches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Orders table.</a:t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1801566" y="3998427"/>
            <a:ext cx="4294434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Right join customers </a:t>
            </a:r>
            <a:endParaRPr/>
          </a:p>
        </p:txBody>
      </p:sp>
      <p:grpSp>
        <p:nvGrpSpPr>
          <p:cNvPr id="232" name="Google Shape;232;p11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233" name="Google Shape;233;p11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11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1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236" name="Google Shape;236;p11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EXERCICE-3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rows  are display in the bellow querry ?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pName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Fridge			1	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Rice cooker		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Thinpad      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Bike		 	null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Kitchen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Computer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Garden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FROM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  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Product.pID = Category.catID;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6816095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rows  are display in the bellow querry ?</a:t>
            </a:r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pName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Fridge			1	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Rice cooker		1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Thinpad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Bike		 	null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Kitchen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Computer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Garden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FROM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   </a:t>
            </a:r>
            <a:r>
              <a:rPr lang="en-US" sz="18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 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Product.catID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Category.catID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6816095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7231152" y="5765125"/>
            <a:ext cx="592146" cy="592146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rows  are display in the bellow querry ?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pName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Fridge			1	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Rice cooker		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Thinpad      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Bike		 	null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Kitchen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Computer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Garden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FROM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   </a:t>
            </a:r>
            <a:r>
              <a:rPr lang="en-US" sz="18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OUTER JOIN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 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Product.catID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Category.catID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6816095" y="5707255"/>
            <a:ext cx="481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rows  are display in the bellow querry ?</a:t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pName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Fridge			1	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Rice cooker		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Thinpad      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Bike		 	null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Kitchen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Computer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Garden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FROM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  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OUTER JOIN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Product.pID = Category.catID;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6816095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9885408" y="5812030"/>
            <a:ext cx="592146" cy="592146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0" y="667910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2377112" y="2536512"/>
            <a:ext cx="77596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different between those 2 queries</a:t>
            </a:r>
            <a:endParaRPr/>
          </a:p>
        </p:txBody>
      </p:sp>
      <p:sp>
        <p:nvSpPr>
          <p:cNvPr id="326" name="Google Shape;326;p16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1048045" y="387795"/>
            <a:ext cx="5603701" cy="20215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2910328" y="176087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1248977" y="547449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	pName			catID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Fujisu LCD Monitor    1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Dell LCD Monitor      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Thinpad       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HP Desktop 		 Null	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7005598" y="329976"/>
            <a:ext cx="4939095" cy="20215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8481340" y="183782"/>
            <a:ext cx="899926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7473505" y="474884"/>
            <a:ext cx="30123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		catName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Monitor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Laptop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Desktop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 flipH="1">
            <a:off x="1149980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155720" y="6063544"/>
            <a:ext cx="27890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 the same result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1195005" y="3260998"/>
            <a:ext cx="10120695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 p, Categories c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p.catID = c.catID;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435429" y="3551921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/>
          </a:p>
        </p:txBody>
      </p:sp>
      <p:sp>
        <p:nvSpPr>
          <p:cNvPr id="337" name="Google Shape;337;p16"/>
          <p:cNvSpPr txBox="1"/>
          <p:nvPr/>
        </p:nvSpPr>
        <p:spPr>
          <a:xfrm>
            <a:off x="1195005" y="4291235"/>
            <a:ext cx="10120695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 p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c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p.catID = c.catID;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16"/>
          <p:cNvSpPr txBox="1"/>
          <p:nvPr/>
        </p:nvSpPr>
        <p:spPr>
          <a:xfrm>
            <a:off x="435429" y="4582158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339" name="Google Shape;339;p16"/>
          <p:cNvSpPr txBox="1"/>
          <p:nvPr/>
        </p:nvSpPr>
        <p:spPr>
          <a:xfrm flipH="1">
            <a:off x="4444723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40" name="Google Shape;340;p16"/>
          <p:cNvSpPr txBox="1"/>
          <p:nvPr/>
        </p:nvSpPr>
        <p:spPr>
          <a:xfrm>
            <a:off x="3450463" y="6063544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 result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 Q1 is faster</a:t>
            </a:r>
            <a:endParaRPr/>
          </a:p>
        </p:txBody>
      </p:sp>
      <p:sp>
        <p:nvSpPr>
          <p:cNvPr id="341" name="Google Shape;341;p16"/>
          <p:cNvSpPr txBox="1"/>
          <p:nvPr/>
        </p:nvSpPr>
        <p:spPr>
          <a:xfrm flipH="1">
            <a:off x="7739466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42" name="Google Shape;342;p16"/>
          <p:cNvSpPr txBox="1"/>
          <p:nvPr/>
        </p:nvSpPr>
        <p:spPr>
          <a:xfrm flipH="1">
            <a:off x="11034209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43" name="Google Shape;343;p16"/>
          <p:cNvSpPr txBox="1"/>
          <p:nvPr/>
        </p:nvSpPr>
        <p:spPr>
          <a:xfrm>
            <a:off x="9689988" y="6063544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Exactly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same</a:t>
            </a:r>
            <a:endParaRPr/>
          </a:p>
        </p:txBody>
      </p:sp>
      <p:sp>
        <p:nvSpPr>
          <p:cNvPr id="344" name="Google Shape;344;p16"/>
          <p:cNvSpPr txBox="1"/>
          <p:nvPr/>
        </p:nvSpPr>
        <p:spPr>
          <a:xfrm>
            <a:off x="6709083" y="6048160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 result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 Q2 is faster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0" y="667910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2377112" y="2536512"/>
            <a:ext cx="77596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different between those 2 queries</a:t>
            </a:r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1048045" y="387795"/>
            <a:ext cx="5603701" cy="20215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2910328" y="176087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1248977" y="547449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	pName			catID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Fujisu LCD Monitor    1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Dell LCD Monitor      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Thinpad       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HP Desktop 		 Null	</a:t>
            </a: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7005598" y="329976"/>
            <a:ext cx="4939095" cy="20215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8481340" y="183782"/>
            <a:ext cx="899926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endParaRPr/>
          </a:p>
        </p:txBody>
      </p:sp>
      <p:sp>
        <p:nvSpPr>
          <p:cNvPr id="358" name="Google Shape;358;p17"/>
          <p:cNvSpPr txBox="1"/>
          <p:nvPr/>
        </p:nvSpPr>
        <p:spPr>
          <a:xfrm>
            <a:off x="7473505" y="474884"/>
            <a:ext cx="30123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		catName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Monitor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Laptop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Desktop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 flipH="1">
            <a:off x="1149980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60" name="Google Shape;360;p17"/>
          <p:cNvSpPr txBox="1"/>
          <p:nvPr/>
        </p:nvSpPr>
        <p:spPr>
          <a:xfrm>
            <a:off x="155720" y="6063544"/>
            <a:ext cx="27890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 the same result</a:t>
            </a:r>
            <a:endParaRPr/>
          </a:p>
        </p:txBody>
      </p:sp>
      <p:sp>
        <p:nvSpPr>
          <p:cNvPr id="361" name="Google Shape;361;p17"/>
          <p:cNvSpPr txBox="1"/>
          <p:nvPr/>
        </p:nvSpPr>
        <p:spPr>
          <a:xfrm>
            <a:off x="1195005" y="3260998"/>
            <a:ext cx="10120695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 p, Categories c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p.catID = c.catID;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17"/>
          <p:cNvSpPr txBox="1"/>
          <p:nvPr/>
        </p:nvSpPr>
        <p:spPr>
          <a:xfrm>
            <a:off x="435429" y="3551921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/>
          </a:p>
        </p:txBody>
      </p:sp>
      <p:sp>
        <p:nvSpPr>
          <p:cNvPr id="363" name="Google Shape;363;p17"/>
          <p:cNvSpPr txBox="1"/>
          <p:nvPr/>
        </p:nvSpPr>
        <p:spPr>
          <a:xfrm>
            <a:off x="1195005" y="4291235"/>
            <a:ext cx="10120695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 p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c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p.catID = c.catID;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435429" y="4582158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365" name="Google Shape;365;p17"/>
          <p:cNvSpPr txBox="1"/>
          <p:nvPr/>
        </p:nvSpPr>
        <p:spPr>
          <a:xfrm flipH="1">
            <a:off x="4444723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66" name="Google Shape;366;p17"/>
          <p:cNvSpPr txBox="1"/>
          <p:nvPr/>
        </p:nvSpPr>
        <p:spPr>
          <a:xfrm>
            <a:off x="3450463" y="6063544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 result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 Q1 is faster</a:t>
            </a:r>
            <a:endParaRPr/>
          </a:p>
        </p:txBody>
      </p:sp>
      <p:sp>
        <p:nvSpPr>
          <p:cNvPr id="367" name="Google Shape;367;p17"/>
          <p:cNvSpPr txBox="1"/>
          <p:nvPr/>
        </p:nvSpPr>
        <p:spPr>
          <a:xfrm flipH="1">
            <a:off x="7739466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68" name="Google Shape;368;p17"/>
          <p:cNvSpPr txBox="1"/>
          <p:nvPr/>
        </p:nvSpPr>
        <p:spPr>
          <a:xfrm flipH="1">
            <a:off x="11034209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69" name="Google Shape;369;p17"/>
          <p:cNvSpPr txBox="1"/>
          <p:nvPr/>
        </p:nvSpPr>
        <p:spPr>
          <a:xfrm>
            <a:off x="9689988" y="6063544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Exactly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same</a:t>
            </a:r>
            <a:endParaRPr/>
          </a:p>
        </p:txBody>
      </p:sp>
      <p:sp>
        <p:nvSpPr>
          <p:cNvPr id="370" name="Google Shape;370;p17"/>
          <p:cNvSpPr txBox="1"/>
          <p:nvPr/>
        </p:nvSpPr>
        <p:spPr>
          <a:xfrm>
            <a:off x="6709083" y="6048160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 result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 Q2 is faster</a:t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10842366" y="5534053"/>
            <a:ext cx="592146" cy="592146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"/>
          <p:cNvSpPr txBox="1"/>
          <p:nvPr/>
        </p:nvSpPr>
        <p:spPr>
          <a:xfrm>
            <a:off x="3163730" y="603203"/>
            <a:ext cx="54377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INNER JOIN OR WHERE ?</a:t>
            </a:r>
            <a:endParaRPr/>
          </a:p>
        </p:txBody>
      </p:sp>
      <p:sp>
        <p:nvSpPr>
          <p:cNvPr id="377" name="Google Shape;377;p18"/>
          <p:cNvSpPr txBox="1"/>
          <p:nvPr/>
        </p:nvSpPr>
        <p:spPr>
          <a:xfrm>
            <a:off x="935656" y="1901370"/>
            <a:ext cx="10325892" cy="335280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8"/>
          <p:cNvSpPr txBox="1"/>
          <p:nvPr/>
        </p:nvSpPr>
        <p:spPr>
          <a:xfrm>
            <a:off x="1454030" y="3839686"/>
            <a:ext cx="928914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INNER JOIN , we clearly know  2 tables are joined  </a:t>
            </a:r>
            <a:endParaRPr/>
          </a:p>
        </p:txBody>
      </p:sp>
      <p:sp>
        <p:nvSpPr>
          <p:cNvPr id="379" name="Google Shape;379;p18"/>
          <p:cNvSpPr txBox="1"/>
          <p:nvPr/>
        </p:nvSpPr>
        <p:spPr>
          <a:xfrm>
            <a:off x="5314468" y="2982883"/>
            <a:ext cx="10599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2379169" y="2279968"/>
            <a:ext cx="66253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 INNER JOIN is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WHERE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58" y="2018619"/>
            <a:ext cx="7134225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19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387" name="Google Shape;387;p19" descr="Time timer icon - Circle Icon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19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9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390" name="Google Shape;390;p19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SQL statement to prepare a list with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salesman name, customer name and their cities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salesmen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belongs to the same city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91" name="Google Shape;391;p19"/>
          <p:cNvSpPr txBox="1"/>
          <p:nvPr/>
        </p:nvSpPr>
        <p:spPr>
          <a:xfrm rot="-1120194">
            <a:off x="8214569" y="1125316"/>
            <a:ext cx="2299027" cy="52322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WHERE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975359" y="2745682"/>
            <a:ext cx="216625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876801" y="1618568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ERD DESIGN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876801" y="3039177"/>
            <a:ext cx="16720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SQL BASIC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876801" y="4531904"/>
            <a:ext cx="1578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SQL SELECT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4863739" y="5885598"/>
            <a:ext cx="25908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SQL JOIN &amp; VIEWS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4075611" y="1507515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075611" y="2949523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4075611" y="4396229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075611" y="5755458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4495800" y="195939"/>
            <a:ext cx="35541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Database content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3141616" y="1807960"/>
            <a:ext cx="903514" cy="4240143"/>
          </a:xfrm>
          <a:prstGeom prst="leftBrace">
            <a:avLst>
              <a:gd name="adj1" fmla="val 51707"/>
              <a:gd name="adj2" fmla="val 4722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016389" y="1063991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- ERD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7016388" y="1560341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7016388" y="2108407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NORMALISATION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640288" y="1247470"/>
            <a:ext cx="376100" cy="104560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016385" y="2667342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016386" y="3376846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&amp; UPDATE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6714309" y="2823324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058842" y="4155955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7058843" y="4865459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756766" y="4311937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577000" y="5545426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577001" y="6254930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7274924" y="5701408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58" y="2018619"/>
            <a:ext cx="7134225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20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398" name="Google Shape;398;p20" descr="Time timer icon - Circle Icon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0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0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401" name="Google Shape;401;p20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SQL statement to prepare a list with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salesman name, customer name and their cities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salesmen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belongs to the same city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02" name="Google Shape;402;p20"/>
          <p:cNvSpPr txBox="1"/>
          <p:nvPr/>
        </p:nvSpPr>
        <p:spPr>
          <a:xfrm>
            <a:off x="8040914" y="2873829"/>
            <a:ext cx="428171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SELECT salesman.name customer.cust_name, customer.city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 Salesman,Customer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salesman.city=customer.city;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 rot="-1120194">
            <a:off x="8214569" y="1125316"/>
            <a:ext cx="2299027" cy="52322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WHERE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58" y="2018619"/>
            <a:ext cx="7134225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21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410" name="Google Shape;410;p21" descr="Time timer icon - Circle Icon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21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413" name="Google Shape;413;p21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SQL statement to prepare a list with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salesman name, customer name and their cities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salesmen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belongs to the same city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14" name="Google Shape;414;p21"/>
          <p:cNvSpPr txBox="1"/>
          <p:nvPr/>
        </p:nvSpPr>
        <p:spPr>
          <a:xfrm rot="-1120194">
            <a:off x="8296322" y="1125316"/>
            <a:ext cx="2135521" cy="52322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INNER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58" y="2018619"/>
            <a:ext cx="7134225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2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421" name="Google Shape;421;p22" descr="Time timer icon - Circle Icon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22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424" name="Google Shape;424;p22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SQL statement to prepare a list with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salesman name, customer name and their cities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salesmen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belongs to the same city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8040914" y="2873829"/>
            <a:ext cx="428171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SELECT salesman.name customer.cust_name, customer.city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 Salesman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JOIN Customer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Salesman.city=Customer.city;</a:t>
            </a:r>
            <a:endParaRPr/>
          </a:p>
        </p:txBody>
      </p:sp>
      <p:sp>
        <p:nvSpPr>
          <p:cNvPr id="426" name="Google Shape;426;p22"/>
          <p:cNvSpPr txBox="1"/>
          <p:nvPr/>
        </p:nvSpPr>
        <p:spPr>
          <a:xfrm rot="-1120194">
            <a:off x="8296322" y="1125316"/>
            <a:ext cx="2135521" cy="52322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INNER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3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432" name="Google Shape;432;p23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23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pic>
        <p:nvPicPr>
          <p:cNvPr id="435" name="Google Shape;4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717" y="1411511"/>
            <a:ext cx="7693768" cy="491201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3"/>
          <p:cNvSpPr txBox="1"/>
          <p:nvPr/>
        </p:nvSpPr>
        <p:spPr>
          <a:xfrm>
            <a:off x="397327" y="192930"/>
            <a:ext cx="846456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query in SQL to display all the data of employees including their department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1979631" y="2568402"/>
            <a:ext cx="852015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1532586" y="1798961"/>
            <a:ext cx="18261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JOINS :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413412" y="1258563"/>
            <a:ext cx="58116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https://joins.spathon.com/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355712" y="1289341"/>
            <a:ext cx="11623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60375" y="2285338"/>
            <a:ext cx="105403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 explains the 4 JOINS using the 2 tables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 &amp; Likes)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75" y="4522292"/>
            <a:ext cx="11056857" cy="16804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4"/>
          <p:cNvGrpSpPr/>
          <p:nvPr/>
        </p:nvGrpSpPr>
        <p:grpSpPr>
          <a:xfrm>
            <a:off x="10307924" y="468381"/>
            <a:ext cx="1547253" cy="692793"/>
            <a:chOff x="2133600" y="133350"/>
            <a:chExt cx="10891624" cy="4876800"/>
          </a:xfrm>
        </p:grpSpPr>
        <p:pic>
          <p:nvPicPr>
            <p:cNvPr id="143" name="Google Shape;143;p4" descr="Time timer icon - Circle Icon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4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15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146" name="Google Shape;146;p4"/>
          <p:cNvSpPr txBox="1"/>
          <p:nvPr/>
        </p:nvSpPr>
        <p:spPr>
          <a:xfrm>
            <a:off x="227740" y="221956"/>
            <a:ext cx="25806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/>
        </p:nvSpPr>
        <p:spPr>
          <a:xfrm>
            <a:off x="2691685" y="634216"/>
            <a:ext cx="8117607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records that have matching values in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 JOIN: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records from the left table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records from the right table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records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right table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records from the left table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 JOIN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records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there is a match in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left or right table</a:t>
            </a:r>
            <a:endParaRPr dirty="0"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804" y="521330"/>
            <a:ext cx="1832758" cy="129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804" y="1973923"/>
            <a:ext cx="1786359" cy="130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804" y="3657600"/>
            <a:ext cx="1855378" cy="130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6804" y="5220493"/>
            <a:ext cx="1855378" cy="132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/>
        </p:nvSpPr>
        <p:spPr>
          <a:xfrm>
            <a:off x="3048101" y="2956868"/>
            <a:ext cx="554510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1524356" y="1070978"/>
            <a:ext cx="877909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missing parts in the JOIN clause to join the two tables 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customerID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 in both tables as the relationship between the two tables.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5820655" y="4921618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2210973" y="4974322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6718579" y="4974322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0303455" y="4895554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67" name="Google Shape;167;p6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6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170" name="Google Shape;170;p6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EXERCICE-1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/>
        </p:nvSpPr>
        <p:spPr>
          <a:xfrm>
            <a:off x="3048101" y="2956868"/>
            <a:ext cx="554510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1524356" y="1070978"/>
            <a:ext cx="877909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missing parts in the JOIN clause to join the two tables 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customerID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 in both tables as the relationship between the two tables.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5820655" y="4921618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2210973" y="4974322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6718579" y="4974322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10303455" y="4895554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1" name="Google Shape;181;p7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82" name="Google Shape;182;p7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7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185" name="Google Shape;185;p7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EXERCICE-1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2574576" y="5147160"/>
            <a:ext cx="28648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 Order.customerId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6718579" y="5150534"/>
            <a:ext cx="30059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Customers.customerId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Orders.CustomerID=Customers.CustomerID;</a:t>
            </a:r>
            <a:endParaRPr sz="3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1524356" y="1070978"/>
            <a:ext cx="8779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correct JOIN clause to select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records from the two tables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there is a match in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tables.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907055" y="3983209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8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96" name="Google Shape;196;p8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8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199" name="Google Shape;199;p8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EXERCICE-2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Orders.CustomerID=Customers.CustomerID;</a:t>
            </a:r>
            <a:endParaRPr sz="3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524356" y="1070978"/>
            <a:ext cx="8779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correct JOIN clause to select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records from the two tables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there is a match in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tables.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1907055" y="3983209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9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208" name="Google Shape;208;p9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9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211" name="Google Shape;211;p9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EXERCICE-2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1907055" y="4094492"/>
            <a:ext cx="34939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INNER JOIN Customers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1175</Words>
  <Application>Microsoft Office PowerPoint</Application>
  <PresentationFormat>Widescreen</PresentationFormat>
  <Paragraphs>301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Noto Sans Symbols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6</cp:revision>
  <dcterms:created xsi:type="dcterms:W3CDTF">2019-12-07T12:38:47Z</dcterms:created>
  <dcterms:modified xsi:type="dcterms:W3CDTF">2024-01-22T05:55:28Z</dcterms:modified>
</cp:coreProperties>
</file>