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45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44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gKUx2fEzAs9x8O+vr8luTD04Qu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4840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6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7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5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6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7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0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1-10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1-11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Toyota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Kia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RR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8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48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9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9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59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6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60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6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60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6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6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6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6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6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6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0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50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2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62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62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63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6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6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6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6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6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64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64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64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65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65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65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6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6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6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6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6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6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67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67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67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1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5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6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6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68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68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8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68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6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6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6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69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69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69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7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70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70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7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70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7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7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71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71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7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7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7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7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72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72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72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72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72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2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72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72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2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2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52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5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4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4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4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5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5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5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55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5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7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7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57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8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8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58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p47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47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" name="Google Shape;13;p4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" name="Google Shape;14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1" name="Google Shape;101;p49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2" name="Google Shape;102;p49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49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4" name="Google Shape;104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"/>
          <p:cNvSpPr/>
          <p:nvPr/>
        </p:nvSpPr>
        <p:spPr>
          <a:xfrm>
            <a:off x="3228480" y="3232440"/>
            <a:ext cx="594216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alibri"/>
              <a:buNone/>
            </a:pPr>
            <a:r>
              <a:rPr lang="en-US" sz="5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CORRECTION / DEMO</a:t>
            </a:r>
            <a:endParaRPr sz="5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"/>
          <p:cNvSpPr/>
          <p:nvPr/>
        </p:nvSpPr>
        <p:spPr>
          <a:xfrm>
            <a:off x="3259800" y="1704240"/>
            <a:ext cx="587952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HOMEWORK REVIEW</a:t>
            </a:r>
            <a:endParaRPr sz="5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95;p1">
            <a:extLst>
              <a:ext uri="{FF2B5EF4-FFF2-40B4-BE49-F238E27FC236}">
                <a16:creationId xmlns:a16="http://schemas.microsoft.com/office/drawing/2014/main" id="{32B367B9-7E7B-ED9F-5BAC-E8556658E457}"/>
              </a:ext>
            </a:extLst>
          </p:cNvPr>
          <p:cNvSpPr/>
          <p:nvPr/>
        </p:nvSpPr>
        <p:spPr>
          <a:xfrm>
            <a:off x="152400" y="152400"/>
            <a:ext cx="1119600" cy="36787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REVIEW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196;p1">
            <a:extLst>
              <a:ext uri="{FF2B5EF4-FFF2-40B4-BE49-F238E27FC236}">
                <a16:creationId xmlns:a16="http://schemas.microsoft.com/office/drawing/2014/main" id="{36DA1ED3-5F9A-27CE-7F0B-3C437C93C43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760" y="694920"/>
            <a:ext cx="612360" cy="6368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7;p1">
            <a:extLst>
              <a:ext uri="{FF2B5EF4-FFF2-40B4-BE49-F238E27FC236}">
                <a16:creationId xmlns:a16="http://schemas.microsoft.com/office/drawing/2014/main" id="{85247603-F45C-2041-8379-D1E7E2CB90CC}"/>
              </a:ext>
            </a:extLst>
          </p:cNvPr>
          <p:cNvSpPr/>
          <p:nvPr/>
        </p:nvSpPr>
        <p:spPr>
          <a:xfrm>
            <a:off x="318000" y="1405920"/>
            <a:ext cx="759600" cy="31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5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/>
          <p:nvPr/>
        </p:nvSpPr>
        <p:spPr>
          <a:xfrm>
            <a:off x="927153" y="2122348"/>
            <a:ext cx="9697304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different ways 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loop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difference between = and  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===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variables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between 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</a:p>
        </p:txBody>
      </p:sp>
      <p:sp>
        <p:nvSpPr>
          <p:cNvPr id="204" name="Google Shape;204;p11"/>
          <p:cNvSpPr txBox="1"/>
          <p:nvPr/>
        </p:nvSpPr>
        <p:spPr>
          <a:xfrm>
            <a:off x="3695594" y="690602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0836" y="596552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0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59577" y="596552"/>
            <a:ext cx="801896" cy="801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0592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"/>
          <p:cNvSpPr/>
          <p:nvPr/>
        </p:nvSpPr>
        <p:spPr>
          <a:xfrm>
            <a:off x="2664720" y="3778560"/>
            <a:ext cx="6710400" cy="136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 (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let index = 0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 </a:t>
            </a:r>
            <a:r>
              <a:rPr lang="en-US" sz="2800" b="0" i="0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index &lt; 10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 </a:t>
            </a:r>
            <a:r>
              <a:rPr lang="en-US" sz="2800" b="0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index++)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{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 console.log(index)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1"/>
          <p:cNvSpPr/>
          <p:nvPr/>
        </p:nvSpPr>
        <p:spPr>
          <a:xfrm rot="-5400000" flipH="1">
            <a:off x="4072680" y="2616120"/>
            <a:ext cx="269640" cy="181152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5B9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 rot="-5400000" flipH="1">
            <a:off x="6086520" y="2724480"/>
            <a:ext cx="209160" cy="158328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5B9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 rot="-5400000" flipH="1">
            <a:off x="7700040" y="2861640"/>
            <a:ext cx="233640" cy="128484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5B9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3387600" y="2600640"/>
            <a:ext cx="1639800" cy="69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1- Create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1"/>
          <p:cNvSpPr/>
          <p:nvPr/>
        </p:nvSpPr>
        <p:spPr>
          <a:xfrm>
            <a:off x="5400000" y="2546640"/>
            <a:ext cx="1798920" cy="69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2- Condition to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Stop the loop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1"/>
          <p:cNvSpPr/>
          <p:nvPr/>
        </p:nvSpPr>
        <p:spPr>
          <a:xfrm>
            <a:off x="7200000" y="2546640"/>
            <a:ext cx="2159640" cy="69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3- Increment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index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" name="Google Shape;289;p11"/>
          <p:cNvCxnSpPr/>
          <p:nvPr/>
        </p:nvCxnSpPr>
        <p:spPr>
          <a:xfrm rot="5400000" flipH="1">
            <a:off x="9321180" y="4525980"/>
            <a:ext cx="691500" cy="583500"/>
          </a:xfrm>
          <a:prstGeom prst="curvedConnector2">
            <a:avLst/>
          </a:prstGeom>
          <a:noFill/>
          <a:ln w="57150" cap="flat" cmpd="sng">
            <a:solidFill>
              <a:srgbClr val="ED7D3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290" name="Google Shape;290;p11"/>
          <p:cNvSpPr/>
          <p:nvPr/>
        </p:nvSpPr>
        <p:spPr>
          <a:xfrm rot="-597600">
            <a:off x="9204120" y="5270400"/>
            <a:ext cx="2075760" cy="3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loop 10 time !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1"/>
          <p:cNvSpPr/>
          <p:nvPr/>
        </p:nvSpPr>
        <p:spPr>
          <a:xfrm>
            <a:off x="0" y="0"/>
            <a:ext cx="1119600" cy="36396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360" y="542520"/>
            <a:ext cx="612360" cy="63684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1"/>
          <p:cNvSpPr/>
          <p:nvPr/>
        </p:nvSpPr>
        <p:spPr>
          <a:xfrm>
            <a:off x="124740" y="1179360"/>
            <a:ext cx="759600" cy="31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5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300;p12">
            <a:extLst>
              <a:ext uri="{FF2B5EF4-FFF2-40B4-BE49-F238E27FC236}">
                <a16:creationId xmlns:a16="http://schemas.microsoft.com/office/drawing/2014/main" id="{E8466760-0D7E-21D1-62B1-2418C98FC1EA}"/>
              </a:ext>
            </a:extLst>
          </p:cNvPr>
          <p:cNvSpPr/>
          <p:nvPr/>
        </p:nvSpPr>
        <p:spPr>
          <a:xfrm>
            <a:off x="3938293" y="944696"/>
            <a:ext cx="5511197" cy="55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LOOP BY  RANGE OF INDEX</a:t>
            </a:r>
            <a:endParaRPr sz="30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2"/>
          <p:cNvSpPr/>
          <p:nvPr/>
        </p:nvSpPr>
        <p:spPr>
          <a:xfrm>
            <a:off x="6082320" y="1144800"/>
            <a:ext cx="27360" cy="45684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00" name="Google Shape;300;p12"/>
          <p:cNvSpPr/>
          <p:nvPr/>
        </p:nvSpPr>
        <p:spPr>
          <a:xfrm>
            <a:off x="1647562" y="1315744"/>
            <a:ext cx="2852476" cy="55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LOOP BY  INDEX</a:t>
            </a:r>
            <a:endParaRPr sz="30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2"/>
          <p:cNvSpPr/>
          <p:nvPr/>
        </p:nvSpPr>
        <p:spPr>
          <a:xfrm>
            <a:off x="537611" y="3136435"/>
            <a:ext cx="6222960" cy="952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 (let index </a:t>
            </a:r>
            <a:r>
              <a:rPr lang="en-US" sz="2800" b="1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array) {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2"/>
          <p:cNvSpPr/>
          <p:nvPr/>
        </p:nvSpPr>
        <p:spPr>
          <a:xfrm>
            <a:off x="6591011" y="3136435"/>
            <a:ext cx="6222960" cy="952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 (let value </a:t>
            </a:r>
            <a:r>
              <a:rPr lang="en-US" sz="2800" b="1" i="0" u="none" strike="noStrike" cap="none" dirty="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array) {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91;p11">
            <a:extLst>
              <a:ext uri="{FF2B5EF4-FFF2-40B4-BE49-F238E27FC236}">
                <a16:creationId xmlns:a16="http://schemas.microsoft.com/office/drawing/2014/main" id="{6DA72C21-1D61-C909-E58E-019D17662B67}"/>
              </a:ext>
            </a:extLst>
          </p:cNvPr>
          <p:cNvSpPr/>
          <p:nvPr/>
        </p:nvSpPr>
        <p:spPr>
          <a:xfrm>
            <a:off x="-22189" y="0"/>
            <a:ext cx="1119600" cy="36396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300;p12">
            <a:extLst>
              <a:ext uri="{FF2B5EF4-FFF2-40B4-BE49-F238E27FC236}">
                <a16:creationId xmlns:a16="http://schemas.microsoft.com/office/drawing/2014/main" id="{C96330B1-99FA-F711-9261-5FD2C1F593EB}"/>
              </a:ext>
            </a:extLst>
          </p:cNvPr>
          <p:cNvSpPr/>
          <p:nvPr/>
        </p:nvSpPr>
        <p:spPr>
          <a:xfrm>
            <a:off x="7460534" y="1315744"/>
            <a:ext cx="2852476" cy="55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LOOP BY  VALUE</a:t>
            </a:r>
            <a:endParaRPr sz="30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53520" y="1445040"/>
            <a:ext cx="4438800" cy="35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3"/>
          <p:cNvSpPr/>
          <p:nvPr/>
        </p:nvSpPr>
        <p:spPr>
          <a:xfrm>
            <a:off x="180648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3"/>
          <p:cNvSpPr/>
          <p:nvPr/>
        </p:nvSpPr>
        <p:spPr>
          <a:xfrm>
            <a:off x="452592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3"/>
          <p:cNvSpPr/>
          <p:nvPr/>
        </p:nvSpPr>
        <p:spPr>
          <a:xfrm>
            <a:off x="724536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3"/>
          <p:cNvSpPr/>
          <p:nvPr/>
        </p:nvSpPr>
        <p:spPr>
          <a:xfrm>
            <a:off x="996480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3"/>
          <p:cNvSpPr/>
          <p:nvPr/>
        </p:nvSpPr>
        <p:spPr>
          <a:xfrm>
            <a:off x="162216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Ronan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3"/>
          <p:cNvSpPr/>
          <p:nvPr/>
        </p:nvSpPr>
        <p:spPr>
          <a:xfrm>
            <a:off x="43416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Rady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3"/>
          <p:cNvSpPr/>
          <p:nvPr/>
        </p:nvSpPr>
        <p:spPr>
          <a:xfrm>
            <a:off x="70974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HIM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3"/>
          <p:cNvSpPr/>
          <p:nvPr/>
        </p:nvSpPr>
        <p:spPr>
          <a:xfrm>
            <a:off x="98532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11;p3">
            <a:extLst>
              <a:ext uri="{FF2B5EF4-FFF2-40B4-BE49-F238E27FC236}">
                <a16:creationId xmlns:a16="http://schemas.microsoft.com/office/drawing/2014/main" id="{37C94FE6-B46E-9990-A3D2-575E408C31D1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4"/>
          <p:cNvSpPr/>
          <p:nvPr/>
        </p:nvSpPr>
        <p:spPr>
          <a:xfrm>
            <a:off x="180648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4"/>
          <p:cNvSpPr/>
          <p:nvPr/>
        </p:nvSpPr>
        <p:spPr>
          <a:xfrm>
            <a:off x="452592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4"/>
          <p:cNvSpPr/>
          <p:nvPr/>
        </p:nvSpPr>
        <p:spPr>
          <a:xfrm>
            <a:off x="724536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4"/>
          <p:cNvSpPr/>
          <p:nvPr/>
        </p:nvSpPr>
        <p:spPr>
          <a:xfrm>
            <a:off x="996480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4"/>
          <p:cNvSpPr/>
          <p:nvPr/>
        </p:nvSpPr>
        <p:spPr>
          <a:xfrm>
            <a:off x="17928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4"/>
          <p:cNvSpPr/>
          <p:nvPr/>
        </p:nvSpPr>
        <p:spPr>
          <a:xfrm>
            <a:off x="452592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98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4"/>
          <p:cNvSpPr/>
          <p:nvPr/>
        </p:nvSpPr>
        <p:spPr>
          <a:xfrm>
            <a:off x="724536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4"/>
          <p:cNvSpPr/>
          <p:nvPr/>
        </p:nvSpPr>
        <p:spPr>
          <a:xfrm>
            <a:off x="98532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9680" y="1690560"/>
            <a:ext cx="5502240" cy="2940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AD3DDF0E-EB26-7808-62D9-E08F8526090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9AD2AEFC-768A-7E0E-2D2D-2E78A8BCDAD1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5"/>
          <p:cNvSpPr/>
          <p:nvPr/>
        </p:nvSpPr>
        <p:spPr>
          <a:xfrm>
            <a:off x="180648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5"/>
          <p:cNvSpPr/>
          <p:nvPr/>
        </p:nvSpPr>
        <p:spPr>
          <a:xfrm>
            <a:off x="452592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5"/>
          <p:cNvSpPr/>
          <p:nvPr/>
        </p:nvSpPr>
        <p:spPr>
          <a:xfrm>
            <a:off x="724536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5"/>
          <p:cNvSpPr/>
          <p:nvPr/>
        </p:nvSpPr>
        <p:spPr>
          <a:xfrm>
            <a:off x="996480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5"/>
          <p:cNvSpPr/>
          <p:nvPr/>
        </p:nvSpPr>
        <p:spPr>
          <a:xfrm>
            <a:off x="17928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5"/>
          <p:cNvSpPr/>
          <p:nvPr/>
        </p:nvSpPr>
        <p:spPr>
          <a:xfrm>
            <a:off x="452592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98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5"/>
          <p:cNvSpPr/>
          <p:nvPr/>
        </p:nvSpPr>
        <p:spPr>
          <a:xfrm>
            <a:off x="724536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5"/>
          <p:cNvSpPr/>
          <p:nvPr/>
        </p:nvSpPr>
        <p:spPr>
          <a:xfrm>
            <a:off x="98532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6880" y="1401840"/>
            <a:ext cx="5171040" cy="3449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796F3990-9A57-6D5D-46FC-043B7ABA711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73788841-339E-37B9-A67E-DC1867C581D5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6"/>
          <p:cNvSpPr/>
          <p:nvPr/>
        </p:nvSpPr>
        <p:spPr>
          <a:xfrm>
            <a:off x="180648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6"/>
          <p:cNvSpPr/>
          <p:nvPr/>
        </p:nvSpPr>
        <p:spPr>
          <a:xfrm>
            <a:off x="452592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6"/>
          <p:cNvSpPr/>
          <p:nvPr/>
        </p:nvSpPr>
        <p:spPr>
          <a:xfrm>
            <a:off x="724536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6"/>
          <p:cNvSpPr/>
          <p:nvPr/>
        </p:nvSpPr>
        <p:spPr>
          <a:xfrm>
            <a:off x="996480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6"/>
          <p:cNvSpPr/>
          <p:nvPr/>
        </p:nvSpPr>
        <p:spPr>
          <a:xfrm>
            <a:off x="17928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6"/>
          <p:cNvSpPr/>
          <p:nvPr/>
        </p:nvSpPr>
        <p:spPr>
          <a:xfrm>
            <a:off x="452592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6"/>
          <p:cNvSpPr/>
          <p:nvPr/>
        </p:nvSpPr>
        <p:spPr>
          <a:xfrm>
            <a:off x="724536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6"/>
          <p:cNvSpPr/>
          <p:nvPr/>
        </p:nvSpPr>
        <p:spPr>
          <a:xfrm>
            <a:off x="98532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1120" y="1617480"/>
            <a:ext cx="5638680" cy="3138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A584D5AD-67DE-7217-6620-E58124CB8A6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BE49662D-7720-43E5-62B9-EEE463D12E38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7"/>
          <p:cNvSpPr/>
          <p:nvPr/>
        </p:nvSpPr>
        <p:spPr>
          <a:xfrm>
            <a:off x="180648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7"/>
          <p:cNvSpPr/>
          <p:nvPr/>
        </p:nvSpPr>
        <p:spPr>
          <a:xfrm>
            <a:off x="452592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7"/>
          <p:cNvSpPr/>
          <p:nvPr/>
        </p:nvSpPr>
        <p:spPr>
          <a:xfrm>
            <a:off x="724536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7"/>
          <p:cNvSpPr/>
          <p:nvPr/>
        </p:nvSpPr>
        <p:spPr>
          <a:xfrm>
            <a:off x="996480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7"/>
          <p:cNvSpPr/>
          <p:nvPr/>
        </p:nvSpPr>
        <p:spPr>
          <a:xfrm>
            <a:off x="17928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7"/>
          <p:cNvSpPr/>
          <p:nvPr/>
        </p:nvSpPr>
        <p:spPr>
          <a:xfrm>
            <a:off x="452592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7"/>
          <p:cNvSpPr/>
          <p:nvPr/>
        </p:nvSpPr>
        <p:spPr>
          <a:xfrm>
            <a:off x="724536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130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7"/>
          <p:cNvSpPr/>
          <p:nvPr/>
        </p:nvSpPr>
        <p:spPr>
          <a:xfrm>
            <a:off x="98532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5520" y="1401840"/>
            <a:ext cx="5607360" cy="33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9765C286-09A6-C3B6-DA09-D9E4387DA25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31227BE9-B1BC-FBAB-6337-8595FA43C047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"/>
          <p:cNvSpPr/>
          <p:nvPr/>
        </p:nvSpPr>
        <p:spPr>
          <a:xfrm>
            <a:off x="180648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8"/>
          <p:cNvSpPr/>
          <p:nvPr/>
        </p:nvSpPr>
        <p:spPr>
          <a:xfrm>
            <a:off x="452592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8"/>
          <p:cNvSpPr/>
          <p:nvPr/>
        </p:nvSpPr>
        <p:spPr>
          <a:xfrm>
            <a:off x="724536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8"/>
          <p:cNvSpPr/>
          <p:nvPr/>
        </p:nvSpPr>
        <p:spPr>
          <a:xfrm>
            <a:off x="996480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8"/>
          <p:cNvSpPr/>
          <p:nvPr/>
        </p:nvSpPr>
        <p:spPr>
          <a:xfrm>
            <a:off x="17928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8"/>
          <p:cNvSpPr/>
          <p:nvPr/>
        </p:nvSpPr>
        <p:spPr>
          <a:xfrm>
            <a:off x="452592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8"/>
          <p:cNvSpPr/>
          <p:nvPr/>
        </p:nvSpPr>
        <p:spPr>
          <a:xfrm>
            <a:off x="724536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8"/>
          <p:cNvSpPr/>
          <p:nvPr/>
        </p:nvSpPr>
        <p:spPr>
          <a:xfrm>
            <a:off x="98532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5" name="Google Shape;40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6880" y="1460520"/>
            <a:ext cx="6540120" cy="33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8D8F1BD4-567A-89EE-ED7F-6C99313333D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D28FAB2F-F520-EE8D-2564-4594B8E26B7E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9"/>
          <p:cNvSpPr/>
          <p:nvPr/>
        </p:nvSpPr>
        <p:spPr>
          <a:xfrm>
            <a:off x="180648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9"/>
          <p:cNvSpPr/>
          <p:nvPr/>
        </p:nvSpPr>
        <p:spPr>
          <a:xfrm>
            <a:off x="452592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9"/>
          <p:cNvSpPr/>
          <p:nvPr/>
        </p:nvSpPr>
        <p:spPr>
          <a:xfrm>
            <a:off x="724536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9"/>
          <p:cNvSpPr/>
          <p:nvPr/>
        </p:nvSpPr>
        <p:spPr>
          <a:xfrm>
            <a:off x="996480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9"/>
          <p:cNvSpPr/>
          <p:nvPr/>
        </p:nvSpPr>
        <p:spPr>
          <a:xfrm>
            <a:off x="1594440" y="5897880"/>
            <a:ext cx="10753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9"/>
          <p:cNvSpPr/>
          <p:nvPr/>
        </p:nvSpPr>
        <p:spPr>
          <a:xfrm>
            <a:off x="4285440" y="5897880"/>
            <a:ext cx="9752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9"/>
          <p:cNvSpPr/>
          <p:nvPr/>
        </p:nvSpPr>
        <p:spPr>
          <a:xfrm>
            <a:off x="7019280" y="5897880"/>
            <a:ext cx="10753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9"/>
          <p:cNvSpPr/>
          <p:nvPr/>
        </p:nvSpPr>
        <p:spPr>
          <a:xfrm>
            <a:off x="98532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2" name="Google Shape;42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7520" y="1401840"/>
            <a:ext cx="5436000" cy="3687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7FA7C93C-0694-4F96-8928-6DC1B31E358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16054053-723C-B455-2C89-D4C6221CDE58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"/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1657800" y="5265000"/>
            <a:ext cx="4146480" cy="7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lphaL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0123		b. 123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     	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7078320" y="5265000"/>
            <a:ext cx="1667880" cy="210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 0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1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2		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  	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8940960" y="5265000"/>
            <a:ext cx="4146480" cy="7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 I don’t know	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  	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3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3880" y="2246400"/>
            <a:ext cx="6941160" cy="236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445;p21">
            <a:extLst>
              <a:ext uri="{FF2B5EF4-FFF2-40B4-BE49-F238E27FC236}">
                <a16:creationId xmlns:a16="http://schemas.microsoft.com/office/drawing/2014/main" id="{C77D5045-2119-BED0-0277-9FF2B473FA0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140" y="160200"/>
            <a:ext cx="847800" cy="861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0"/>
          <p:cNvSpPr/>
          <p:nvPr/>
        </p:nvSpPr>
        <p:spPr>
          <a:xfrm>
            <a:off x="180648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0"/>
          <p:cNvSpPr/>
          <p:nvPr/>
        </p:nvSpPr>
        <p:spPr>
          <a:xfrm>
            <a:off x="452592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0"/>
          <p:cNvSpPr/>
          <p:nvPr/>
        </p:nvSpPr>
        <p:spPr>
          <a:xfrm>
            <a:off x="724536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0"/>
          <p:cNvSpPr/>
          <p:nvPr/>
        </p:nvSpPr>
        <p:spPr>
          <a:xfrm>
            <a:off x="996480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0"/>
          <p:cNvSpPr/>
          <p:nvPr/>
        </p:nvSpPr>
        <p:spPr>
          <a:xfrm>
            <a:off x="1594440" y="5897880"/>
            <a:ext cx="10753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0"/>
          <p:cNvSpPr/>
          <p:nvPr/>
        </p:nvSpPr>
        <p:spPr>
          <a:xfrm>
            <a:off x="4285440" y="5897880"/>
            <a:ext cx="9752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0"/>
          <p:cNvSpPr/>
          <p:nvPr/>
        </p:nvSpPr>
        <p:spPr>
          <a:xfrm>
            <a:off x="7019280" y="5897880"/>
            <a:ext cx="10753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0"/>
          <p:cNvSpPr/>
          <p:nvPr/>
        </p:nvSpPr>
        <p:spPr>
          <a:xfrm>
            <a:off x="98532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9" name="Google Shape;43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8880" y="1401840"/>
            <a:ext cx="5343840" cy="351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3C538818-C9C5-DC11-7399-2A37CFE37D0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FBE6C26A-B512-1FBE-3184-2A58B0FBF652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1"/>
          <p:cNvSpPr/>
          <p:nvPr/>
        </p:nvSpPr>
        <p:spPr>
          <a:xfrm>
            <a:off x="180648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1"/>
          <p:cNvSpPr/>
          <p:nvPr/>
        </p:nvSpPr>
        <p:spPr>
          <a:xfrm>
            <a:off x="452592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1"/>
          <p:cNvSpPr/>
          <p:nvPr/>
        </p:nvSpPr>
        <p:spPr>
          <a:xfrm>
            <a:off x="724536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1"/>
          <p:cNvSpPr/>
          <p:nvPr/>
        </p:nvSpPr>
        <p:spPr>
          <a:xfrm>
            <a:off x="996480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1"/>
          <p:cNvSpPr/>
          <p:nvPr/>
        </p:nvSpPr>
        <p:spPr>
          <a:xfrm>
            <a:off x="1594440" y="5897880"/>
            <a:ext cx="10753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1"/>
          <p:cNvSpPr/>
          <p:nvPr/>
        </p:nvSpPr>
        <p:spPr>
          <a:xfrm>
            <a:off x="4285440" y="5897880"/>
            <a:ext cx="9752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B*n*n*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1"/>
          <p:cNvSpPr/>
          <p:nvPr/>
        </p:nvSpPr>
        <p:spPr>
          <a:xfrm>
            <a:off x="7019280" y="5897880"/>
            <a:ext cx="10753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1"/>
          <p:cNvSpPr/>
          <p:nvPr/>
        </p:nvSpPr>
        <p:spPr>
          <a:xfrm>
            <a:off x="98532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6" name="Google Shape;45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5320" y="1298520"/>
            <a:ext cx="5039280" cy="381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309;p13">
            <a:extLst>
              <a:ext uri="{FF2B5EF4-FFF2-40B4-BE49-F238E27FC236}">
                <a16:creationId xmlns:a16="http://schemas.microsoft.com/office/drawing/2014/main" id="{9A823407-ECBB-2974-C2A6-7BD888241F4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11;p3">
            <a:extLst>
              <a:ext uri="{FF2B5EF4-FFF2-40B4-BE49-F238E27FC236}">
                <a16:creationId xmlns:a16="http://schemas.microsoft.com/office/drawing/2014/main" id="{637B813F-4622-B5E7-FE5A-42EEBC0042CA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2"/>
          <p:cNvSpPr/>
          <p:nvPr/>
        </p:nvSpPr>
        <p:spPr>
          <a:xfrm>
            <a:off x="1738725" y="2413422"/>
            <a:ext cx="9676800" cy="119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fourAsNumber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4;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fourAsString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"4";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fourAsNumber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fourAsString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9C3392AC-A5EB-D67E-4E6A-5C7F07EA6CB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E82AC210-1F5F-3338-7125-047A14623C39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3"/>
          <p:cNvSpPr/>
          <p:nvPr/>
        </p:nvSpPr>
        <p:spPr>
          <a:xfrm>
            <a:off x="1144560" y="2224737"/>
            <a:ext cx="9902880" cy="15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fourAsNumber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4;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fourAsString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"4";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fourAsNumber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200" b="1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fourAsString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1" name="Google Shape;471;p23"/>
          <p:cNvCxnSpPr/>
          <p:nvPr/>
        </p:nvCxnSpPr>
        <p:spPr>
          <a:xfrm rot="5400000" flipH="1">
            <a:off x="7327260" y="3849117"/>
            <a:ext cx="691500" cy="583500"/>
          </a:xfrm>
          <a:prstGeom prst="curvedConnector2">
            <a:avLst/>
          </a:prstGeom>
          <a:noFill/>
          <a:ln w="57150" cap="flat" cmpd="sng">
            <a:solidFill>
              <a:srgbClr val="ED7D3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472" name="Google Shape;472;p23"/>
          <p:cNvSpPr/>
          <p:nvPr/>
        </p:nvSpPr>
        <p:spPr>
          <a:xfrm rot="-597600">
            <a:off x="7572720" y="4593897"/>
            <a:ext cx="1351080" cy="3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Yes !! 3 = !!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61BE4DCF-904E-071E-2C2E-D45FD32FA9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E2E0E7E2-C178-63F4-E0E3-EA8D3916FA50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4"/>
          <p:cNvSpPr/>
          <p:nvPr/>
        </p:nvSpPr>
        <p:spPr>
          <a:xfrm>
            <a:off x="3801960" y="1307160"/>
            <a:ext cx="4838040" cy="283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9AD"/>
              </a:buClr>
              <a:buSzPts val="2800"/>
              <a:buFont typeface="Calibri"/>
              <a:buNone/>
            </a:pPr>
            <a:r>
              <a:rPr lang="en-US" sz="2800" b="1" i="0" u="none" strike="noStrike" cap="none" dirty="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(almost)</a:t>
            </a:r>
            <a:r>
              <a:rPr lang="en-US" sz="9000" b="1" i="0" u="none" strike="noStrike" cap="none" dirty="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 ALWAYS</a:t>
            </a:r>
            <a:endParaRPr sz="9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4"/>
          <p:cNvSpPr/>
          <p:nvPr/>
        </p:nvSpPr>
        <p:spPr>
          <a:xfrm>
            <a:off x="2879640" y="569160"/>
            <a:ext cx="6557400" cy="146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Calibri"/>
              <a:buNone/>
            </a:pPr>
            <a:r>
              <a:rPr lang="en-US" sz="9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SHOULD</a:t>
            </a:r>
            <a:endParaRPr sz="9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4"/>
          <p:cNvSpPr/>
          <p:nvPr/>
        </p:nvSpPr>
        <p:spPr>
          <a:xfrm>
            <a:off x="4114800" y="3938760"/>
            <a:ext cx="4294080" cy="146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Calibri"/>
              <a:buNone/>
            </a:pPr>
            <a:r>
              <a:rPr lang="en-US" sz="9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9000" b="1" i="0" u="none" strike="noStrike" cap="none" dirty="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=== </a:t>
            </a:r>
            <a:endParaRPr sz="9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3" name="Google Shape;483;p24"/>
          <p:cNvCxnSpPr/>
          <p:nvPr/>
        </p:nvCxnSpPr>
        <p:spPr>
          <a:xfrm rot="5400000" flipH="1">
            <a:off x="7325700" y="5122500"/>
            <a:ext cx="691500" cy="583500"/>
          </a:xfrm>
          <a:prstGeom prst="curvedConnector2">
            <a:avLst/>
          </a:prstGeom>
          <a:noFill/>
          <a:ln w="57150" cap="flat" cmpd="sng">
            <a:solidFill>
              <a:srgbClr val="ED7D3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484" name="Google Shape;484;p24"/>
          <p:cNvSpPr/>
          <p:nvPr/>
        </p:nvSpPr>
        <p:spPr>
          <a:xfrm rot="-597600">
            <a:off x="7624800" y="5791680"/>
            <a:ext cx="1351080" cy="3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Yes !! 3 = !!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91;p11">
            <a:extLst>
              <a:ext uri="{FF2B5EF4-FFF2-40B4-BE49-F238E27FC236}">
                <a16:creationId xmlns:a16="http://schemas.microsoft.com/office/drawing/2014/main" id="{63D99D7D-6215-A3BD-2B0A-E33D056F6053}"/>
              </a:ext>
            </a:extLst>
          </p:cNvPr>
          <p:cNvSpPr/>
          <p:nvPr/>
        </p:nvSpPr>
        <p:spPr>
          <a:xfrm>
            <a:off x="0" y="0"/>
            <a:ext cx="1119600" cy="36396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6"/>
          <p:cNvSpPr/>
          <p:nvPr/>
        </p:nvSpPr>
        <p:spPr>
          <a:xfrm>
            <a:off x="3823920" y="2308320"/>
            <a:ext cx="5368320" cy="15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 x = 16 + “volvo“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console.log(x)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6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6"/>
          <p:cNvSpPr/>
          <p:nvPr/>
        </p:nvSpPr>
        <p:spPr>
          <a:xfrm>
            <a:off x="2557080" y="5640840"/>
            <a:ext cx="417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6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6"/>
          <p:cNvSpPr/>
          <p:nvPr/>
        </p:nvSpPr>
        <p:spPr>
          <a:xfrm>
            <a:off x="4577760" y="5640840"/>
            <a:ext cx="9187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16volvo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6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6"/>
          <p:cNvSpPr/>
          <p:nvPr/>
        </p:nvSpPr>
        <p:spPr>
          <a:xfrm>
            <a:off x="6418440" y="5640840"/>
            <a:ext cx="1632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6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6"/>
          <p:cNvSpPr/>
          <p:nvPr/>
        </p:nvSpPr>
        <p:spPr>
          <a:xfrm>
            <a:off x="843912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412AE394-495A-3533-4503-E0D86F0C18E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036F69FB-9270-75F1-FFDB-52D4576C891D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/>
          <p:nvPr/>
        </p:nvSpPr>
        <p:spPr>
          <a:xfrm>
            <a:off x="3823920" y="2308320"/>
            <a:ext cx="6658920" cy="106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 x =  4 + 16 + “Volvo”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console.log(x)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7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7"/>
          <p:cNvSpPr/>
          <p:nvPr/>
        </p:nvSpPr>
        <p:spPr>
          <a:xfrm>
            <a:off x="2557080" y="5640840"/>
            <a:ext cx="10357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20Volvo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7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7"/>
          <p:cNvSpPr/>
          <p:nvPr/>
        </p:nvSpPr>
        <p:spPr>
          <a:xfrm>
            <a:off x="4577760" y="5640840"/>
            <a:ext cx="11397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416Volvo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7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7"/>
          <p:cNvSpPr/>
          <p:nvPr/>
        </p:nvSpPr>
        <p:spPr>
          <a:xfrm>
            <a:off x="6418440" y="5640840"/>
            <a:ext cx="13197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7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7"/>
          <p:cNvSpPr/>
          <p:nvPr/>
        </p:nvSpPr>
        <p:spPr>
          <a:xfrm>
            <a:off x="843912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A649EBFB-4BCB-D4FB-0F8A-F2F19F98E36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F1965B1F-1F44-0483-07CC-021514828979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8"/>
          <p:cNvSpPr/>
          <p:nvPr/>
        </p:nvSpPr>
        <p:spPr>
          <a:xfrm>
            <a:off x="3097801" y="2308325"/>
            <a:ext cx="6094500" cy="15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 x =  </a:t>
            </a: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3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Volvo</a:t>
            </a: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3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+ 4 + 16;</a:t>
            </a:r>
            <a:endParaRPr sz="3200" i="0" u="none" strike="noStrike" cap="none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console.log(x);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8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8"/>
          <p:cNvSpPr/>
          <p:nvPr/>
        </p:nvSpPr>
        <p:spPr>
          <a:xfrm>
            <a:off x="2557080" y="5640840"/>
            <a:ext cx="10357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Volvo20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8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8"/>
          <p:cNvSpPr/>
          <p:nvPr/>
        </p:nvSpPr>
        <p:spPr>
          <a:xfrm>
            <a:off x="4577760" y="5640840"/>
            <a:ext cx="119520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Volvo416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8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8"/>
          <p:cNvSpPr/>
          <p:nvPr/>
        </p:nvSpPr>
        <p:spPr>
          <a:xfrm>
            <a:off x="6418440" y="5640840"/>
            <a:ext cx="13197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8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8"/>
          <p:cNvSpPr/>
          <p:nvPr/>
        </p:nvSpPr>
        <p:spPr>
          <a:xfrm>
            <a:off x="843912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4F112389-938F-78B6-0F30-23A3CCA79C7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3696F5D8-F0E8-BB1E-F6D8-6DEEB1ECBCB4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9"/>
          <p:cNvSpPr/>
          <p:nvPr/>
        </p:nvSpPr>
        <p:spPr>
          <a:xfrm>
            <a:off x="3164075" y="2709874"/>
            <a:ext cx="4930560" cy="106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carName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carName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73C290E1-C467-C210-851F-209FE2D2EB1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44D33863-9EC6-E104-B6C7-7533EF61552A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 b="0" i="0" u="none" strike="noStrike" cap="non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2" name="Google Shape;552;p30"/>
          <p:cNvSpPr/>
          <p:nvPr/>
        </p:nvSpPr>
        <p:spPr>
          <a:xfrm>
            <a:off x="2005280" y="1404657"/>
            <a:ext cx="9959085" cy="58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  <a:sym typeface="Verdana"/>
              </a:rPr>
              <a:t>A variable </a:t>
            </a:r>
            <a:r>
              <a:rPr lang="en-US" sz="320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  <a:sym typeface="Verdana"/>
              </a:rPr>
              <a:t> declared with  </a:t>
            </a:r>
            <a:r>
              <a:rPr lang="en-US" sz="3200" b="1" i="0" u="none" strike="noStrike" cap="none" dirty="0">
                <a:solidFill>
                  <a:srgbClr val="00B0F0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let</a:t>
            </a:r>
            <a:r>
              <a:rPr lang="en-US" sz="320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  <a:sym typeface="Verdana"/>
              </a:rPr>
              <a:t> have </a:t>
            </a:r>
            <a:r>
              <a:rPr lang="en-US" sz="3200" b="1" i="0" u="none" strike="noStrike" cap="none" dirty="0">
                <a:solidFill>
                  <a:srgbClr val="00B0F0"/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  <a:sym typeface="Verdana"/>
              </a:rPr>
              <a:t>block scope</a:t>
            </a:r>
            <a:r>
              <a:rPr lang="en-US" sz="3200" i="0" u="none" strike="noStrike" cap="none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endParaRPr sz="3200" i="0" u="none" strike="noStrike" cap="none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553" name="Google Shape;553;p30"/>
          <p:cNvSpPr/>
          <p:nvPr/>
        </p:nvSpPr>
        <p:spPr>
          <a:xfrm>
            <a:off x="4430645" y="5741315"/>
            <a:ext cx="7533720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1800" i="1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The variables</a:t>
            </a:r>
            <a:r>
              <a:rPr lang="en-US" sz="1800" b="0" i="1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 I is declared inside a block </a:t>
            </a:r>
            <a:r>
              <a:rPr lang="en-US" sz="1800" b="1" i="1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{}</a:t>
            </a:r>
            <a:r>
              <a:rPr lang="en-US" sz="1800" b="0" i="1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 so it cannot be accessed from outside the block.</a:t>
            </a:r>
            <a:endParaRPr sz="1800" b="0" i="1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91;p11">
            <a:extLst>
              <a:ext uri="{FF2B5EF4-FFF2-40B4-BE49-F238E27FC236}">
                <a16:creationId xmlns:a16="http://schemas.microsoft.com/office/drawing/2014/main" id="{9A68775F-B1D4-3313-C0F0-C92E658247BB}"/>
              </a:ext>
            </a:extLst>
          </p:cNvPr>
          <p:cNvSpPr/>
          <p:nvPr/>
        </p:nvSpPr>
        <p:spPr>
          <a:xfrm>
            <a:off x="-27223" y="0"/>
            <a:ext cx="1119600" cy="36396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DA53C0D6-2EDC-1939-259D-C5D2367C3E2D}"/>
              </a:ext>
            </a:extLst>
          </p:cNvPr>
          <p:cNvSpPr/>
          <p:nvPr/>
        </p:nvSpPr>
        <p:spPr>
          <a:xfrm>
            <a:off x="4440071" y="497298"/>
            <a:ext cx="3730211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Scope of variable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558;p31">
            <a:extLst>
              <a:ext uri="{FF2B5EF4-FFF2-40B4-BE49-F238E27FC236}">
                <a16:creationId xmlns:a16="http://schemas.microsoft.com/office/drawing/2014/main" id="{41D276D6-C579-6285-D5B1-EEBCBACDB9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04000" y="2478067"/>
            <a:ext cx="5222160" cy="237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562;p31">
            <a:extLst>
              <a:ext uri="{FF2B5EF4-FFF2-40B4-BE49-F238E27FC236}">
                <a16:creationId xmlns:a16="http://schemas.microsoft.com/office/drawing/2014/main" id="{66FA8C15-03D1-656F-FB9F-35DF3E457D4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4598" t="19979" r="14104" b="21110"/>
          <a:stretch/>
        </p:blipFill>
        <p:spPr>
          <a:xfrm>
            <a:off x="559800" y="2366827"/>
            <a:ext cx="5111280" cy="29462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FBC6DB-7365-DF1E-CE1C-7783BBC0E5F6}"/>
              </a:ext>
            </a:extLst>
          </p:cNvPr>
          <p:cNvCxnSpPr/>
          <p:nvPr/>
        </p:nvCxnSpPr>
        <p:spPr>
          <a:xfrm flipV="1">
            <a:off x="7895771" y="5094514"/>
            <a:ext cx="0" cy="65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"/>
          <p:cNvSpPr/>
          <p:nvPr/>
        </p:nvSpPr>
        <p:spPr>
          <a:xfrm>
            <a:off x="794160" y="5265000"/>
            <a:ext cx="5010120" cy="7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lphaL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is white		b. it is black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     	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"/>
          <p:cNvSpPr/>
          <p:nvPr/>
        </p:nvSpPr>
        <p:spPr>
          <a:xfrm>
            <a:off x="6456240" y="5265000"/>
            <a:ext cx="3505680" cy="82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 I don’t know			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  	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"/>
          <p:cNvSpPr/>
          <p:nvPr/>
        </p:nvSpPr>
        <p:spPr>
          <a:xfrm>
            <a:off x="9846000" y="5265000"/>
            <a:ext cx="414648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 Error	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  	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4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2640" y="1990080"/>
            <a:ext cx="5543640" cy="32979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11;p3">
            <a:extLst>
              <a:ext uri="{FF2B5EF4-FFF2-40B4-BE49-F238E27FC236}">
                <a16:creationId xmlns:a16="http://schemas.microsoft.com/office/drawing/2014/main" id="{0B3EAD58-B1C0-60C1-0FC4-9249274D33EE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oogle Shape;445;p21">
            <a:extLst>
              <a:ext uri="{FF2B5EF4-FFF2-40B4-BE49-F238E27FC236}">
                <a16:creationId xmlns:a16="http://schemas.microsoft.com/office/drawing/2014/main" id="{6125743E-0DE9-7B49-F141-0B217026960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140" y="160200"/>
            <a:ext cx="847800" cy="861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2"/>
          <p:cNvSpPr/>
          <p:nvPr/>
        </p:nvSpPr>
        <p:spPr>
          <a:xfrm>
            <a:off x="3823920" y="2308320"/>
            <a:ext cx="5368320" cy="156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 x =  4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= 5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console.log(x)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32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32"/>
          <p:cNvSpPr/>
          <p:nvPr/>
        </p:nvSpPr>
        <p:spPr>
          <a:xfrm>
            <a:off x="2557080" y="5640840"/>
            <a:ext cx="300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32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32"/>
          <p:cNvSpPr/>
          <p:nvPr/>
        </p:nvSpPr>
        <p:spPr>
          <a:xfrm>
            <a:off x="4577760" y="5640840"/>
            <a:ext cx="300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32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32"/>
          <p:cNvSpPr/>
          <p:nvPr/>
        </p:nvSpPr>
        <p:spPr>
          <a:xfrm>
            <a:off x="6418440" y="5640840"/>
            <a:ext cx="13197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32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32"/>
          <p:cNvSpPr/>
          <p:nvPr/>
        </p:nvSpPr>
        <p:spPr>
          <a:xfrm>
            <a:off x="843912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292209CD-30EA-E86E-213C-32655DE202E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92800A61-D7C2-FBB2-4014-DC4745AF6718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3"/>
          <p:cNvSpPr/>
          <p:nvPr/>
        </p:nvSpPr>
        <p:spPr>
          <a:xfrm>
            <a:off x="3677760" y="2007000"/>
            <a:ext cx="5368320" cy="22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 x =  4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(x &gt; 3) {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let sum = 0;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sum += 5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console.log(sum)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33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33"/>
          <p:cNvSpPr/>
          <p:nvPr/>
        </p:nvSpPr>
        <p:spPr>
          <a:xfrm>
            <a:off x="2557080" y="5640840"/>
            <a:ext cx="300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33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33"/>
          <p:cNvSpPr/>
          <p:nvPr/>
        </p:nvSpPr>
        <p:spPr>
          <a:xfrm>
            <a:off x="4577760" y="5640840"/>
            <a:ext cx="300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33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33"/>
          <p:cNvSpPr/>
          <p:nvPr/>
        </p:nvSpPr>
        <p:spPr>
          <a:xfrm>
            <a:off x="5982120" y="551268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33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33"/>
          <p:cNvSpPr/>
          <p:nvPr/>
        </p:nvSpPr>
        <p:spPr>
          <a:xfrm>
            <a:off x="7849080" y="551268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02C7668C-6650-D771-7FA6-C4FC4AC6403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5F29FFEE-6C4C-D119-2224-E6CFC71ED51A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4"/>
          <p:cNvSpPr/>
          <p:nvPr/>
        </p:nvSpPr>
        <p:spPr>
          <a:xfrm>
            <a:off x="2102400" y="1757880"/>
            <a:ext cx="5368320" cy="301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let x = 7;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if (x &gt; 4) {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let sum = 0;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sum += 5;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 else {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sum += 10;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console.log(sum)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34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34"/>
          <p:cNvSpPr/>
          <p:nvPr/>
        </p:nvSpPr>
        <p:spPr>
          <a:xfrm>
            <a:off x="2308320" y="5574960"/>
            <a:ext cx="10533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Nothing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34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34"/>
          <p:cNvSpPr/>
          <p:nvPr/>
        </p:nvSpPr>
        <p:spPr>
          <a:xfrm>
            <a:off x="4577760" y="5572800"/>
            <a:ext cx="4370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34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34"/>
          <p:cNvSpPr/>
          <p:nvPr/>
        </p:nvSpPr>
        <p:spPr>
          <a:xfrm>
            <a:off x="5982120" y="551268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34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34"/>
          <p:cNvSpPr/>
          <p:nvPr/>
        </p:nvSpPr>
        <p:spPr>
          <a:xfrm>
            <a:off x="7849080" y="551268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122243E2-8050-48EA-4B8A-8DED57BD27A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EE2F3AD2-0D48-06A8-BBA4-901F62C1637D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5"/>
          <p:cNvSpPr/>
          <p:nvPr/>
        </p:nvSpPr>
        <p:spPr>
          <a:xfrm>
            <a:off x="2102400" y="1757880"/>
            <a:ext cx="5368320" cy="301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let x = 7;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if (x &lt; 4) {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let sum = 0;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sum += 5;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 else {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sum += 10;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console.log(sum)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35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35"/>
          <p:cNvSpPr/>
          <p:nvPr/>
        </p:nvSpPr>
        <p:spPr>
          <a:xfrm>
            <a:off x="2308320" y="5574960"/>
            <a:ext cx="10533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Nothing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35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35"/>
          <p:cNvSpPr/>
          <p:nvPr/>
        </p:nvSpPr>
        <p:spPr>
          <a:xfrm>
            <a:off x="4577760" y="5559120"/>
            <a:ext cx="4370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35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35"/>
          <p:cNvSpPr/>
          <p:nvPr/>
        </p:nvSpPr>
        <p:spPr>
          <a:xfrm>
            <a:off x="6359040" y="5495760"/>
            <a:ext cx="753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35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35"/>
          <p:cNvSpPr/>
          <p:nvPr/>
        </p:nvSpPr>
        <p:spPr>
          <a:xfrm>
            <a:off x="7849080" y="551268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82B9A445-F567-2F1F-991D-6F2A24ECCCF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738F7498-3ED6-0687-D626-27B12C6727E6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6"/>
          <p:cNvSpPr/>
          <p:nvPr/>
        </p:nvSpPr>
        <p:spPr>
          <a:xfrm>
            <a:off x="2102400" y="1757880"/>
            <a:ext cx="7170120" cy="191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for (let </a:t>
            </a:r>
            <a:r>
              <a:rPr lang="en-US" sz="2400" b="0" i="0" u="none" strike="noStrike" cap="none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-US" sz="2400" b="0" i="0" u="none" strike="noStrike" cap="none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3; </a:t>
            </a:r>
            <a:r>
              <a:rPr lang="en-US" sz="2400" b="0" i="0" u="none" strike="noStrike" cap="none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sz="2400" b="0" i="0" u="none" strike="noStrike" cap="none" dirty="0" smtClean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let total = 0;</a:t>
            </a:r>
            <a:endParaRPr sz="2400" b="0" i="0" u="none" strike="noStrike" cap="none" dirty="0" smtClean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total +=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console.log(total)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36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36"/>
          <p:cNvSpPr/>
          <p:nvPr/>
        </p:nvSpPr>
        <p:spPr>
          <a:xfrm>
            <a:off x="2308320" y="5574960"/>
            <a:ext cx="10533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Nothing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36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36"/>
          <p:cNvSpPr/>
          <p:nvPr/>
        </p:nvSpPr>
        <p:spPr>
          <a:xfrm>
            <a:off x="4577760" y="5559120"/>
            <a:ext cx="4370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36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36"/>
          <p:cNvSpPr/>
          <p:nvPr/>
        </p:nvSpPr>
        <p:spPr>
          <a:xfrm>
            <a:off x="5982120" y="551268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36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36"/>
          <p:cNvSpPr/>
          <p:nvPr/>
        </p:nvSpPr>
        <p:spPr>
          <a:xfrm>
            <a:off x="7849080" y="551268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B94AA109-13F3-650F-ABF1-DD6121B7BD3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DFB2CBC6-46B5-5B8E-A0FE-06A48788B690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7"/>
          <p:cNvSpPr/>
          <p:nvPr/>
        </p:nvSpPr>
        <p:spPr>
          <a:xfrm>
            <a:off x="2102400" y="1757880"/>
            <a:ext cx="7170120" cy="191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function text() {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let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myText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"Hello Text";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return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myText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console.log(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myText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37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37"/>
          <p:cNvSpPr/>
          <p:nvPr/>
        </p:nvSpPr>
        <p:spPr>
          <a:xfrm>
            <a:off x="2308320" y="5574960"/>
            <a:ext cx="10533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Nothing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37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37"/>
          <p:cNvSpPr/>
          <p:nvPr/>
        </p:nvSpPr>
        <p:spPr>
          <a:xfrm>
            <a:off x="4256280" y="5574960"/>
            <a:ext cx="1277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Hello Text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37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37"/>
          <p:cNvSpPr/>
          <p:nvPr/>
        </p:nvSpPr>
        <p:spPr>
          <a:xfrm>
            <a:off x="5982120" y="551268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37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37"/>
          <p:cNvSpPr/>
          <p:nvPr/>
        </p:nvSpPr>
        <p:spPr>
          <a:xfrm>
            <a:off x="7849080" y="551268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B831A20E-5B88-ABE4-F5E8-03804D34A44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80AD64F1-5CCC-4C88-54D3-6C751EFCE0BF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8"/>
          <p:cNvSpPr/>
          <p:nvPr/>
        </p:nvSpPr>
        <p:spPr>
          <a:xfrm>
            <a:off x="2102400" y="1757880"/>
            <a:ext cx="7170120" cy="22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let a = 10;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let sum = 0;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if (a &lt; 49) {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sum += 90;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console.log(sum)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38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38"/>
          <p:cNvSpPr/>
          <p:nvPr/>
        </p:nvSpPr>
        <p:spPr>
          <a:xfrm>
            <a:off x="2308320" y="5574960"/>
            <a:ext cx="10533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38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38"/>
          <p:cNvSpPr/>
          <p:nvPr/>
        </p:nvSpPr>
        <p:spPr>
          <a:xfrm>
            <a:off x="4256280" y="5574960"/>
            <a:ext cx="1277640" cy="3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38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38"/>
          <p:cNvSpPr/>
          <p:nvPr/>
        </p:nvSpPr>
        <p:spPr>
          <a:xfrm>
            <a:off x="5982120" y="551268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38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38"/>
          <p:cNvSpPr/>
          <p:nvPr/>
        </p:nvSpPr>
        <p:spPr>
          <a:xfrm>
            <a:off x="7849080" y="551268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B9EA5525-875E-9BFB-E3B8-770039DA0C9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2B18ABB5-4689-92A0-5FBD-FD61E974F113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39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sz="1200" b="0" i="0" u="none" strike="noStrike" cap="non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8" name="Google Shape;678;p39"/>
          <p:cNvSpPr/>
          <p:nvPr/>
        </p:nvSpPr>
        <p:spPr>
          <a:xfrm>
            <a:off x="1221360" y="1730959"/>
            <a:ext cx="10481068" cy="521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2800" dirty="0">
                <a:latin typeface="Verdana"/>
                <a:ea typeface="Verdana"/>
                <a:cs typeface="Verdana"/>
                <a:sym typeface="Verdana"/>
              </a:rPr>
              <a:t>A variable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defined with </a:t>
            </a:r>
            <a:r>
              <a:rPr lang="en-US" sz="2800" b="1" i="0" u="none" strike="noStrike" cap="none" dirty="0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const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cannot be reassigned.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770;p46">
            <a:extLst>
              <a:ext uri="{FF2B5EF4-FFF2-40B4-BE49-F238E27FC236}">
                <a16:creationId xmlns:a16="http://schemas.microsoft.com/office/drawing/2014/main" id="{757F33BC-D947-7E53-C364-9CF3F5075B1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5823" t="19940" r="16190" b="19949"/>
          <a:stretch/>
        </p:blipFill>
        <p:spPr>
          <a:xfrm>
            <a:off x="1221360" y="3178301"/>
            <a:ext cx="3287140" cy="2252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771;p46">
            <a:extLst>
              <a:ext uri="{FF2B5EF4-FFF2-40B4-BE49-F238E27FC236}">
                <a16:creationId xmlns:a16="http://schemas.microsoft.com/office/drawing/2014/main" id="{4F0D82C9-CCAA-8B30-E3FE-9499B9557A3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11240" y="3328842"/>
            <a:ext cx="6741720" cy="19515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91;p11">
            <a:extLst>
              <a:ext uri="{FF2B5EF4-FFF2-40B4-BE49-F238E27FC236}">
                <a16:creationId xmlns:a16="http://schemas.microsoft.com/office/drawing/2014/main" id="{7C29252C-A4C5-8D71-2D9A-46FB9D09AB46}"/>
              </a:ext>
            </a:extLst>
          </p:cNvPr>
          <p:cNvSpPr/>
          <p:nvPr/>
        </p:nvSpPr>
        <p:spPr>
          <a:xfrm>
            <a:off x="-27223" y="0"/>
            <a:ext cx="1119600" cy="36396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11;p3">
            <a:extLst>
              <a:ext uri="{FF2B5EF4-FFF2-40B4-BE49-F238E27FC236}">
                <a16:creationId xmlns:a16="http://schemas.microsoft.com/office/drawing/2014/main" id="{DBC39774-629E-E34F-757C-24A3B919F80A}"/>
              </a:ext>
            </a:extLst>
          </p:cNvPr>
          <p:cNvSpPr/>
          <p:nvPr/>
        </p:nvSpPr>
        <p:spPr>
          <a:xfrm>
            <a:off x="3801443" y="540623"/>
            <a:ext cx="5574786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Constants in JavaScript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0"/>
          <p:cNvSpPr/>
          <p:nvPr/>
        </p:nvSpPr>
        <p:spPr>
          <a:xfrm>
            <a:off x="3823920" y="2308320"/>
            <a:ext cx="5368320" cy="106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 x =  4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console.log(x)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40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40"/>
          <p:cNvSpPr/>
          <p:nvPr/>
        </p:nvSpPr>
        <p:spPr>
          <a:xfrm>
            <a:off x="2557080" y="5640840"/>
            <a:ext cx="300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40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40"/>
          <p:cNvSpPr/>
          <p:nvPr/>
        </p:nvSpPr>
        <p:spPr>
          <a:xfrm>
            <a:off x="4577760" y="5640840"/>
            <a:ext cx="300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40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40"/>
          <p:cNvSpPr/>
          <p:nvPr/>
        </p:nvSpPr>
        <p:spPr>
          <a:xfrm>
            <a:off x="595224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40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40"/>
          <p:cNvSpPr/>
          <p:nvPr/>
        </p:nvSpPr>
        <p:spPr>
          <a:xfrm>
            <a:off x="843912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E073C13F-664E-E533-02EB-ABED43C00BC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42EA1A39-A3BE-82E9-0B15-771BD933737A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1"/>
          <p:cNvSpPr/>
          <p:nvPr/>
        </p:nvSpPr>
        <p:spPr>
          <a:xfrm>
            <a:off x="3823920" y="2308320"/>
            <a:ext cx="5368320" cy="20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 x =  4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= 5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console.log(x)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41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41"/>
          <p:cNvSpPr/>
          <p:nvPr/>
        </p:nvSpPr>
        <p:spPr>
          <a:xfrm>
            <a:off x="2557080" y="5640840"/>
            <a:ext cx="300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41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41"/>
          <p:cNvSpPr/>
          <p:nvPr/>
        </p:nvSpPr>
        <p:spPr>
          <a:xfrm>
            <a:off x="4577760" y="5640840"/>
            <a:ext cx="300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41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41"/>
          <p:cNvSpPr/>
          <p:nvPr/>
        </p:nvSpPr>
        <p:spPr>
          <a:xfrm>
            <a:off x="601560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41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41"/>
          <p:cNvSpPr/>
          <p:nvPr/>
        </p:nvSpPr>
        <p:spPr>
          <a:xfrm>
            <a:off x="843912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F3CC536F-A2D5-BBD5-3DFA-DFFAACA9E8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76D93D56-FE89-DA77-38F5-96852ADD7E17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"/>
          <p:cNvSpPr/>
          <p:nvPr/>
        </p:nvSpPr>
        <p:spPr>
          <a:xfrm>
            <a:off x="5059800" y="6040440"/>
            <a:ext cx="90360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 Yes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5"/>
          <p:cNvSpPr/>
          <p:nvPr/>
        </p:nvSpPr>
        <p:spPr>
          <a:xfrm>
            <a:off x="6793200" y="6040440"/>
            <a:ext cx="6904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 No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5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8080" y="1918440"/>
            <a:ext cx="4278600" cy="306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5" descr="Screen Clipp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62640" y="1962000"/>
            <a:ext cx="4467240" cy="30211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11;p3">
            <a:extLst>
              <a:ext uri="{FF2B5EF4-FFF2-40B4-BE49-F238E27FC236}">
                <a16:creationId xmlns:a16="http://schemas.microsoft.com/office/drawing/2014/main" id="{671D556A-2078-63C1-CCB5-A1722CEEA95C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they have the same output?</a:t>
            </a:r>
            <a:endParaRPr lang="en-US"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oogle Shape;445;p21">
            <a:extLst>
              <a:ext uri="{FF2B5EF4-FFF2-40B4-BE49-F238E27FC236}">
                <a16:creationId xmlns:a16="http://schemas.microsoft.com/office/drawing/2014/main" id="{A35B2523-932F-0AB1-18DF-8A79AB746B8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6140" y="160200"/>
            <a:ext cx="847800" cy="861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2"/>
          <p:cNvSpPr/>
          <p:nvPr/>
        </p:nvSpPr>
        <p:spPr>
          <a:xfrm>
            <a:off x="2634120" y="1760760"/>
            <a:ext cx="5368320" cy="301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const a = 10;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const sum = 0;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if (a &lt; 49) {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sum += 90;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}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console.log(sum)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42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42"/>
          <p:cNvSpPr/>
          <p:nvPr/>
        </p:nvSpPr>
        <p:spPr>
          <a:xfrm>
            <a:off x="2557080" y="5640840"/>
            <a:ext cx="300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42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42"/>
          <p:cNvSpPr/>
          <p:nvPr/>
        </p:nvSpPr>
        <p:spPr>
          <a:xfrm>
            <a:off x="4577760" y="5640840"/>
            <a:ext cx="4575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42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42"/>
          <p:cNvSpPr/>
          <p:nvPr/>
        </p:nvSpPr>
        <p:spPr>
          <a:xfrm>
            <a:off x="608364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42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42"/>
          <p:cNvSpPr/>
          <p:nvPr/>
        </p:nvSpPr>
        <p:spPr>
          <a:xfrm>
            <a:off x="843912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6AFC5559-8B15-8F69-20F3-4A84506984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670D2985-474D-D818-9671-1C8C3B15D461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3"/>
          <p:cNvSpPr/>
          <p:nvPr/>
        </p:nvSpPr>
        <p:spPr>
          <a:xfrm>
            <a:off x="2634120" y="1760760"/>
            <a:ext cx="5368320" cy="252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const a = 10;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if (a &lt; 49) {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const sum = 10;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}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console.log(sum)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43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43"/>
          <p:cNvSpPr/>
          <p:nvPr/>
        </p:nvSpPr>
        <p:spPr>
          <a:xfrm>
            <a:off x="2557080" y="5640840"/>
            <a:ext cx="458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43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43"/>
          <p:cNvSpPr/>
          <p:nvPr/>
        </p:nvSpPr>
        <p:spPr>
          <a:xfrm>
            <a:off x="4577760" y="5640840"/>
            <a:ext cx="458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43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43"/>
          <p:cNvSpPr/>
          <p:nvPr/>
        </p:nvSpPr>
        <p:spPr>
          <a:xfrm>
            <a:off x="608364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43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43"/>
          <p:cNvSpPr/>
          <p:nvPr/>
        </p:nvSpPr>
        <p:spPr>
          <a:xfrm>
            <a:off x="843912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32E4152F-027B-EE04-7501-4BD35361930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1DAAB95F-BF22-FB95-FA4C-F3D876B8F9C1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4"/>
          <p:cNvSpPr/>
          <p:nvPr/>
        </p:nvSpPr>
        <p:spPr>
          <a:xfrm>
            <a:off x="2634120" y="1760760"/>
            <a:ext cx="5368320" cy="252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const a = 10;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if (a &lt; 49) {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const sum;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console.log(sum)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}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44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44"/>
          <p:cNvSpPr/>
          <p:nvPr/>
        </p:nvSpPr>
        <p:spPr>
          <a:xfrm>
            <a:off x="255708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nothing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44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44"/>
          <p:cNvSpPr/>
          <p:nvPr/>
        </p:nvSpPr>
        <p:spPr>
          <a:xfrm>
            <a:off x="4577760" y="5640840"/>
            <a:ext cx="657360" cy="3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44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44"/>
          <p:cNvSpPr/>
          <p:nvPr/>
        </p:nvSpPr>
        <p:spPr>
          <a:xfrm>
            <a:off x="608364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44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44"/>
          <p:cNvSpPr/>
          <p:nvPr/>
        </p:nvSpPr>
        <p:spPr>
          <a:xfrm>
            <a:off x="843912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7B90171F-55F0-BDBE-DC9E-B913F6ED3F4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09558023-ADD5-1902-4855-7C13EDADE3E9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6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91240" y="1952640"/>
            <a:ext cx="6170400" cy="41727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11;p3">
            <a:extLst>
              <a:ext uri="{FF2B5EF4-FFF2-40B4-BE49-F238E27FC236}">
                <a16:creationId xmlns:a16="http://schemas.microsoft.com/office/drawing/2014/main" id="{3F2EE222-F1C4-7CE2-4AD8-5037EAA4F672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oogle Shape;445;p21">
            <a:extLst>
              <a:ext uri="{FF2B5EF4-FFF2-40B4-BE49-F238E27FC236}">
                <a16:creationId xmlns:a16="http://schemas.microsoft.com/office/drawing/2014/main" id="{C941243B-C5C7-DEDD-C675-ED319B6A1DF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140" y="160200"/>
            <a:ext cx="847800" cy="861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7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6720" y="1706040"/>
            <a:ext cx="5463000" cy="39128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11;p3">
            <a:extLst>
              <a:ext uri="{FF2B5EF4-FFF2-40B4-BE49-F238E27FC236}">
                <a16:creationId xmlns:a16="http://schemas.microsoft.com/office/drawing/2014/main" id="{CD0ADD09-E035-8C38-14B0-EA7B73FDF4C9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they have the same output?</a:t>
            </a:r>
            <a:endParaRPr lang="en-US"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oogle Shape;445;p21">
            <a:extLst>
              <a:ext uri="{FF2B5EF4-FFF2-40B4-BE49-F238E27FC236}">
                <a16:creationId xmlns:a16="http://schemas.microsoft.com/office/drawing/2014/main" id="{5DED3218-1FA6-F6C4-B38C-A630D3D759D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140" y="160200"/>
            <a:ext cx="847800" cy="861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8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8640" y="1805040"/>
            <a:ext cx="9001800" cy="334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445;p21">
            <a:extLst>
              <a:ext uri="{FF2B5EF4-FFF2-40B4-BE49-F238E27FC236}">
                <a16:creationId xmlns:a16="http://schemas.microsoft.com/office/drawing/2014/main" id="{60E73899-F410-390A-6BD3-8931EDEAB8F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140" y="16020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68427807-465B-98D9-0A69-5C345BFA7456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9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3400" y="2040840"/>
            <a:ext cx="8788680" cy="2821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445;p21">
            <a:extLst>
              <a:ext uri="{FF2B5EF4-FFF2-40B4-BE49-F238E27FC236}">
                <a16:creationId xmlns:a16="http://schemas.microsoft.com/office/drawing/2014/main" id="{91C45F48-0E5E-1D1A-F048-4C3E24316CF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140" y="16020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EAD94A9A-6583-9F34-38EA-57EC84556BA4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"/>
          <p:cNvSpPr/>
          <p:nvPr/>
        </p:nvSpPr>
        <p:spPr>
          <a:xfrm>
            <a:off x="3730320" y="1965240"/>
            <a:ext cx="4418640" cy="100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 sz="6000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6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JS</a:t>
            </a:r>
            <a:endParaRPr sz="6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0"/>
          <p:cNvSpPr/>
          <p:nvPr/>
        </p:nvSpPr>
        <p:spPr>
          <a:xfrm>
            <a:off x="1997640" y="1479600"/>
            <a:ext cx="8144640" cy="4428000"/>
          </a:xfrm>
          <a:prstGeom prst="rect">
            <a:avLst/>
          </a:prstGeom>
          <a:noFill/>
          <a:ln w="5715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10"/>
          <p:cNvSpPr/>
          <p:nvPr/>
        </p:nvSpPr>
        <p:spPr>
          <a:xfrm>
            <a:off x="4779360" y="3429000"/>
            <a:ext cx="2320560" cy="100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en-US" sz="6000" b="0" i="0" u="sng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2</a:t>
            </a:r>
            <a:endParaRPr sz="6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0"/>
          <p:cNvSpPr/>
          <p:nvPr/>
        </p:nvSpPr>
        <p:spPr>
          <a:xfrm>
            <a:off x="5195880" y="5355000"/>
            <a:ext cx="1400400" cy="47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</a:pPr>
            <a:r>
              <a:rPr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sz="25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0"/>
          <p:cNvSpPr/>
          <p:nvPr/>
        </p:nvSpPr>
        <p:spPr>
          <a:xfrm>
            <a:off x="5114880" y="1002600"/>
            <a:ext cx="1649880" cy="47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</a:pPr>
            <a:r>
              <a:rPr lang="en-US" sz="25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CHAPTER 1</a:t>
            </a:r>
            <a:endParaRPr sz="25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1146</Words>
  <Application>Microsoft Office PowerPoint</Application>
  <PresentationFormat>Widescreen</PresentationFormat>
  <Paragraphs>394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Consolas</vt:lpstr>
      <vt:lpstr>Times New Roman</vt:lpstr>
      <vt:lpstr>Verdana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SENGHAK.CHHUN</cp:lastModifiedBy>
  <cp:revision>3</cp:revision>
  <dcterms:created xsi:type="dcterms:W3CDTF">2020-01-30T10:34:45Z</dcterms:created>
  <dcterms:modified xsi:type="dcterms:W3CDTF">2023-10-31T12:56:54Z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46</vt:i4>
  </property>
  <property fmtid="{D5CDD505-2E9C-101B-9397-08002B2CF9AE}" pid="3" name="PresentationFormat">
    <vt:lpwstr>Widescreen</vt:lpwstr>
  </property>
  <property fmtid="{D5CDD505-2E9C-101B-9397-08002B2CF9AE}" pid="4" name="Slides">
    <vt:i4>46</vt:i4>
  </property>
</Properties>
</file>