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42"/>
  </p:notesMasterIdLst>
  <p:sldIdLst>
    <p:sldId id="256" r:id="rId3"/>
    <p:sldId id="258" r:id="rId4"/>
    <p:sldId id="307" r:id="rId5"/>
    <p:sldId id="257" r:id="rId6"/>
    <p:sldId id="302" r:id="rId7"/>
    <p:sldId id="259" r:id="rId8"/>
    <p:sldId id="260" r:id="rId9"/>
    <p:sldId id="303" r:id="rId10"/>
    <p:sldId id="304" r:id="rId11"/>
    <p:sldId id="305" r:id="rId12"/>
    <p:sldId id="306" r:id="rId13"/>
    <p:sldId id="282" r:id="rId14"/>
    <p:sldId id="283" r:id="rId15"/>
    <p:sldId id="261" r:id="rId16"/>
    <p:sldId id="262" r:id="rId17"/>
    <p:sldId id="309" r:id="rId18"/>
    <p:sldId id="310" r:id="rId19"/>
    <p:sldId id="311" r:id="rId20"/>
    <p:sldId id="284" r:id="rId21"/>
    <p:sldId id="28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88" r:id="rId30"/>
    <p:sldId id="289" r:id="rId31"/>
    <p:sldId id="290" r:id="rId32"/>
    <p:sldId id="291" r:id="rId33"/>
    <p:sldId id="292" r:id="rId34"/>
    <p:sldId id="295" r:id="rId35"/>
    <p:sldId id="296" r:id="rId36"/>
    <p:sldId id="297" r:id="rId37"/>
    <p:sldId id="298" r:id="rId38"/>
    <p:sldId id="299" r:id="rId39"/>
    <p:sldId id="300" r:id="rId40"/>
    <p:sldId id="301" r:id="rId41"/>
  </p:sldIdLst>
  <p:sldSz cx="12192000" cy="6858000"/>
  <p:notesSz cx="6858000" cy="9144000"/>
  <p:embeddedFontLst>
    <p:embeddedFont>
      <p:font typeface="Lora" panose="020B0604020202020204" charset="0"/>
      <p:regular r:id="rId43"/>
      <p:bold r:id="rId44"/>
      <p:italic r:id="rId45"/>
      <p:boldItalic r:id="rId46"/>
    </p:embeddedFont>
    <p:embeddedFont>
      <p:font typeface="Verdana" panose="020B0604030504040204" pitchFamily="34" charset="0"/>
      <p:regular r:id="rId47"/>
      <p:bold r:id="rId48"/>
      <p:italic r:id="rId49"/>
      <p:boldItalic r:id="rId50"/>
    </p:embeddedFont>
    <p:embeddedFont>
      <p:font typeface="Arial Black" panose="020B0A04020102020204" pitchFamily="34" charset="0"/>
      <p:regular r:id="rId51"/>
      <p:bold r:id="rId52"/>
    </p:embeddedFont>
    <p:embeddedFont>
      <p:font typeface="Noto Sans" panose="020B0604020202020204" charset="0"/>
      <p:regular r:id="rId53"/>
      <p:bold r:id="rId54"/>
      <p:italic r:id="rId55"/>
      <p:boldItalic r:id="rId56"/>
    </p:embeddedFont>
    <p:embeddedFont>
      <p:font typeface="Calibri" panose="020F0502020204030204" pitchFamily="34" charset="0"/>
      <p:regular r:id="rId57"/>
      <p:bold r:id="rId58"/>
      <p:italic r:id="rId59"/>
      <p:boldItalic r:id="rId60"/>
    </p:embeddedFont>
    <p:embeddedFont>
      <p:font typeface="EB Garamond ExtraBold" panose="020B0604020202020204" charset="0"/>
      <p:bold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9" roundtripDataSignature="AMtx7mjbzcfYf8Z689DYT7fVONKLd8aB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1A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822382-3157-4206-BEBC-956CFECBAAFB}">
  <a:tblStyle styleId="{A5822382-3157-4206-BEBC-956CFECBAAF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8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5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5" Type="http://schemas.openxmlformats.org/officeDocument/2006/relationships/slide" Target="slides/slide3.xml"/><Relationship Id="rId61" Type="http://schemas.openxmlformats.org/officeDocument/2006/relationships/font" Target="fonts/font19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9" Type="http://customschemas.google.com/relationships/presentationmetadata" Target="metadata"/><Relationship Id="rId8" Type="http://schemas.openxmlformats.org/officeDocument/2006/relationships/slide" Target="slides/slide6.xml"/><Relationship Id="rId51" Type="http://schemas.openxmlformats.org/officeDocument/2006/relationships/font" Target="fonts/font9.fntdata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4.fntdata"/><Relationship Id="rId59" Type="http://schemas.openxmlformats.org/officeDocument/2006/relationships/font" Target="fonts/font17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2.fntdata"/><Relationship Id="rId62" Type="http://schemas.openxmlformats.org/officeDocument/2006/relationships/font" Target="fonts/font20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74e21b69e9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g174e21b69e9_0_38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5" name="Google Shape;185;g174e21b69e9_0_383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2317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74e21b69e9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g174e21b69e9_0_38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5" name="Google Shape;185;g174e21b69e9_0_383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6168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74e21b69e9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g174e21b69e9_0_38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5" name="Google Shape;185;g174e21b69e9_0_383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70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74e21b69e9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g174e21b69e9_0_38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g174e21b69e9_0_383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0297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09165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74e21b69e9_0_15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judges will be reading lots of code to assess these projects - so, if you make your code easy to understand, you will make the judges happy!</a:t>
            </a:r>
            <a:endParaRPr/>
          </a:p>
        </p:txBody>
      </p:sp>
      <p:sp>
        <p:nvSpPr>
          <p:cNvPr id="261" name="Google Shape;261;g174e21b69e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1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p13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strike="noStrike"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74e21b69e9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Google Shape;325;g174e21b69e9_0_35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6" name="Google Shape;326;g174e21b69e9_0_353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strike="noStrike"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1" name="Google Shape;34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 c’est la feature de recherche plutôt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filtre serait un filtre sur les propriétés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1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p13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strike="noStrike"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sz="1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20314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74e21b69e9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Google Shape;325;g174e21b69e9_0_35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6" name="Google Shape;326;g174e21b69e9_0_353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strike="noStrike"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06262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1" name="Google Shape;34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503819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 c’est la feature de recherche plutôt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filtre serait un filtre sur les propriétés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590225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 c’est la feature de recherche plutôt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filtre serait un filtre sur les propriétés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43077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 c’est la feature de recherche plutôt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filtre serait un filtre sur les propriétés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64303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9" name="Google Shape;1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285562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c’est</a:t>
            </a: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feature de recherche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plutôt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filtre</a:t>
            </a: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serait</a:t>
            </a: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filtre</a:t>
            </a: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sur les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propriétés</a:t>
            </a:r>
            <a:endParaRPr sz="11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741614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 c’est la feature de recherche plutôt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filtre serait un filtre sur les propriétés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98157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c’est</a:t>
            </a: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feature de recherche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plutôt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filtre</a:t>
            </a: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serait</a:t>
            </a: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filtre</a:t>
            </a: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sur les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propriétés</a:t>
            </a:r>
            <a:endParaRPr sz="11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454930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c’est</a:t>
            </a: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feature de recherche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plutôt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filtre</a:t>
            </a: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serait</a:t>
            </a: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filtre</a:t>
            </a: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sur les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propriétés</a:t>
            </a:r>
            <a:endParaRPr sz="11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862212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c’est</a:t>
            </a: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feature de recherche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plutôt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filtre</a:t>
            </a: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serait</a:t>
            </a: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filtre</a:t>
            </a: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sur les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propriétés</a:t>
            </a:r>
            <a:endParaRPr sz="11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047704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c’est</a:t>
            </a: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feature de recherche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plutôt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filtre</a:t>
            </a: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serait</a:t>
            </a: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filtre</a:t>
            </a:r>
            <a:r>
              <a:rPr lang="en-US" sz="11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sur les </a:t>
            </a:r>
            <a:r>
              <a:rPr lang="en-US" sz="11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propriétés</a:t>
            </a:r>
            <a:endParaRPr sz="11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29425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1782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74e21b69e9_0_18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1" name="Google Shape;451;g174e21b69e9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74e21b69e9_0_437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7" name="Google Shape;457;g174e21b69e9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42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42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42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42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2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8A3B-E78D-4D9B-AD3F-097ABB6B08B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1766-60F6-4830-B0D2-7AACE7CA5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26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4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7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9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51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5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5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52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53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53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53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53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53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6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0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/>
          <p:nvPr/>
        </p:nvSpPr>
        <p:spPr>
          <a:xfrm>
            <a:off x="1459079" y="1932120"/>
            <a:ext cx="9705309" cy="162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0000"/>
              <a:buFont typeface="Arial Black"/>
              <a:buNone/>
            </a:pPr>
            <a:r>
              <a:rPr lang="en-US" sz="10000" dirty="0">
                <a:solidFill>
                  <a:srgbClr val="00B0F0"/>
                </a:solidFill>
                <a:latin typeface="Arial Black"/>
                <a:sym typeface="Arial Black"/>
              </a:rPr>
              <a:t>POS SYSTEM</a:t>
            </a:r>
            <a:endParaRPr sz="10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528560" y="3794040"/>
            <a:ext cx="8706600" cy="161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0"/>
              <a:buFont typeface="Arial Black"/>
              <a:buNone/>
            </a:pPr>
            <a:r>
              <a:rPr lang="en-US" sz="10000" b="0" i="0" u="none" strike="noStrike" cap="none">
                <a:solidFill>
                  <a:srgbClr val="262626"/>
                </a:solidFill>
                <a:latin typeface="Arial Black"/>
                <a:ea typeface="Arial Black"/>
                <a:cs typeface="Arial Black"/>
                <a:sym typeface="Arial Black"/>
              </a:rPr>
              <a:t>JS-FRONT</a:t>
            </a:r>
            <a:endParaRPr sz="10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341000">
            <a:off x="9183600" y="4022640"/>
            <a:ext cx="1496160" cy="1496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539C4F-ADD3-0E77-3E02-8817D8E01539}"/>
              </a:ext>
            </a:extLst>
          </p:cNvPr>
          <p:cNvSpPr txBox="1"/>
          <p:nvPr/>
        </p:nvSpPr>
        <p:spPr>
          <a:xfrm>
            <a:off x="3248811" y="284199"/>
            <a:ext cx="5522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Who is GIT manager?</a:t>
            </a:r>
            <a:endParaRPr lang="en-US" sz="4800" b="1" dirty="0"/>
          </a:p>
        </p:txBody>
      </p:sp>
      <p:sp>
        <p:nvSpPr>
          <p:cNvPr id="16" name="Google Shape;201;p7"/>
          <p:cNvSpPr txBox="1"/>
          <p:nvPr/>
        </p:nvSpPr>
        <p:spPr>
          <a:xfrm>
            <a:off x="1552314" y="2002032"/>
            <a:ext cx="9233646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manager is responsible for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repository on </a:t>
            </a:r>
            <a:r>
              <a:rPr lang="en-US" sz="1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600" b="1" dirty="0" smtClean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GitHub Board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manage tasks progression.</a:t>
            </a: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team members to the repository.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Controlling </a:t>
            </a:r>
            <a:r>
              <a:rPr lang="en-US" sz="1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merge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requests from team members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571500" lvl="0" indent="-1143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Solving conflict if it happened.</a:t>
            </a: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Communicating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the QA manager to conduct testing after merging the new feature.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00583" y="132318"/>
            <a:ext cx="1332708" cy="1443855"/>
            <a:chOff x="5245329" y="1246743"/>
            <a:chExt cx="1332708" cy="144385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96C7640-D144-2020-F57E-0C22610E3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97060" y="1246743"/>
              <a:ext cx="1229246" cy="1093641"/>
            </a:xfrm>
            <a:prstGeom prst="rect">
              <a:avLst/>
            </a:prstGeom>
          </p:spPr>
        </p:pic>
        <p:sp>
          <p:nvSpPr>
            <p:cNvPr id="7" name="Google Shape;204;p7">
              <a:extLst>
                <a:ext uri="{FF2B5EF4-FFF2-40B4-BE49-F238E27FC236}">
                  <a16:creationId xmlns:a16="http://schemas.microsoft.com/office/drawing/2014/main" id="{1450668B-DFFC-9214-157E-6423D0EF203C}"/>
                </a:ext>
              </a:extLst>
            </p:cNvPr>
            <p:cNvSpPr txBox="1"/>
            <p:nvPr/>
          </p:nvSpPr>
          <p:spPr>
            <a:xfrm>
              <a:off x="5245329" y="2413639"/>
              <a:ext cx="1332708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GIT MANAGER</a:t>
              </a:r>
              <a:endParaRPr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7885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539C4F-ADD3-0E77-3E02-8817D8E01539}"/>
              </a:ext>
            </a:extLst>
          </p:cNvPr>
          <p:cNvSpPr txBox="1"/>
          <p:nvPr/>
        </p:nvSpPr>
        <p:spPr>
          <a:xfrm>
            <a:off x="2571446" y="284199"/>
            <a:ext cx="7049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Who is QA tester manager?</a:t>
            </a:r>
            <a:endParaRPr lang="en-US" sz="4800" b="1" dirty="0"/>
          </a:p>
        </p:txBody>
      </p:sp>
      <p:sp>
        <p:nvSpPr>
          <p:cNvPr id="16" name="Google Shape;201;p7"/>
          <p:cNvSpPr txBox="1"/>
          <p:nvPr/>
        </p:nvSpPr>
        <p:spPr>
          <a:xfrm>
            <a:off x="1952065" y="2056116"/>
            <a:ext cx="9233646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QA tester is responsible for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Preparing the </a:t>
            </a:r>
            <a:r>
              <a:rPr lang="en-US" sz="1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TEST PLAN DOCUMENT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all team members using Google Spreadsheet.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Requesting all team members to </a:t>
            </a:r>
            <a:r>
              <a:rPr lang="en-US" sz="16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write a test plan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their feature </a:t>
            </a:r>
            <a:r>
              <a:rPr lang="en-US" sz="1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while in development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the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manager merges the code, conducting </a:t>
            </a:r>
            <a:r>
              <a:rPr lang="en-US" sz="1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MANUAL TESTS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according to the test plan for each feature.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Updating the status (PASS or FAILED) based on the test results.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5667" y="284199"/>
            <a:ext cx="1964195" cy="1441059"/>
            <a:chOff x="7735833" y="3262138"/>
            <a:chExt cx="1964195" cy="1441059"/>
          </a:xfrm>
        </p:grpSpPr>
        <p:sp>
          <p:nvSpPr>
            <p:cNvPr id="8" name="Google Shape;204;p7">
              <a:extLst>
                <a:ext uri="{FF2B5EF4-FFF2-40B4-BE49-F238E27FC236}">
                  <a16:creationId xmlns:a16="http://schemas.microsoft.com/office/drawing/2014/main" id="{487C660E-099F-5C0D-D4E7-D4F92999E02F}"/>
                </a:ext>
              </a:extLst>
            </p:cNvPr>
            <p:cNvSpPr txBox="1"/>
            <p:nvPr/>
          </p:nvSpPr>
          <p:spPr>
            <a:xfrm>
              <a:off x="7735833" y="4426238"/>
              <a:ext cx="1964195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QA TESTER</a:t>
              </a:r>
              <a:endParaRPr sz="1200" b="1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EEA4B43-836A-4EFA-E618-1FD55D151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8129" y="3262138"/>
              <a:ext cx="1228896" cy="1114581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1837765" y="5468470"/>
            <a:ext cx="934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Noted: All team members must write the test plan and perform the initial test on their own machines before merging.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97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74e21b69e9_0_181"/>
          <p:cNvSpPr/>
          <p:nvPr/>
        </p:nvSpPr>
        <p:spPr>
          <a:xfrm>
            <a:off x="406700" y="395475"/>
            <a:ext cx="6318900" cy="777600"/>
          </a:xfrm>
          <a:prstGeom prst="rect">
            <a:avLst/>
          </a:prstGeom>
          <a:noFill/>
          <a:ln>
            <a:noFill/>
          </a:ln>
          <a:effectLst>
            <a:outerShdw blurRad="85725" dist="85725" dir="1920000" algn="bl" rotWithShape="0">
              <a:schemeClr val="dk1"/>
            </a:outerShdw>
          </a:effectLst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ESTIMATION</a:t>
            </a:r>
            <a:endParaRPr sz="3800" b="0" i="0" u="none" strike="noStrike" cap="none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454" name="Google Shape;454;g174e21b69e9_0_181"/>
          <p:cNvSpPr txBox="1"/>
          <p:nvPr/>
        </p:nvSpPr>
        <p:spPr>
          <a:xfrm>
            <a:off x="451925" y="1039175"/>
            <a:ext cx="9824700" cy="5633700"/>
          </a:xfrm>
          <a:prstGeom prst="rect">
            <a:avLst/>
          </a:prstGeom>
          <a:noFill/>
          <a:ln>
            <a:noFill/>
          </a:ln>
          <a:effectLst>
            <a:outerShdw blurRad="71438" dist="285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How long do you think it will take to do each ticket?</a:t>
            </a:r>
            <a:endParaRPr sz="24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Estimating Tasks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will be important in your job!</a:t>
            </a:r>
            <a:endParaRPr sz="24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AutoNum type="arabicPeriod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Understand the task</a:t>
            </a:r>
            <a:endParaRPr sz="2000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AutoNum type="arabicPeriod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Break down the task into subtasks</a:t>
            </a:r>
            <a:endParaRPr sz="2000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e.g. Divide ‘ratings’:</a:t>
            </a:r>
            <a:endParaRPr sz="20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○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Create local storage for rating</a:t>
            </a:r>
            <a:endParaRPr sz="20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○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Make button to add rating</a:t>
            </a:r>
            <a:endParaRPr sz="20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○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Make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onClick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() function</a:t>
            </a:r>
            <a:endParaRPr sz="20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○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Calculate new rating</a:t>
            </a:r>
            <a:endParaRPr sz="20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○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Show rating</a:t>
            </a:r>
            <a:endParaRPr sz="20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AutoNum type="arabicPeriod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Estimate each subtask</a:t>
            </a:r>
            <a:endParaRPr sz="2000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AutoNum type="arabicPeriod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Add estimates together</a:t>
            </a:r>
            <a:endParaRPr sz="2000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If you estimate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the tickets before choosing,</a:t>
            </a:r>
            <a:endParaRPr sz="18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it will help you find which ones will get you </a:t>
            </a:r>
            <a:endParaRPr sz="18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the easiest points!</a:t>
            </a:r>
            <a:endParaRPr sz="18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74e21b69e9_0_437"/>
          <p:cNvSpPr/>
          <p:nvPr/>
        </p:nvSpPr>
        <p:spPr>
          <a:xfrm>
            <a:off x="406700" y="395475"/>
            <a:ext cx="6318900" cy="777600"/>
          </a:xfrm>
          <a:prstGeom prst="rect">
            <a:avLst/>
          </a:prstGeom>
          <a:noFill/>
          <a:ln>
            <a:noFill/>
          </a:ln>
          <a:effectLst>
            <a:outerShdw blurRad="85725" dist="85725" dir="1920000" algn="bl" rotWithShape="0">
              <a:schemeClr val="dk1"/>
            </a:outerShdw>
          </a:effectLst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TEST PLANNING</a:t>
            </a:r>
            <a:endParaRPr sz="3800" b="0" i="0" u="none" strike="noStrike" cap="none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460" name="Google Shape;460;g174e21b69e9_0_437"/>
          <p:cNvSpPr txBox="1"/>
          <p:nvPr/>
        </p:nvSpPr>
        <p:spPr>
          <a:xfrm>
            <a:off x="451925" y="1173075"/>
            <a:ext cx="6396000" cy="1877700"/>
          </a:xfrm>
          <a:prstGeom prst="rect">
            <a:avLst/>
          </a:prstGeom>
          <a:noFill/>
          <a:ln>
            <a:noFill/>
          </a:ln>
          <a:effectLst>
            <a:outerShdw blurRad="71438" dist="285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How can you be sure your code works?</a:t>
            </a:r>
            <a:endParaRPr sz="24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Make a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TEST PLAN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Excel, Word, Notepad or other</a:t>
            </a:r>
            <a:endParaRPr sz="24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461" name="Google Shape;461;g174e21b69e9_0_437"/>
          <p:cNvGraphicFramePr/>
          <p:nvPr/>
        </p:nvGraphicFramePr>
        <p:xfrm>
          <a:off x="451925" y="3050750"/>
          <a:ext cx="10984875" cy="3272060"/>
        </p:xfrm>
        <a:graphic>
          <a:graphicData uri="http://schemas.openxmlformats.org/drawingml/2006/table">
            <a:tbl>
              <a:tblPr>
                <a:noFill/>
                <a:tableStyleId>{A5822382-3157-4206-BEBC-956CFECBAAFB}</a:tableStyleId>
              </a:tblPr>
              <a:tblGrid>
                <a:gridCol w="162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4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7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1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lt1"/>
                          </a:solidFill>
                        </a:rPr>
                        <a:t>Test Name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Expected output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Test Date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Pass / Fail?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</a:rPr>
                        <a:t>Add to Cart, simple case 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</a:rPr>
                        <a:t>Click ‘Add to Cart’, check using Console if data has been added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</a:rPr>
                        <a:t>Item should be in ‘cart’ array, with correct details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</a:rPr>
                        <a:t>1/12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</a:rPr>
                        <a:t>PASS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6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</a:rPr>
                        <a:t>Add to Cart, repeat 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</a:rPr>
                        <a:t>Click ‘Add to Cart’ twice, check using Console if data has been added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There should be two items in ‘cart’ array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1/12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</a:rPr>
                        <a:t>PASS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</a:rPr>
                        <a:t>Add to Cart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</a:rPr>
                        <a:t>local storage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Add item to cart. Press ‘refresh’. Check Console.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Item should still be in ‘cart’ array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1/12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</a:rPr>
                        <a:t>FAIL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…etc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</a:rPr>
                        <a:t>…</a:t>
                      </a:r>
                      <a:r>
                        <a:rPr lang="en-US" sz="1400" u="none" strike="noStrike" cap="none" dirty="0" err="1">
                          <a:solidFill>
                            <a:schemeClr val="lt1"/>
                          </a:solidFill>
                        </a:rPr>
                        <a:t>etc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…etc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2C4C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2" name="Google Shape;462;g174e21b69e9_0_437"/>
          <p:cNvSpPr/>
          <p:nvPr/>
        </p:nvSpPr>
        <p:spPr>
          <a:xfrm>
            <a:off x="7615975" y="780975"/>
            <a:ext cx="3820800" cy="1929900"/>
          </a:xfrm>
          <a:prstGeom prst="star24">
            <a:avLst>
              <a:gd name="adj" fmla="val 37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Planning tests is a great way to check understanding of the requirements </a:t>
            </a:r>
            <a:r>
              <a:rPr lang="en-US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 </a:t>
            </a: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write code!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>
            <a:off x="1514853" y="664151"/>
            <a:ext cx="566244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0"/>
              <a:buFont typeface="Arial Black"/>
              <a:buNone/>
            </a:pPr>
            <a:r>
              <a:rPr lang="en-US" sz="12000" b="0" i="0" u="none" strike="noStrike" cap="none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WHAT</a:t>
            </a:r>
            <a:endParaRPr sz="1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3780899" y="2193891"/>
            <a:ext cx="7330715" cy="2953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0"/>
              <a:buFont typeface="Arial Black"/>
              <a:buNone/>
            </a:pPr>
            <a:r>
              <a:rPr lang="en-US" sz="12000" b="0" i="0" u="none" strike="noStrike" cap="none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IS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Arial Black"/>
              <a:buNone/>
            </a:pPr>
            <a:r>
              <a:rPr lang="en-US" sz="6600" b="0" i="0" u="none" strike="noStrike" cap="none" dirty="0">
                <a:solidFill>
                  <a:srgbClr val="262626"/>
                </a:solidFill>
                <a:latin typeface="Arial Black"/>
                <a:ea typeface="Arial Black"/>
                <a:cs typeface="Arial Black"/>
                <a:sym typeface="Arial Black"/>
              </a:rPr>
              <a:t>POS SYSTEM</a:t>
            </a:r>
            <a:endParaRPr sz="1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Home - SambaPOS Restaurant Point of Sa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919" y="884948"/>
            <a:ext cx="5688826" cy="322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/>
          <p:nvPr/>
        </p:nvSpPr>
        <p:spPr>
          <a:xfrm>
            <a:off x="2423880" y="1857600"/>
            <a:ext cx="7314480" cy="146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9000"/>
              <a:buFont typeface="Arial Black"/>
              <a:buNone/>
            </a:pPr>
            <a:r>
              <a:rPr lang="en-US" sz="9000" b="0" i="0" u="none" strike="noStrike" cap="none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FEATURES</a:t>
            </a:r>
            <a:endParaRPr sz="9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1276920" y="3117240"/>
            <a:ext cx="10086840" cy="146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000"/>
              <a:buFont typeface="Arial Black"/>
              <a:buNone/>
            </a:pPr>
            <a:r>
              <a:rPr lang="en-US" sz="9000" b="0" i="0" u="none" strike="noStrike" cap="none">
                <a:solidFill>
                  <a:srgbClr val="262626"/>
                </a:solidFill>
                <a:latin typeface="Arial Black"/>
                <a:ea typeface="Arial Black"/>
                <a:cs typeface="Arial Black"/>
                <a:sym typeface="Arial Black"/>
              </a:rPr>
              <a:t>DESCRIPTIONS</a:t>
            </a:r>
            <a:endParaRPr sz="9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181;p10"/>
          <p:cNvSpPr/>
          <p:nvPr/>
        </p:nvSpPr>
        <p:spPr>
          <a:xfrm>
            <a:off x="779219" y="202306"/>
            <a:ext cx="10086840" cy="829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000"/>
              <a:buFont typeface="Arial Black"/>
              <a:buNone/>
            </a:pPr>
            <a:r>
              <a:rPr lang="en-US" sz="4800" b="0" i="0" u="none" strike="noStrike" cap="none" dirty="0" smtClean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Mandatory Features</a:t>
            </a:r>
            <a:endParaRPr sz="4800" b="0" i="0" u="none" strike="noStrike" cap="none" dirty="0">
              <a:solidFill>
                <a:srgbClr val="FF0000"/>
              </a:solidFill>
              <a:sym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51647" y="1470211"/>
            <a:ext cx="2034989" cy="247425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5150" y="1680971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new product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120378" y="3233426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Black" panose="020B0A04020102020204" pitchFamily="34" charset="0"/>
              </a:rPr>
              <a:t>10 Points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167" y="2402113"/>
            <a:ext cx="417947" cy="417947"/>
          </a:xfrm>
          <a:prstGeom prst="rect">
            <a:avLst/>
          </a:prstGeom>
        </p:spPr>
      </p:pic>
      <p:sp>
        <p:nvSpPr>
          <p:cNvPr id="42" name="Rounded Rectangle 41"/>
          <p:cNvSpPr/>
          <p:nvPr/>
        </p:nvSpPr>
        <p:spPr>
          <a:xfrm>
            <a:off x="3441652" y="1470211"/>
            <a:ext cx="2034989" cy="247425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731015" y="1680971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 products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710383" y="3233426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Black" panose="020B0A04020102020204" pitchFamily="34" charset="0"/>
              </a:rPr>
              <a:t>05 Points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016429" y="1470211"/>
            <a:ext cx="2034989" cy="247425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296827" y="1680971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Remove product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285160" y="3233426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Black" panose="020B0A04020102020204" pitchFamily="34" charset="0"/>
              </a:rPr>
              <a:t>05 Points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94997" y="2457450"/>
            <a:ext cx="439043" cy="3626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501" y="2475548"/>
            <a:ext cx="444841" cy="444841"/>
          </a:xfrm>
          <a:prstGeom prst="rect">
            <a:avLst/>
          </a:prstGeom>
        </p:spPr>
      </p:pic>
      <p:sp>
        <p:nvSpPr>
          <p:cNvPr id="65" name="Rounded Rectangle 64"/>
          <p:cNvSpPr/>
          <p:nvPr/>
        </p:nvSpPr>
        <p:spPr>
          <a:xfrm>
            <a:off x="851647" y="4165067"/>
            <a:ext cx="2034989" cy="247425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105150" y="4375827"/>
            <a:ext cx="1657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new Category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120378" y="5928282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Black" panose="020B0A04020102020204" pitchFamily="34" charset="0"/>
              </a:rPr>
              <a:t>10 Points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167" y="5096969"/>
            <a:ext cx="417947" cy="417947"/>
          </a:xfrm>
          <a:prstGeom prst="rect">
            <a:avLst/>
          </a:prstGeom>
        </p:spPr>
      </p:pic>
      <p:sp>
        <p:nvSpPr>
          <p:cNvPr id="69" name="Rounded Rectangle 68"/>
          <p:cNvSpPr/>
          <p:nvPr/>
        </p:nvSpPr>
        <p:spPr>
          <a:xfrm>
            <a:off x="3441652" y="4165067"/>
            <a:ext cx="2034989" cy="247425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731015" y="4375827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 Categories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710383" y="5928282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Black" panose="020B0A04020102020204" pitchFamily="34" charset="0"/>
              </a:rPr>
              <a:t>05 Points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016429" y="4165067"/>
            <a:ext cx="2034989" cy="247425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225107" y="4375827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Remove Categories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285160" y="5928282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Black" panose="020B0A04020102020204" pitchFamily="34" charset="0"/>
              </a:rPr>
              <a:t>05 Points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94997" y="5152306"/>
            <a:ext cx="439043" cy="36261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501" y="5170404"/>
            <a:ext cx="444841" cy="444841"/>
          </a:xfrm>
          <a:prstGeom prst="rect">
            <a:avLst/>
          </a:prstGeom>
        </p:spPr>
      </p:pic>
      <p:sp>
        <p:nvSpPr>
          <p:cNvPr id="77" name="Rounded Rectangle 76"/>
          <p:cNvSpPr/>
          <p:nvPr/>
        </p:nvSpPr>
        <p:spPr>
          <a:xfrm>
            <a:off x="8331816" y="1470211"/>
            <a:ext cx="3609172" cy="5169115"/>
          </a:xfrm>
          <a:prstGeom prst="roundRect">
            <a:avLst>
              <a:gd name="adj" fmla="val 7973"/>
            </a:avLst>
          </a:prstGeom>
          <a:solidFill>
            <a:schemeClr val="bg1"/>
          </a:solidFill>
          <a:ln w="19050"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Google Shape;181;p10"/>
          <p:cNvSpPr/>
          <p:nvPr/>
        </p:nvSpPr>
        <p:spPr>
          <a:xfrm>
            <a:off x="8970764" y="1604753"/>
            <a:ext cx="2331276" cy="4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000"/>
              <a:buFont typeface="Arial Black"/>
              <a:buNone/>
            </a:pPr>
            <a:r>
              <a:rPr lang="en-US" sz="2400" b="0" i="0" u="none" strike="noStrike" cap="none" dirty="0" smtClean="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Bonus</a:t>
            </a:r>
            <a:endParaRPr sz="2400" b="0" i="0" u="none" strike="noStrike" cap="none" dirty="0">
              <a:solidFill>
                <a:srgbClr val="00B050"/>
              </a:solidFill>
              <a:sym typeface="Arial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8577759" y="2295733"/>
            <a:ext cx="1356028" cy="164873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939821" y="239019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Menu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8769902" y="3568702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 Black" panose="020B0A04020102020204" pitchFamily="34" charset="0"/>
              </a:rPr>
              <a:t>05 Points</a:t>
            </a:r>
            <a:endParaRPr lang="en-US" sz="1200" b="1" dirty="0">
              <a:latin typeface="Arial Black" panose="020B0A04020102020204" pitchFamily="34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0125930" y="2295733"/>
            <a:ext cx="1356028" cy="164873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0335587" y="2390191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Clean Code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10318073" y="3568702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 Black" panose="020B0A04020102020204" pitchFamily="34" charset="0"/>
              </a:rPr>
              <a:t>10 Points</a:t>
            </a:r>
            <a:endParaRPr lang="en-US" sz="1200" b="1" dirty="0">
              <a:latin typeface="Arial Black" panose="020B0A04020102020204" pitchFamily="34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8577759" y="4130417"/>
            <a:ext cx="1356028" cy="164873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939821" y="4224875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Layout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8769902" y="5403386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 Black" panose="020B0A04020102020204" pitchFamily="34" charset="0"/>
              </a:rPr>
              <a:t>05 Points</a:t>
            </a:r>
            <a:endParaRPr lang="en-US" sz="1200" b="1" dirty="0">
              <a:latin typeface="Arial Black" panose="020B0A040201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709" y="4607452"/>
            <a:ext cx="562952" cy="562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605" y="2868441"/>
            <a:ext cx="454922" cy="4549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341" y="2906982"/>
            <a:ext cx="394861" cy="39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6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>
          <a:xfrm>
            <a:off x="8843338" y="4165067"/>
            <a:ext cx="2034989" cy="24742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Google Shape;181;p10"/>
          <p:cNvSpPr/>
          <p:nvPr/>
        </p:nvSpPr>
        <p:spPr>
          <a:xfrm>
            <a:off x="1012309" y="202306"/>
            <a:ext cx="10086840" cy="829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000"/>
              <a:buFont typeface="Arial Black"/>
              <a:buNone/>
            </a:pPr>
            <a:r>
              <a:rPr lang="en-US" sz="4800" b="0" i="0" u="none" strike="noStrike" cap="none" dirty="0" smtClean="0">
                <a:solidFill>
                  <a:schemeClr val="tx1"/>
                </a:solidFill>
                <a:latin typeface="Arial Black"/>
                <a:ea typeface="Arial Black"/>
                <a:cs typeface="Arial Black"/>
                <a:sym typeface="Arial Black"/>
              </a:rPr>
              <a:t>Basic Features</a:t>
            </a:r>
            <a:endParaRPr sz="4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84737" y="1470211"/>
            <a:ext cx="2034989" cy="24742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2030" y="1680971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product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353468" y="3233426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Black" panose="020B0A04020102020204" pitchFamily="34" charset="0"/>
              </a:rPr>
              <a:t>10 Points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674742" y="1470211"/>
            <a:ext cx="2034989" cy="24742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268915" y="168097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43473" y="3233426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Black" panose="020B0A04020102020204" pitchFamily="34" charset="0"/>
              </a:rPr>
              <a:t>05 Points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249519" y="1470211"/>
            <a:ext cx="2034989" cy="24742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328354" y="1680970"/>
            <a:ext cx="1896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 product detail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518250" y="3233426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Black" panose="020B0A04020102020204" pitchFamily="34" charset="0"/>
              </a:rPr>
              <a:t>15 Points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62510" y="2422693"/>
            <a:ext cx="439043" cy="362610"/>
          </a:xfrm>
          <a:prstGeom prst="rect">
            <a:avLst/>
          </a:prstGeom>
        </p:spPr>
      </p:pic>
      <p:sp>
        <p:nvSpPr>
          <p:cNvPr id="65" name="Rounded Rectangle 64"/>
          <p:cNvSpPr/>
          <p:nvPr/>
        </p:nvSpPr>
        <p:spPr>
          <a:xfrm>
            <a:off x="1084737" y="4165067"/>
            <a:ext cx="2034989" cy="24742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338240" y="4375827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Category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353468" y="5928282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Black" panose="020B0A04020102020204" pitchFamily="34" charset="0"/>
              </a:rPr>
              <a:t>10 Points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3674742" y="4165067"/>
            <a:ext cx="2034989" cy="24742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813630" y="4375827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 By Categories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43473" y="5928282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Black" panose="020B0A04020102020204" pitchFamily="34" charset="0"/>
              </a:rPr>
              <a:t>10 Points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249519" y="4165067"/>
            <a:ext cx="2034989" cy="24742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488221" y="4354995"/>
            <a:ext cx="1557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 validation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518250" y="5928282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Black" panose="020B0A04020102020204" pitchFamily="34" charset="0"/>
              </a:rPr>
              <a:t>15 Points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257" y="2427110"/>
            <a:ext cx="397476" cy="39747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257" y="5170404"/>
            <a:ext cx="397476" cy="397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86" y="5007539"/>
            <a:ext cx="607706" cy="6077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795" y="2420105"/>
            <a:ext cx="544897" cy="5448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562" y="5081569"/>
            <a:ext cx="485991" cy="485991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8824296" y="1470211"/>
            <a:ext cx="2034989" cy="24742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978202" y="1654230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Product to Cart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9093027" y="3233426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Black" panose="020B0A04020102020204" pitchFamily="34" charset="0"/>
              </a:rPr>
              <a:t>10 Points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062998" y="4354995"/>
            <a:ext cx="1557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Calculate Price in Cart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9093027" y="5928282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1</a:t>
            </a:r>
            <a:r>
              <a:rPr lang="en-US" sz="2000" b="1" dirty="0" smtClean="0">
                <a:latin typeface="Arial Black" panose="020B0A04020102020204" pitchFamily="34" charset="0"/>
              </a:rPr>
              <a:t>5 Points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339" y="5081569"/>
            <a:ext cx="485991" cy="4859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551" y="2327072"/>
            <a:ext cx="607565" cy="60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8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181;p10"/>
          <p:cNvSpPr/>
          <p:nvPr/>
        </p:nvSpPr>
        <p:spPr>
          <a:xfrm>
            <a:off x="1012309" y="202306"/>
            <a:ext cx="10086840" cy="829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000"/>
              <a:buFont typeface="Arial Black"/>
              <a:buNone/>
            </a:pPr>
            <a:r>
              <a:rPr lang="en-US" sz="4800" b="0" i="0" u="none" strike="noStrike" cap="none" dirty="0" smtClean="0">
                <a:solidFill>
                  <a:schemeClr val="tx1"/>
                </a:solidFill>
                <a:latin typeface="Arial Black"/>
                <a:ea typeface="Arial Black"/>
                <a:cs typeface="Arial Black"/>
                <a:sym typeface="Arial Black"/>
              </a:rPr>
              <a:t>Advance Features</a:t>
            </a:r>
            <a:endParaRPr sz="4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84737" y="1470211"/>
            <a:ext cx="2034989" cy="24742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8240" y="1680970"/>
            <a:ext cx="1586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Sell progress of each products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353468" y="3233426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Black" panose="020B0A04020102020204" pitchFamily="34" charset="0"/>
              </a:rPr>
              <a:t>20 Points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674742" y="1470211"/>
            <a:ext cx="2034989" cy="24742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23438" y="1680970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Create Invoice</a:t>
            </a:r>
          </a:p>
          <a:p>
            <a:pPr algn="ctr"/>
            <a:r>
              <a:rPr lang="en-US" dirty="0"/>
              <a:t>(</a:t>
            </a:r>
            <a:r>
              <a:rPr lang="en-US" dirty="0" smtClean="0"/>
              <a:t>Sold out history)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43473" y="3233426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Black" panose="020B0A04020102020204" pitchFamily="34" charset="0"/>
              </a:rPr>
              <a:t>15 Points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249519" y="1470211"/>
            <a:ext cx="2034989" cy="24742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38320" y="1680970"/>
            <a:ext cx="1687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Show best selling products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518250" y="3233426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Black" panose="020B0A04020102020204" pitchFamily="34" charset="0"/>
              </a:rPr>
              <a:t>15 Points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8824296" y="1470211"/>
            <a:ext cx="2034989" cy="24742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104464" y="1654458"/>
            <a:ext cx="1474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Display low-stock products.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093027" y="3233426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Black" panose="020B0A04020102020204" pitchFamily="34" charset="0"/>
              </a:rPr>
              <a:t>15 Points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298" y="2472065"/>
            <a:ext cx="440975" cy="440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876" y="2277653"/>
            <a:ext cx="882309" cy="8823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555" y="2472065"/>
            <a:ext cx="524716" cy="5247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106" y="2317427"/>
            <a:ext cx="650250" cy="650250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1084737" y="4057707"/>
            <a:ext cx="2034989" cy="24742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23439" y="4247635"/>
            <a:ext cx="1557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Income Cost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53468" y="5820922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Black" panose="020B0A04020102020204" pitchFamily="34" charset="0"/>
              </a:rPr>
              <a:t>15 Points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80" y="4974209"/>
            <a:ext cx="485991" cy="48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1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180;p10"/>
          <p:cNvSpPr/>
          <p:nvPr/>
        </p:nvSpPr>
        <p:spPr>
          <a:xfrm>
            <a:off x="2451589" y="2799708"/>
            <a:ext cx="8308774" cy="101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9000"/>
              <a:buFont typeface="Arial Black"/>
              <a:buNone/>
            </a:pPr>
            <a:r>
              <a:rPr lang="en-US" sz="6000" b="0" i="0" u="none" strike="noStrike" cap="none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YOUR FEATURES</a:t>
            </a:r>
            <a:endParaRPr sz="6000" b="0" i="0" u="none" strike="noStrike" cap="none" dirty="0">
              <a:solidFill>
                <a:schemeClr val="dk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876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>
            <a:off x="1661397" y="376200"/>
            <a:ext cx="8869207" cy="86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000"/>
              <a:buFont typeface="Arial Black"/>
              <a:buNone/>
            </a:pPr>
            <a:r>
              <a:rPr lang="en-US" sz="5000" dirty="0">
                <a:solidFill>
                  <a:srgbClr val="FFC000"/>
                </a:solidFill>
                <a:latin typeface="Arial Black"/>
                <a:sym typeface="Arial Black"/>
              </a:rPr>
              <a:t>OBJECTIVE FOR TODAY</a:t>
            </a:r>
            <a:endParaRPr sz="5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2645795" y="1350254"/>
            <a:ext cx="10322280" cy="55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duration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dirty="0">
                <a:latin typeface="Calibri"/>
                <a:cs typeface="Calibri"/>
                <a:sym typeface="Calibri"/>
              </a:rPr>
              <a:t>What we expect you to do?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Project Evaluation Grid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Roles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Project &amp; Feature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1397" y="5669706"/>
            <a:ext cx="464831" cy="462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4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1397" y="4710482"/>
            <a:ext cx="464831" cy="462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4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1397" y="3768717"/>
            <a:ext cx="464831" cy="462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4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1397" y="2826952"/>
            <a:ext cx="464831" cy="462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4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1397" y="1885187"/>
            <a:ext cx="464831" cy="462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"/>
          <p:cNvSpPr/>
          <p:nvPr/>
        </p:nvSpPr>
        <p:spPr>
          <a:xfrm>
            <a:off x="304800" y="594350"/>
            <a:ext cx="31257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3"/>
          <p:cNvSpPr/>
          <p:nvPr/>
        </p:nvSpPr>
        <p:spPr>
          <a:xfrm>
            <a:off x="304800" y="136450"/>
            <a:ext cx="7220700" cy="55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>
              <a:buClr>
                <a:srgbClr val="70AD47"/>
              </a:buClr>
              <a:buSzPts val="3000"/>
            </a:pPr>
            <a:r>
              <a:rPr lang="en-US" sz="3000" b="1" i="0" u="none" strike="noStrike" cap="none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F1: SITE-WIDE / MANDATORY</a:t>
            </a:r>
            <a:r>
              <a:rPr lang="en-US" sz="3000" dirty="0">
                <a:solidFill>
                  <a:srgbClr val="990000"/>
                </a:solidFill>
                <a:ea typeface="Calibri"/>
              </a:rPr>
              <a:t>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 BAR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857F7-DDFD-576E-5642-5BEB9AE22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42" y="1569150"/>
            <a:ext cx="9898912" cy="436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74e21b69e9_0_153"/>
          <p:cNvSpPr/>
          <p:nvPr/>
        </p:nvSpPr>
        <p:spPr>
          <a:xfrm>
            <a:off x="180360" y="676440"/>
            <a:ext cx="32007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CLEAN CODE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174e21b69e9_0_153"/>
          <p:cNvSpPr/>
          <p:nvPr/>
        </p:nvSpPr>
        <p:spPr>
          <a:xfrm>
            <a:off x="180351" y="196925"/>
            <a:ext cx="53187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F2: SITE-WIDE / MANDATORY</a:t>
            </a:r>
            <a:endParaRPr sz="3000" b="0" i="0" u="none" strike="noStrike" cap="none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000"/>
              <a:buFont typeface="Calibri"/>
              <a:buNone/>
            </a:pPr>
            <a:endParaRPr sz="3000" b="1" i="0" u="none" strike="noStrike" cap="none" dirty="0">
              <a:solidFill>
                <a:srgbClr val="70AD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74e21b69e9_0_153"/>
          <p:cNvSpPr txBox="1"/>
          <p:nvPr/>
        </p:nvSpPr>
        <p:spPr>
          <a:xfrm>
            <a:off x="830025" y="1112350"/>
            <a:ext cx="10761900" cy="5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 divided sensibly between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Spelling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variable, functions and filenames? Consistent naming? 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the variable and function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names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 the judges understand what the code is doing?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commenting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Avoid bad coding practices in the recommended code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guidelines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 declared and used only in the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they’re needed? 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unnecessary global variables, loop variables declared before the loop for no reason,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Constant variables defined as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Spacing,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indentation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lines with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semicolons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 will work without semicolons, but it makes it safer against bugs.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"/>
          <p:cNvSpPr/>
          <p:nvPr/>
        </p:nvSpPr>
        <p:spPr>
          <a:xfrm>
            <a:off x="180323" y="197275"/>
            <a:ext cx="44409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000"/>
              <a:buFont typeface="Calibri"/>
              <a:buNone/>
            </a:pPr>
            <a:r>
              <a:rPr lang="en-US" sz="3000" b="1" i="0" u="none" strike="noStrike" cap="non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F3: SITE-WIDE / OPTION </a:t>
            </a:r>
            <a:endParaRPr sz="3000" b="0" i="0" u="none" strike="noStrike" cap="non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8"/>
          <p:cNvSpPr/>
          <p:nvPr/>
        </p:nvSpPr>
        <p:spPr>
          <a:xfrm>
            <a:off x="180360" y="676800"/>
            <a:ext cx="4739400" cy="51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VALIDATE INPUT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8"/>
          <p:cNvSpPr/>
          <p:nvPr/>
        </p:nvSpPr>
        <p:spPr>
          <a:xfrm>
            <a:off x="167806" y="1129816"/>
            <a:ext cx="108540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840" marR="0" lvl="0" indent="-285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 that input fields are valid inputs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840" marR="0" lvl="0" indent="-285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this for all pages with inputs!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8"/>
          <p:cNvSpPr/>
          <p:nvPr/>
        </p:nvSpPr>
        <p:spPr>
          <a:xfrm>
            <a:off x="2472423" y="2232975"/>
            <a:ext cx="4153426" cy="5421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8"/>
          <p:cNvSpPr/>
          <p:nvPr/>
        </p:nvSpPr>
        <p:spPr>
          <a:xfrm>
            <a:off x="315507" y="2307373"/>
            <a:ext cx="2033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8"/>
          <p:cNvSpPr/>
          <p:nvPr/>
        </p:nvSpPr>
        <p:spPr>
          <a:xfrm>
            <a:off x="2472423" y="2937000"/>
            <a:ext cx="4153500" cy="516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8"/>
          <p:cNvSpPr/>
          <p:nvPr/>
        </p:nvSpPr>
        <p:spPr>
          <a:xfrm>
            <a:off x="315432" y="3011398"/>
            <a:ext cx="2033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Category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8"/>
          <p:cNvSpPr/>
          <p:nvPr/>
        </p:nvSpPr>
        <p:spPr>
          <a:xfrm>
            <a:off x="2472423" y="3641012"/>
            <a:ext cx="4153500" cy="516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8"/>
          <p:cNvSpPr/>
          <p:nvPr/>
        </p:nvSpPr>
        <p:spPr>
          <a:xfrm>
            <a:off x="315507" y="3715423"/>
            <a:ext cx="2033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 Price: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76;p18">
            <a:extLst>
              <a:ext uri="{FF2B5EF4-FFF2-40B4-BE49-F238E27FC236}">
                <a16:creationId xmlns:a16="http://schemas.microsoft.com/office/drawing/2014/main" id="{15184BE6-FC5C-67A0-9B3A-1D962D5A8338}"/>
              </a:ext>
            </a:extLst>
          </p:cNvPr>
          <p:cNvSpPr/>
          <p:nvPr/>
        </p:nvSpPr>
        <p:spPr>
          <a:xfrm>
            <a:off x="2472349" y="5936998"/>
            <a:ext cx="4153500" cy="516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77;p18">
            <a:extLst>
              <a:ext uri="{FF2B5EF4-FFF2-40B4-BE49-F238E27FC236}">
                <a16:creationId xmlns:a16="http://schemas.microsoft.com/office/drawing/2014/main" id="{552D91F6-0D81-E569-635D-E577FB7943DE}"/>
              </a:ext>
            </a:extLst>
          </p:cNvPr>
          <p:cNvSpPr/>
          <p:nvPr/>
        </p:nvSpPr>
        <p:spPr>
          <a:xfrm>
            <a:off x="315358" y="6011396"/>
            <a:ext cx="2033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Description: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78;p18">
            <a:extLst>
              <a:ext uri="{FF2B5EF4-FFF2-40B4-BE49-F238E27FC236}">
                <a16:creationId xmlns:a16="http://schemas.microsoft.com/office/drawing/2014/main" id="{EC4CFF8D-665B-5102-C363-5E5EB54E03CB}"/>
              </a:ext>
            </a:extLst>
          </p:cNvPr>
          <p:cNvSpPr/>
          <p:nvPr/>
        </p:nvSpPr>
        <p:spPr>
          <a:xfrm>
            <a:off x="2472274" y="5123473"/>
            <a:ext cx="4153500" cy="516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79;p18">
            <a:extLst>
              <a:ext uri="{FF2B5EF4-FFF2-40B4-BE49-F238E27FC236}">
                <a16:creationId xmlns:a16="http://schemas.microsoft.com/office/drawing/2014/main" id="{6A49D000-C94C-6FD2-A0D1-A6D6CB59CEA3}"/>
              </a:ext>
            </a:extLst>
          </p:cNvPr>
          <p:cNvSpPr/>
          <p:nvPr/>
        </p:nvSpPr>
        <p:spPr>
          <a:xfrm>
            <a:off x="315358" y="5197884"/>
            <a:ext cx="2033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Quantity: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8E1958-2CBC-84E8-0FE5-6825CFEAACA4}"/>
              </a:ext>
            </a:extLst>
          </p:cNvPr>
          <p:cNvSpPr/>
          <p:nvPr/>
        </p:nvSpPr>
        <p:spPr>
          <a:xfrm>
            <a:off x="7145080" y="382772"/>
            <a:ext cx="4731488" cy="60392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8E1DD8-E14E-C325-9117-40146358253B}"/>
              </a:ext>
            </a:extLst>
          </p:cNvPr>
          <p:cNvSpPr txBox="1"/>
          <p:nvPr/>
        </p:nvSpPr>
        <p:spPr>
          <a:xfrm>
            <a:off x="7272242" y="458510"/>
            <a:ext cx="1222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Name</a:t>
            </a:r>
            <a:r>
              <a:rPr lang="en-GB" dirty="0"/>
              <a:t>: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FD0C7-8858-02F7-3132-A552C2DD44AA}"/>
              </a:ext>
            </a:extLst>
          </p:cNvPr>
          <p:cNvSpPr txBox="1"/>
          <p:nvPr/>
        </p:nvSpPr>
        <p:spPr>
          <a:xfrm>
            <a:off x="7145079" y="781391"/>
            <a:ext cx="46464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Ensure that the name is not empty.</a:t>
            </a:r>
            <a:endParaRPr lang="en-GB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Set a maximum character limit to avoid excessively long names.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A60F5-B0AC-FEA4-9BD2-1529B73A2835}"/>
              </a:ext>
            </a:extLst>
          </p:cNvPr>
          <p:cNvSpPr txBox="1"/>
          <p:nvPr/>
        </p:nvSpPr>
        <p:spPr>
          <a:xfrm>
            <a:off x="7145080" y="1546378"/>
            <a:ext cx="1222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Category</a:t>
            </a:r>
            <a:r>
              <a:rPr lang="en-GB" dirty="0"/>
              <a:t>: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BD0FA-AB94-6150-6B54-4576FBF9EA2D}"/>
              </a:ext>
            </a:extLst>
          </p:cNvPr>
          <p:cNvSpPr txBox="1"/>
          <p:nvPr/>
        </p:nvSpPr>
        <p:spPr>
          <a:xfrm>
            <a:off x="7145079" y="1880478"/>
            <a:ext cx="4646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Ensure that the name is not empty.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Ensure that a category is selected.</a:t>
            </a:r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E9EF3D-3EF1-6A09-BA6D-8CCCA09050BA}"/>
              </a:ext>
            </a:extLst>
          </p:cNvPr>
          <p:cNvSpPr txBox="1"/>
          <p:nvPr/>
        </p:nvSpPr>
        <p:spPr>
          <a:xfrm>
            <a:off x="7133420" y="2488880"/>
            <a:ext cx="2411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Net and Gross Price</a:t>
            </a:r>
            <a:r>
              <a:rPr lang="en-GB" dirty="0"/>
              <a:t>: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5880E1-00E9-44F2-850E-CD0D46DF8215}"/>
              </a:ext>
            </a:extLst>
          </p:cNvPr>
          <p:cNvSpPr txBox="1"/>
          <p:nvPr/>
        </p:nvSpPr>
        <p:spPr>
          <a:xfrm>
            <a:off x="7133419" y="2822980"/>
            <a:ext cx="46464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Ensure that the name is not empty.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Ensure that the price is a valid numerical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Check if the price is within a reasonable range (e.g., not negative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)</a:t>
            </a:r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31F5EB-8AF0-16D4-B2D8-0FD9B6BB107D}"/>
              </a:ext>
            </a:extLst>
          </p:cNvPr>
          <p:cNvSpPr txBox="1"/>
          <p:nvPr/>
        </p:nvSpPr>
        <p:spPr>
          <a:xfrm>
            <a:off x="7092344" y="3749123"/>
            <a:ext cx="1222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Quantity</a:t>
            </a:r>
            <a:r>
              <a:rPr lang="en-GB" dirty="0"/>
              <a:t>: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BDC0F1-6556-37C4-3110-EBEF048CCB3C}"/>
              </a:ext>
            </a:extLst>
          </p:cNvPr>
          <p:cNvSpPr txBox="1"/>
          <p:nvPr/>
        </p:nvSpPr>
        <p:spPr>
          <a:xfrm>
            <a:off x="7092343" y="4083223"/>
            <a:ext cx="46464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Ensure that the name is not empty.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Ensure that the price is a valid numerical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Check if the price is within a reasonable range (e.g., not negative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)</a:t>
            </a:r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7967AA-A820-59A2-7C59-160C208B5A93}"/>
              </a:ext>
            </a:extLst>
          </p:cNvPr>
          <p:cNvSpPr txBox="1"/>
          <p:nvPr/>
        </p:nvSpPr>
        <p:spPr>
          <a:xfrm>
            <a:off x="7133420" y="5152844"/>
            <a:ext cx="1222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Description</a:t>
            </a:r>
            <a:r>
              <a:rPr lang="en-GB" dirty="0"/>
              <a:t>: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CBAE4A-4AA4-0C43-D244-DF028DEEF2EC}"/>
              </a:ext>
            </a:extLst>
          </p:cNvPr>
          <p:cNvSpPr txBox="1"/>
          <p:nvPr/>
        </p:nvSpPr>
        <p:spPr>
          <a:xfrm>
            <a:off x="7133419" y="5486944"/>
            <a:ext cx="4646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Set a maximum character limit for the description.</a:t>
            </a:r>
            <a:endParaRPr lang="en-US" dirty="0"/>
          </a:p>
        </p:txBody>
      </p:sp>
      <p:sp>
        <p:nvSpPr>
          <p:cNvPr id="6" name="Google Shape;278;p18">
            <a:extLst>
              <a:ext uri="{FF2B5EF4-FFF2-40B4-BE49-F238E27FC236}">
                <a16:creationId xmlns:a16="http://schemas.microsoft.com/office/drawing/2014/main" id="{72DC8C50-99FD-813E-D02D-D3192F55756D}"/>
              </a:ext>
            </a:extLst>
          </p:cNvPr>
          <p:cNvSpPr/>
          <p:nvPr/>
        </p:nvSpPr>
        <p:spPr>
          <a:xfrm>
            <a:off x="2472274" y="4419461"/>
            <a:ext cx="4153500" cy="516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79;p18">
            <a:extLst>
              <a:ext uri="{FF2B5EF4-FFF2-40B4-BE49-F238E27FC236}">
                <a16:creationId xmlns:a16="http://schemas.microsoft.com/office/drawing/2014/main" id="{1926BD47-0CEB-468E-C948-3DC8AA3C0413}"/>
              </a:ext>
            </a:extLst>
          </p:cNvPr>
          <p:cNvSpPr/>
          <p:nvPr/>
        </p:nvSpPr>
        <p:spPr>
          <a:xfrm>
            <a:off x="315358" y="4493872"/>
            <a:ext cx="2033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Gross Price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"/>
          <p:cNvSpPr/>
          <p:nvPr/>
        </p:nvSpPr>
        <p:spPr>
          <a:xfrm>
            <a:off x="304800" y="594350"/>
            <a:ext cx="31257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3"/>
          <p:cNvSpPr/>
          <p:nvPr/>
        </p:nvSpPr>
        <p:spPr>
          <a:xfrm>
            <a:off x="304800" y="136450"/>
            <a:ext cx="72207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F4: SITE-WIDE / OPTION</a:t>
            </a:r>
            <a:r>
              <a:rPr lang="en-US" sz="3000" b="0" i="0" u="none" strike="noStrike" cap="none" dirty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3000" b="1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NICE LAYOUT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000"/>
              <a:buFont typeface="Calibri"/>
              <a:buNone/>
            </a:pPr>
            <a:endParaRPr sz="3000" b="1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3"/>
          <p:cNvSpPr txBox="1"/>
          <p:nvPr/>
        </p:nvSpPr>
        <p:spPr>
          <a:xfrm>
            <a:off x="304800" y="802025"/>
            <a:ext cx="82656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styling  -  alignment  -  font choice  -  good </a:t>
            </a:r>
            <a:r>
              <a:rPr lang="en-US" sz="19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colour</a:t>
            </a:r>
            <a:r>
              <a:rPr lang="en-US" sz="1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scheme  -  </a:t>
            </a:r>
            <a:endParaRPr sz="1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correct English  -  nice images  -  easy to use  -  </a:t>
            </a:r>
            <a:r>
              <a:rPr lang="en-US" sz="19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71CD34-0810-4B37-9A3D-793B62C2D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07079"/>
            <a:ext cx="11094720" cy="481447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"/>
          <p:cNvSpPr/>
          <p:nvPr/>
        </p:nvSpPr>
        <p:spPr>
          <a:xfrm>
            <a:off x="186840" y="676440"/>
            <a:ext cx="3200760" cy="51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PRODUCT	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3"/>
          <p:cNvSpPr/>
          <p:nvPr/>
        </p:nvSpPr>
        <p:spPr>
          <a:xfrm>
            <a:off x="186850" y="196925"/>
            <a:ext cx="4963500" cy="55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F5: </a:t>
            </a:r>
            <a:r>
              <a:rPr lang="en-US" sz="3000" b="1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r>
              <a:rPr lang="en-US" sz="3000" b="1" i="0" u="none" strike="noStrike" cap="none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/ MANDATORY</a:t>
            </a:r>
            <a:endParaRPr sz="3000" b="1" i="0" u="none" strike="noStrike" cap="none" dirty="0">
              <a:solidFill>
                <a:srgbClr val="70AD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3"/>
          <p:cNvSpPr/>
          <p:nvPr/>
        </p:nvSpPr>
        <p:spPr>
          <a:xfrm>
            <a:off x="167800" y="1129800"/>
            <a:ext cx="53037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285840" marR="0" lvl="0" indent="-285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 to add a product in the list of products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840" marR="0" lvl="0" indent="-285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✔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Store results in Local Storage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3"/>
          <p:cNvSpPr/>
          <p:nvPr/>
        </p:nvSpPr>
        <p:spPr>
          <a:xfrm>
            <a:off x="5849181" y="6359499"/>
            <a:ext cx="4153425" cy="511937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25400" cap="flat" cmpd="sng">
            <a:solidFill>
              <a:srgbClr val="43729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SAVE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74;p18">
            <a:extLst>
              <a:ext uri="{FF2B5EF4-FFF2-40B4-BE49-F238E27FC236}">
                <a16:creationId xmlns:a16="http://schemas.microsoft.com/office/drawing/2014/main" id="{9AB9770B-A44C-209E-DC48-5F09F3E1787F}"/>
              </a:ext>
            </a:extLst>
          </p:cNvPr>
          <p:cNvSpPr/>
          <p:nvPr/>
        </p:nvSpPr>
        <p:spPr>
          <a:xfrm>
            <a:off x="5849257" y="1598519"/>
            <a:ext cx="4153426" cy="5421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5;p18">
            <a:extLst>
              <a:ext uri="{FF2B5EF4-FFF2-40B4-BE49-F238E27FC236}">
                <a16:creationId xmlns:a16="http://schemas.microsoft.com/office/drawing/2014/main" id="{5699849C-044C-A6E8-1CFD-293914C4C7AA}"/>
              </a:ext>
            </a:extLst>
          </p:cNvPr>
          <p:cNvSpPr/>
          <p:nvPr/>
        </p:nvSpPr>
        <p:spPr>
          <a:xfrm>
            <a:off x="3692341" y="1672917"/>
            <a:ext cx="2033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76;p18">
            <a:extLst>
              <a:ext uri="{FF2B5EF4-FFF2-40B4-BE49-F238E27FC236}">
                <a16:creationId xmlns:a16="http://schemas.microsoft.com/office/drawing/2014/main" id="{171B5789-1A6B-46F3-57FF-9F16B483DBDB}"/>
              </a:ext>
            </a:extLst>
          </p:cNvPr>
          <p:cNvSpPr/>
          <p:nvPr/>
        </p:nvSpPr>
        <p:spPr>
          <a:xfrm>
            <a:off x="5849257" y="2302544"/>
            <a:ext cx="4153500" cy="516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77;p18">
            <a:extLst>
              <a:ext uri="{FF2B5EF4-FFF2-40B4-BE49-F238E27FC236}">
                <a16:creationId xmlns:a16="http://schemas.microsoft.com/office/drawing/2014/main" id="{B16208F6-2173-D225-87A7-BBD32AF769A3}"/>
              </a:ext>
            </a:extLst>
          </p:cNvPr>
          <p:cNvSpPr/>
          <p:nvPr/>
        </p:nvSpPr>
        <p:spPr>
          <a:xfrm>
            <a:off x="3692266" y="2376942"/>
            <a:ext cx="2033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Category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8;p18">
            <a:extLst>
              <a:ext uri="{FF2B5EF4-FFF2-40B4-BE49-F238E27FC236}">
                <a16:creationId xmlns:a16="http://schemas.microsoft.com/office/drawing/2014/main" id="{05214192-8ACA-241C-307B-F0E6D5880606}"/>
              </a:ext>
            </a:extLst>
          </p:cNvPr>
          <p:cNvSpPr/>
          <p:nvPr/>
        </p:nvSpPr>
        <p:spPr>
          <a:xfrm>
            <a:off x="5849257" y="3006556"/>
            <a:ext cx="4153500" cy="516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79;p18">
            <a:extLst>
              <a:ext uri="{FF2B5EF4-FFF2-40B4-BE49-F238E27FC236}">
                <a16:creationId xmlns:a16="http://schemas.microsoft.com/office/drawing/2014/main" id="{71460E54-5F50-C0A3-1704-9A06B8DEC4AE}"/>
              </a:ext>
            </a:extLst>
          </p:cNvPr>
          <p:cNvSpPr/>
          <p:nvPr/>
        </p:nvSpPr>
        <p:spPr>
          <a:xfrm>
            <a:off x="3692341" y="3080967"/>
            <a:ext cx="2033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 Price: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76;p18">
            <a:extLst>
              <a:ext uri="{FF2B5EF4-FFF2-40B4-BE49-F238E27FC236}">
                <a16:creationId xmlns:a16="http://schemas.microsoft.com/office/drawing/2014/main" id="{81DB360C-990F-F20D-3414-671F274D4A65}"/>
              </a:ext>
            </a:extLst>
          </p:cNvPr>
          <p:cNvSpPr/>
          <p:nvPr/>
        </p:nvSpPr>
        <p:spPr>
          <a:xfrm>
            <a:off x="5849257" y="5302542"/>
            <a:ext cx="4153500" cy="516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77;p18">
            <a:extLst>
              <a:ext uri="{FF2B5EF4-FFF2-40B4-BE49-F238E27FC236}">
                <a16:creationId xmlns:a16="http://schemas.microsoft.com/office/drawing/2014/main" id="{DD5FEBDC-8CE6-36F2-DAF3-8C9AC9B73C2C}"/>
              </a:ext>
            </a:extLst>
          </p:cNvPr>
          <p:cNvSpPr/>
          <p:nvPr/>
        </p:nvSpPr>
        <p:spPr>
          <a:xfrm>
            <a:off x="3692266" y="5376940"/>
            <a:ext cx="2033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Description: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78;p18">
            <a:extLst>
              <a:ext uri="{FF2B5EF4-FFF2-40B4-BE49-F238E27FC236}">
                <a16:creationId xmlns:a16="http://schemas.microsoft.com/office/drawing/2014/main" id="{3E971F2E-D913-F52D-A434-BE47EAB6431C}"/>
              </a:ext>
            </a:extLst>
          </p:cNvPr>
          <p:cNvSpPr/>
          <p:nvPr/>
        </p:nvSpPr>
        <p:spPr>
          <a:xfrm>
            <a:off x="5849182" y="4489017"/>
            <a:ext cx="4153500" cy="516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279;p18">
            <a:extLst>
              <a:ext uri="{FF2B5EF4-FFF2-40B4-BE49-F238E27FC236}">
                <a16:creationId xmlns:a16="http://schemas.microsoft.com/office/drawing/2014/main" id="{63D51EE5-5466-4CDD-EF9A-F9909A4951A8}"/>
              </a:ext>
            </a:extLst>
          </p:cNvPr>
          <p:cNvSpPr/>
          <p:nvPr/>
        </p:nvSpPr>
        <p:spPr>
          <a:xfrm>
            <a:off x="3692266" y="4563428"/>
            <a:ext cx="2033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Quantity: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78;p18">
            <a:extLst>
              <a:ext uri="{FF2B5EF4-FFF2-40B4-BE49-F238E27FC236}">
                <a16:creationId xmlns:a16="http://schemas.microsoft.com/office/drawing/2014/main" id="{4D262C37-8F90-CC33-D9BC-8544C59EFF24}"/>
              </a:ext>
            </a:extLst>
          </p:cNvPr>
          <p:cNvSpPr/>
          <p:nvPr/>
        </p:nvSpPr>
        <p:spPr>
          <a:xfrm>
            <a:off x="5849106" y="3730824"/>
            <a:ext cx="4153500" cy="516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79;p18">
            <a:extLst>
              <a:ext uri="{FF2B5EF4-FFF2-40B4-BE49-F238E27FC236}">
                <a16:creationId xmlns:a16="http://schemas.microsoft.com/office/drawing/2014/main" id="{A3426D10-37A7-42E7-50E7-3BFAA6AC5146}"/>
              </a:ext>
            </a:extLst>
          </p:cNvPr>
          <p:cNvSpPr/>
          <p:nvPr/>
        </p:nvSpPr>
        <p:spPr>
          <a:xfrm>
            <a:off x="3692190" y="3805235"/>
            <a:ext cx="2033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Gross Price: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74e21b69e9_0_353"/>
          <p:cNvSpPr/>
          <p:nvPr/>
        </p:nvSpPr>
        <p:spPr>
          <a:xfrm>
            <a:off x="186840" y="676440"/>
            <a:ext cx="32007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DISPLAY PRODUCTS</a:t>
            </a:r>
            <a:endParaRPr sz="28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174e21b69e9_0_353"/>
          <p:cNvSpPr/>
          <p:nvPr/>
        </p:nvSpPr>
        <p:spPr>
          <a:xfrm>
            <a:off x="186852" y="196925"/>
            <a:ext cx="51894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F6: PRODUCT/ MANDATORY  </a:t>
            </a:r>
            <a:endParaRPr sz="3000" b="1" i="0" u="none" strike="noStrike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174e21b69e9_0_353"/>
          <p:cNvSpPr/>
          <p:nvPr/>
        </p:nvSpPr>
        <p:spPr>
          <a:xfrm>
            <a:off x="6252899" y="343224"/>
            <a:ext cx="4528515" cy="2038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840" marR="0" lvl="0" indent="-285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"/>
              <a:buChar char="✔"/>
            </a:pPr>
            <a:r>
              <a:rPr lang="en-US" sz="2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 the products in a grid</a:t>
            </a:r>
            <a:endParaRPr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840" marR="0" lvl="0" indent="-285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✔"/>
            </a:pPr>
            <a:r>
              <a:rPr lang="en-US" sz="2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Show only buttons for seller, e.g.</a:t>
            </a:r>
            <a:endParaRPr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○"/>
            </a:pPr>
            <a:r>
              <a:rPr lang="en-US" sz="2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Edit product</a:t>
            </a:r>
            <a:endParaRPr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○"/>
            </a:pPr>
            <a:r>
              <a:rPr lang="en-US" sz="2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Delete product</a:t>
            </a:r>
            <a:endParaRPr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○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Detail product</a:t>
            </a:r>
          </a:p>
          <a:p>
            <a: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○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Check product</a:t>
            </a:r>
          </a:p>
          <a:p>
            <a:pPr marL="55245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100" dirty="0">
                <a:latin typeface="Calibri"/>
                <a:ea typeface="Calibri"/>
                <a:cs typeface="Calibri"/>
                <a:sym typeface="Calibri"/>
              </a:rPr>
            </a:br>
            <a:endParaRPr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30DAD-4888-42AF-A419-618526AA8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40" y="2542167"/>
            <a:ext cx="9509760" cy="411890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5"/>
          <p:cNvSpPr/>
          <p:nvPr/>
        </p:nvSpPr>
        <p:spPr>
          <a:xfrm>
            <a:off x="180348" y="673200"/>
            <a:ext cx="39300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REMOVE A PRODUCT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5"/>
          <p:cNvSpPr/>
          <p:nvPr/>
        </p:nvSpPr>
        <p:spPr>
          <a:xfrm>
            <a:off x="180351" y="193675"/>
            <a:ext cx="5299200" cy="101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F7: </a:t>
            </a:r>
            <a:r>
              <a:rPr lang="en-US" sz="3000" b="1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r>
              <a:rPr lang="en-US" sz="3000" b="1" i="0" u="none" strike="noStrike" cap="none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/ MANDATORY</a:t>
            </a:r>
            <a:endParaRPr sz="3000" b="1" i="0" u="none" strike="noStrike" cap="none" dirty="0">
              <a:solidFill>
                <a:srgbClr val="70AD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000"/>
              <a:buFont typeface="Calibri"/>
              <a:buNone/>
            </a:pPr>
            <a:endParaRPr sz="3000" b="1" i="0" u="none" strike="noStrike" cap="none" dirty="0">
              <a:solidFill>
                <a:srgbClr val="70AD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5"/>
          <p:cNvSpPr txBox="1"/>
          <p:nvPr/>
        </p:nvSpPr>
        <p:spPr>
          <a:xfrm>
            <a:off x="8866900" y="849196"/>
            <a:ext cx="2561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Delete a product</a:t>
            </a:r>
            <a:endParaRPr sz="21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30;g174e21b69e9_0_353">
            <a:extLst>
              <a:ext uri="{FF2B5EF4-FFF2-40B4-BE49-F238E27FC236}">
                <a16:creationId xmlns:a16="http://schemas.microsoft.com/office/drawing/2014/main" id="{1BCD04B7-5476-A37C-931C-6514FF39B023}"/>
              </a:ext>
            </a:extLst>
          </p:cNvPr>
          <p:cNvSpPr/>
          <p:nvPr/>
        </p:nvSpPr>
        <p:spPr>
          <a:xfrm>
            <a:off x="180348" y="1396025"/>
            <a:ext cx="3658005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840" marR="0" lvl="0" indent="-285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"/>
              <a:buChar char="✔"/>
            </a:pPr>
            <a:r>
              <a:rPr lang="en-GB" sz="2100" dirty="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100" dirty="0" err="1">
                <a:latin typeface="Calibri"/>
                <a:ea typeface="Calibri"/>
                <a:cs typeface="Calibri"/>
                <a:sym typeface="Calibri"/>
              </a:rPr>
              <a:t>hould</a:t>
            </a: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 have confirm delete</a:t>
            </a:r>
            <a:endParaRPr lang="en-US"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15D4BB-8EC1-49EA-AE54-76DE9CDEB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3225"/>
            <a:ext cx="12192000" cy="525167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D0BC2A-2A69-BBDB-D989-FFCB2C9F6A18}"/>
              </a:ext>
            </a:extLst>
          </p:cNvPr>
          <p:cNvCxnSpPr>
            <a:cxnSpLocks/>
          </p:cNvCxnSpPr>
          <p:nvPr/>
        </p:nvCxnSpPr>
        <p:spPr>
          <a:xfrm>
            <a:off x="9760688" y="1350017"/>
            <a:ext cx="124992" cy="26022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/>
          <p:nvPr/>
        </p:nvSpPr>
        <p:spPr>
          <a:xfrm>
            <a:off x="3232419" y="151595"/>
            <a:ext cx="32205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2"/>
          <p:cNvSpPr/>
          <p:nvPr/>
        </p:nvSpPr>
        <p:spPr>
          <a:xfrm>
            <a:off x="233636" y="136450"/>
            <a:ext cx="7847100" cy="1475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F8: </a:t>
            </a:r>
            <a:r>
              <a:rPr lang="en-US" sz="3000" b="1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r>
              <a:rPr lang="en-US" sz="3000" b="1" i="0" u="none" strike="noStrike" cap="none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/ OPTION 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PRODUCT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libri"/>
              <a:buNone/>
            </a:pPr>
            <a:endParaRPr sz="3000" b="1" i="0" u="none" strike="noStrike" cap="none" dirty="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000"/>
              <a:buFont typeface="Calibri"/>
              <a:buNone/>
            </a:pPr>
            <a:endParaRPr sz="3000" b="1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2"/>
          <p:cNvSpPr/>
          <p:nvPr/>
        </p:nvSpPr>
        <p:spPr>
          <a:xfrm>
            <a:off x="233650" y="806975"/>
            <a:ext cx="71388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840" marR="0" lvl="0" indent="-285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 to update a product chosen from the list of products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2"/>
          <p:cNvSpPr/>
          <p:nvPr/>
        </p:nvSpPr>
        <p:spPr>
          <a:xfrm>
            <a:off x="4376169" y="1492503"/>
            <a:ext cx="4153500" cy="516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 name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2"/>
          <p:cNvSpPr/>
          <p:nvPr/>
        </p:nvSpPr>
        <p:spPr>
          <a:xfrm>
            <a:off x="2219253" y="1566901"/>
            <a:ext cx="2033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2"/>
          <p:cNvSpPr/>
          <p:nvPr/>
        </p:nvSpPr>
        <p:spPr>
          <a:xfrm>
            <a:off x="4350132" y="5980174"/>
            <a:ext cx="4205700" cy="5118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25400" cap="flat" cmpd="sng">
            <a:solidFill>
              <a:srgbClr val="43729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2"/>
          <p:cNvSpPr/>
          <p:nvPr/>
        </p:nvSpPr>
        <p:spPr>
          <a:xfrm>
            <a:off x="4376169" y="2196528"/>
            <a:ext cx="4153500" cy="516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 category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2"/>
          <p:cNvSpPr/>
          <p:nvPr/>
        </p:nvSpPr>
        <p:spPr>
          <a:xfrm>
            <a:off x="2219178" y="2270926"/>
            <a:ext cx="2033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Category: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2"/>
          <p:cNvSpPr/>
          <p:nvPr/>
        </p:nvSpPr>
        <p:spPr>
          <a:xfrm>
            <a:off x="4376169" y="2900540"/>
            <a:ext cx="4153500" cy="516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 price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2"/>
          <p:cNvSpPr/>
          <p:nvPr/>
        </p:nvSpPr>
        <p:spPr>
          <a:xfrm>
            <a:off x="2219253" y="2974951"/>
            <a:ext cx="2033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 Price: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2"/>
          <p:cNvSpPr/>
          <p:nvPr/>
        </p:nvSpPr>
        <p:spPr>
          <a:xfrm>
            <a:off x="4376169" y="4572126"/>
            <a:ext cx="4153500" cy="516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 </a:t>
            </a:r>
            <a:r>
              <a:rPr lang="en-US" dirty="0"/>
              <a:t>quantity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2"/>
          <p:cNvSpPr/>
          <p:nvPr/>
        </p:nvSpPr>
        <p:spPr>
          <a:xfrm>
            <a:off x="2219253" y="4646537"/>
            <a:ext cx="2033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Quantity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2"/>
          <p:cNvSpPr/>
          <p:nvPr/>
        </p:nvSpPr>
        <p:spPr>
          <a:xfrm>
            <a:off x="4376244" y="5276151"/>
            <a:ext cx="4153500" cy="516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 description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2"/>
          <p:cNvSpPr/>
          <p:nvPr/>
        </p:nvSpPr>
        <p:spPr>
          <a:xfrm>
            <a:off x="2219328" y="5350562"/>
            <a:ext cx="2033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Description: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2"/>
          <p:cNvSpPr/>
          <p:nvPr/>
        </p:nvSpPr>
        <p:spPr>
          <a:xfrm>
            <a:off x="9469525" y="3583375"/>
            <a:ext cx="2234700" cy="1571100"/>
          </a:xfrm>
          <a:prstGeom prst="cloudCallout">
            <a:avLst>
              <a:gd name="adj1" fmla="val 26082"/>
              <a:gd name="adj2" fmla="val 65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How does the seller choose which product to update?</a:t>
            </a:r>
            <a:endParaRPr sz="1400" b="1" i="0" u="none" strike="noStrike" cap="non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Google Shape;363;p22">
            <a:extLst>
              <a:ext uri="{FF2B5EF4-FFF2-40B4-BE49-F238E27FC236}">
                <a16:creationId xmlns:a16="http://schemas.microsoft.com/office/drawing/2014/main" id="{3769FCB2-A48C-A350-C7D2-DDE4BD561C9C}"/>
              </a:ext>
            </a:extLst>
          </p:cNvPr>
          <p:cNvSpPr/>
          <p:nvPr/>
        </p:nvSpPr>
        <p:spPr>
          <a:xfrm>
            <a:off x="4376169" y="3673694"/>
            <a:ext cx="4153500" cy="516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 price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364;p22">
            <a:extLst>
              <a:ext uri="{FF2B5EF4-FFF2-40B4-BE49-F238E27FC236}">
                <a16:creationId xmlns:a16="http://schemas.microsoft.com/office/drawing/2014/main" id="{E53E02BD-CDC7-239F-AD42-B6683BBF5EE0}"/>
              </a:ext>
            </a:extLst>
          </p:cNvPr>
          <p:cNvSpPr/>
          <p:nvPr/>
        </p:nvSpPr>
        <p:spPr>
          <a:xfrm>
            <a:off x="2219253" y="3748105"/>
            <a:ext cx="2033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Gross Price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"/>
          <p:cNvSpPr/>
          <p:nvPr/>
        </p:nvSpPr>
        <p:spPr>
          <a:xfrm>
            <a:off x="186840" y="676440"/>
            <a:ext cx="4456280" cy="521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CATEGORY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3"/>
          <p:cNvSpPr/>
          <p:nvPr/>
        </p:nvSpPr>
        <p:spPr>
          <a:xfrm>
            <a:off x="186850" y="196925"/>
            <a:ext cx="4963500" cy="55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3000" b="1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US" sz="3000" b="1" i="0" u="none" strike="noStrike" cap="none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3000" b="1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CATEGORY</a:t>
            </a:r>
            <a:r>
              <a:rPr lang="en-US" sz="3000" b="1" i="0" u="none" strike="noStrike" cap="none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/ MANDATORY</a:t>
            </a:r>
            <a:endParaRPr sz="3000" b="1" i="0" u="none" strike="noStrike" cap="none" dirty="0">
              <a:solidFill>
                <a:srgbClr val="70AD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3"/>
          <p:cNvSpPr/>
          <p:nvPr/>
        </p:nvSpPr>
        <p:spPr>
          <a:xfrm>
            <a:off x="136216" y="1295870"/>
            <a:ext cx="5303700" cy="398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285840" marR="0" lvl="0" indent="-285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✔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Store results in Local Storage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3"/>
          <p:cNvSpPr/>
          <p:nvPr/>
        </p:nvSpPr>
        <p:spPr>
          <a:xfrm>
            <a:off x="4944981" y="4684315"/>
            <a:ext cx="4153425" cy="511937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25400" cap="flat" cmpd="sng">
            <a:solidFill>
              <a:srgbClr val="43729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SAVE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74;p18">
            <a:extLst>
              <a:ext uri="{FF2B5EF4-FFF2-40B4-BE49-F238E27FC236}">
                <a16:creationId xmlns:a16="http://schemas.microsoft.com/office/drawing/2014/main" id="{9AB9770B-A44C-209E-DC48-5F09F3E1787F}"/>
              </a:ext>
            </a:extLst>
          </p:cNvPr>
          <p:cNvSpPr/>
          <p:nvPr/>
        </p:nvSpPr>
        <p:spPr>
          <a:xfrm>
            <a:off x="4945131" y="2619613"/>
            <a:ext cx="4153426" cy="5421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5;p18">
            <a:extLst>
              <a:ext uri="{FF2B5EF4-FFF2-40B4-BE49-F238E27FC236}">
                <a16:creationId xmlns:a16="http://schemas.microsoft.com/office/drawing/2014/main" id="{5699849C-044C-A6E8-1CFD-293914C4C7AA}"/>
              </a:ext>
            </a:extLst>
          </p:cNvPr>
          <p:cNvSpPr/>
          <p:nvPr/>
        </p:nvSpPr>
        <p:spPr>
          <a:xfrm>
            <a:off x="2788215" y="2694011"/>
            <a:ext cx="2033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76;p18">
            <a:extLst>
              <a:ext uri="{FF2B5EF4-FFF2-40B4-BE49-F238E27FC236}">
                <a16:creationId xmlns:a16="http://schemas.microsoft.com/office/drawing/2014/main" id="{81DB360C-990F-F20D-3414-671F274D4A65}"/>
              </a:ext>
            </a:extLst>
          </p:cNvPr>
          <p:cNvSpPr/>
          <p:nvPr/>
        </p:nvSpPr>
        <p:spPr>
          <a:xfrm>
            <a:off x="4945057" y="3627358"/>
            <a:ext cx="4153500" cy="516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77;p18">
            <a:extLst>
              <a:ext uri="{FF2B5EF4-FFF2-40B4-BE49-F238E27FC236}">
                <a16:creationId xmlns:a16="http://schemas.microsoft.com/office/drawing/2014/main" id="{DD5FEBDC-8CE6-36F2-DAF3-8C9AC9B73C2C}"/>
              </a:ext>
            </a:extLst>
          </p:cNvPr>
          <p:cNvSpPr/>
          <p:nvPr/>
        </p:nvSpPr>
        <p:spPr>
          <a:xfrm>
            <a:off x="2788066" y="3701756"/>
            <a:ext cx="2033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Description: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1497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74e21b69e9_0_353"/>
          <p:cNvSpPr/>
          <p:nvPr/>
        </p:nvSpPr>
        <p:spPr>
          <a:xfrm>
            <a:off x="186840" y="676440"/>
            <a:ext cx="32007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DISPLAY CATEGORY</a:t>
            </a:r>
            <a:endParaRPr sz="28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174e21b69e9_0_353"/>
          <p:cNvSpPr/>
          <p:nvPr/>
        </p:nvSpPr>
        <p:spPr>
          <a:xfrm>
            <a:off x="186852" y="196925"/>
            <a:ext cx="51894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F10: </a:t>
            </a:r>
            <a:r>
              <a:rPr lang="en-US" sz="3000" b="1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CATEGORY</a:t>
            </a:r>
            <a:r>
              <a:rPr lang="en-US" sz="3000" b="1" i="0" u="none" strike="noStrike" cap="none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/ MANDATORY  </a:t>
            </a:r>
            <a:endParaRPr sz="3000" b="1" i="0" u="none" strike="noStrike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174e21b69e9_0_353"/>
          <p:cNvSpPr/>
          <p:nvPr/>
        </p:nvSpPr>
        <p:spPr>
          <a:xfrm>
            <a:off x="6252899" y="343225"/>
            <a:ext cx="4134275" cy="1598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840" marR="0" lvl="0" indent="-285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"/>
              <a:buChar char="✔"/>
            </a:pPr>
            <a:r>
              <a:rPr lang="en-US" sz="2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 the </a:t>
            </a: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category 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a grid</a:t>
            </a:r>
            <a:endParaRPr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840" marR="0" lvl="0" indent="-285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✔"/>
            </a:pPr>
            <a:r>
              <a:rPr lang="en-US" sz="2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Show only buttons for seller, e.g.</a:t>
            </a:r>
            <a:endParaRPr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○"/>
            </a:pPr>
            <a:r>
              <a:rPr lang="en-US" sz="2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Edit product</a:t>
            </a:r>
            <a:endParaRPr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○"/>
            </a:pPr>
            <a:r>
              <a:rPr lang="en-US" sz="2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Delete product</a:t>
            </a: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100" dirty="0">
                <a:latin typeface="Calibri"/>
                <a:ea typeface="Calibri"/>
                <a:cs typeface="Calibri"/>
                <a:sym typeface="Calibri"/>
              </a:rPr>
            </a:br>
            <a:endParaRPr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D533EF-5F99-93B3-47D0-234107B11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962" y="1825542"/>
            <a:ext cx="9246075" cy="32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>
            <a:off x="3155866" y="230857"/>
            <a:ext cx="5219089" cy="4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000"/>
              <a:buFont typeface="Arial Black"/>
              <a:buNone/>
            </a:pPr>
            <a:r>
              <a:rPr lang="en-US" sz="2400" dirty="0" smtClean="0">
                <a:solidFill>
                  <a:srgbClr val="FFC000"/>
                </a:solidFill>
                <a:latin typeface="+mj-lt"/>
                <a:sym typeface="Arial Black"/>
              </a:rPr>
              <a:t>Before start, let’s have some fun!!</a:t>
            </a:r>
            <a:endParaRPr sz="2400" i="0" u="none" strike="noStrike" cap="none" dirty="0">
              <a:solidFill>
                <a:schemeClr val="dk1"/>
              </a:solidFill>
              <a:latin typeface="+mj-lt"/>
              <a:sym typeface="Arial"/>
            </a:endParaRPr>
          </a:p>
        </p:txBody>
      </p:sp>
      <p:sp>
        <p:nvSpPr>
          <p:cNvPr id="13" name="Google Shape;141;p3"/>
          <p:cNvSpPr/>
          <p:nvPr/>
        </p:nvSpPr>
        <p:spPr>
          <a:xfrm>
            <a:off x="1330808" y="691068"/>
            <a:ext cx="8869207" cy="86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000"/>
              <a:buFont typeface="Arial Black"/>
              <a:buNone/>
            </a:pPr>
            <a:r>
              <a:rPr lang="en-US" sz="5000" dirty="0" smtClean="0">
                <a:solidFill>
                  <a:srgbClr val="FFC000"/>
                </a:solidFill>
                <a:latin typeface="Arial Black"/>
                <a:sym typeface="Arial Black"/>
              </a:rPr>
              <a:t>THE SHOPING GAME</a:t>
            </a:r>
            <a:endParaRPr sz="5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6424" y="1829905"/>
            <a:ext cx="2342308" cy="1345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5 groups of 15 students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In group divide 2 roles:</a:t>
            </a:r>
          </a:p>
          <a:p>
            <a:pPr marL="74453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smtClean="0"/>
              <a:t>5 Sellers</a:t>
            </a:r>
          </a:p>
          <a:p>
            <a:pPr marL="74453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smtClean="0"/>
              <a:t>10 Buyers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873801" y="2029870"/>
            <a:ext cx="5611906" cy="4554070"/>
          </a:xfrm>
          <a:prstGeom prst="roundRect">
            <a:avLst>
              <a:gd name="adj" fmla="val 4265"/>
            </a:avLst>
          </a:prstGeom>
          <a:solidFill>
            <a:schemeClr val="bg1"/>
          </a:solidFill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oogle Shape;141;p3"/>
          <p:cNvSpPr/>
          <p:nvPr/>
        </p:nvSpPr>
        <p:spPr>
          <a:xfrm>
            <a:off x="6070209" y="2272323"/>
            <a:ext cx="5219089" cy="4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000"/>
              <a:buFont typeface="Arial Black"/>
              <a:buNone/>
            </a:pPr>
            <a:r>
              <a:rPr lang="en-US" sz="2400" dirty="0" smtClean="0">
                <a:solidFill>
                  <a:srgbClr val="FFC000"/>
                </a:solidFill>
                <a:latin typeface="+mj-lt"/>
                <a:sym typeface="Arial Black"/>
              </a:rPr>
              <a:t>PNC’s Mart B31</a:t>
            </a:r>
            <a:endParaRPr sz="2400" i="0" u="none" strike="noStrike" cap="none" dirty="0">
              <a:solidFill>
                <a:schemeClr val="dk1"/>
              </a:solidFill>
              <a:latin typeface="+mj-lt"/>
              <a:sym typeface="Arial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945113" y="2866184"/>
            <a:ext cx="3469280" cy="3138670"/>
            <a:chOff x="6890994" y="3018780"/>
            <a:chExt cx="3469280" cy="3138670"/>
          </a:xfrm>
        </p:grpSpPr>
        <p:sp>
          <p:nvSpPr>
            <p:cNvPr id="6" name="Oval 5"/>
            <p:cNvSpPr/>
            <p:nvPr/>
          </p:nvSpPr>
          <p:spPr>
            <a:xfrm>
              <a:off x="6890994" y="4771710"/>
              <a:ext cx="1385740" cy="13857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1</a:t>
              </a:r>
              <a:endParaRPr lang="en-US" sz="44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890994" y="3018780"/>
              <a:ext cx="1385740" cy="13857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3</a:t>
              </a:r>
              <a:endParaRPr lang="en-US" sz="44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8974534" y="4742354"/>
              <a:ext cx="1385740" cy="1385740"/>
            </a:xfrm>
            <a:prstGeom prst="ellipse">
              <a:avLst/>
            </a:prstGeom>
            <a:solidFill>
              <a:srgbClr val="D61A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5</a:t>
              </a:r>
              <a:endParaRPr lang="en-US" sz="44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8974534" y="3025003"/>
              <a:ext cx="1385740" cy="13857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7</a:t>
              </a:r>
              <a:endParaRPr lang="en-US" sz="4400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2256338" y="3453470"/>
            <a:ext cx="899527" cy="28940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Check out is here!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23" y="3976960"/>
            <a:ext cx="464724" cy="4647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407" y="3207741"/>
            <a:ext cx="516957" cy="516957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23" y="5363586"/>
            <a:ext cx="464724" cy="46472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407" y="4594367"/>
            <a:ext cx="516957" cy="516957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23" y="6135434"/>
            <a:ext cx="464724" cy="464724"/>
          </a:xfrm>
          <a:prstGeom prst="rect">
            <a:avLst/>
          </a:prstGeom>
        </p:spPr>
      </p:pic>
      <p:sp>
        <p:nvSpPr>
          <p:cNvPr id="64" name="Right Arrow 63"/>
          <p:cNvSpPr/>
          <p:nvPr/>
        </p:nvSpPr>
        <p:spPr>
          <a:xfrm>
            <a:off x="3355885" y="4389573"/>
            <a:ext cx="2353250" cy="3850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 flipH="1">
            <a:off x="3336125" y="4852845"/>
            <a:ext cx="2255118" cy="37396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126" y="3918562"/>
            <a:ext cx="516957" cy="516957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604" y="3833502"/>
            <a:ext cx="516957" cy="516957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043" y="3901515"/>
            <a:ext cx="516957" cy="516957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897697" y="4852845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Sellers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820559" y="3540850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Buyers</a:t>
            </a:r>
            <a:endParaRPr lang="en-US" dirty="0"/>
          </a:p>
        </p:txBody>
      </p:sp>
      <p:sp>
        <p:nvSpPr>
          <p:cNvPr id="71" name="Cloud Callout 70"/>
          <p:cNvSpPr/>
          <p:nvPr/>
        </p:nvSpPr>
        <p:spPr>
          <a:xfrm>
            <a:off x="4643000" y="2866184"/>
            <a:ext cx="1066135" cy="1052378"/>
          </a:xfrm>
          <a:prstGeom prst="cloudCallout">
            <a:avLst>
              <a:gd name="adj1" fmla="val -60622"/>
              <a:gd name="adj2" fmla="val 59813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You can take 3 balls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86577" y="5160622"/>
            <a:ext cx="18918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solidFill>
                  <a:srgbClr val="FF0000"/>
                </a:solidFill>
              </a:rPr>
              <a:t>You cannot buy same color</a:t>
            </a:r>
            <a:endParaRPr lang="en-US" sz="11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86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5"/>
          <p:cNvSpPr/>
          <p:nvPr/>
        </p:nvSpPr>
        <p:spPr>
          <a:xfrm>
            <a:off x="180348" y="673200"/>
            <a:ext cx="39300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REMOVE A CATEGORY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5"/>
          <p:cNvSpPr/>
          <p:nvPr/>
        </p:nvSpPr>
        <p:spPr>
          <a:xfrm>
            <a:off x="180350" y="193675"/>
            <a:ext cx="7043409" cy="55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F11: </a:t>
            </a:r>
            <a:r>
              <a:rPr lang="en-US" sz="3000" b="1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r>
              <a:rPr lang="en-US" sz="3000" b="1" i="0" u="none" strike="noStrike" cap="none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/ MANDATORY</a:t>
            </a:r>
            <a:endParaRPr sz="3000" b="1" i="0" u="none" strike="noStrike" cap="none" dirty="0">
              <a:solidFill>
                <a:srgbClr val="70AD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5"/>
          <p:cNvSpPr txBox="1"/>
          <p:nvPr/>
        </p:nvSpPr>
        <p:spPr>
          <a:xfrm>
            <a:off x="8866900" y="849196"/>
            <a:ext cx="2561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Delete a</a:t>
            </a:r>
            <a:r>
              <a:rPr lang="en-US" sz="2100" dirty="0">
                <a:solidFill>
                  <a:srgbClr val="FF0000"/>
                </a:solidFill>
              </a:rPr>
              <a:t> category</a:t>
            </a:r>
            <a:endParaRPr sz="21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30;g174e21b69e9_0_353">
            <a:extLst>
              <a:ext uri="{FF2B5EF4-FFF2-40B4-BE49-F238E27FC236}">
                <a16:creationId xmlns:a16="http://schemas.microsoft.com/office/drawing/2014/main" id="{1BCD04B7-5476-A37C-931C-6514FF39B023}"/>
              </a:ext>
            </a:extLst>
          </p:cNvPr>
          <p:cNvSpPr/>
          <p:nvPr/>
        </p:nvSpPr>
        <p:spPr>
          <a:xfrm>
            <a:off x="180348" y="1396025"/>
            <a:ext cx="3658005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840" marR="0" lvl="0" indent="-285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"/>
              <a:buChar char="✔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should have confirm delete</a:t>
            </a:r>
            <a:endParaRPr lang="en-US"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CF7677-1D20-265A-6794-B575DD9A7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043" y="2431718"/>
            <a:ext cx="9246075" cy="320691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EEA057-30E8-5EE3-AC36-86FAF35D7EC9}"/>
              </a:ext>
            </a:extLst>
          </p:cNvPr>
          <p:cNvCxnSpPr/>
          <p:nvPr/>
        </p:nvCxnSpPr>
        <p:spPr>
          <a:xfrm flipH="1">
            <a:off x="8435084" y="1239285"/>
            <a:ext cx="1304817" cy="2384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775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/>
          <p:nvPr/>
        </p:nvSpPr>
        <p:spPr>
          <a:xfrm>
            <a:off x="3232419" y="151595"/>
            <a:ext cx="32205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2"/>
          <p:cNvSpPr/>
          <p:nvPr/>
        </p:nvSpPr>
        <p:spPr>
          <a:xfrm>
            <a:off x="233636" y="136450"/>
            <a:ext cx="7847100" cy="1475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F12: </a:t>
            </a:r>
            <a:r>
              <a:rPr lang="en-US" sz="3000" b="1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r>
              <a:rPr lang="en-US" sz="3000" b="1" i="0" u="none" strike="noStrike" cap="none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/ OPTION 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CATEGORY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libri"/>
              <a:buNone/>
            </a:pPr>
            <a:endParaRPr sz="3000" b="1" i="0" u="none" strike="noStrike" cap="none" dirty="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000"/>
              <a:buFont typeface="Calibri"/>
              <a:buNone/>
            </a:pPr>
            <a:endParaRPr sz="3000" b="1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2"/>
          <p:cNvSpPr/>
          <p:nvPr/>
        </p:nvSpPr>
        <p:spPr>
          <a:xfrm>
            <a:off x="233650" y="806975"/>
            <a:ext cx="71388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840" marR="0" lvl="0" indent="-285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 to update a category chosen from the list of categories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2"/>
          <p:cNvSpPr/>
          <p:nvPr/>
        </p:nvSpPr>
        <p:spPr>
          <a:xfrm>
            <a:off x="4542387" y="2057152"/>
            <a:ext cx="4153500" cy="516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 name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2"/>
          <p:cNvSpPr/>
          <p:nvPr/>
        </p:nvSpPr>
        <p:spPr>
          <a:xfrm>
            <a:off x="2385471" y="2131550"/>
            <a:ext cx="2033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2"/>
          <p:cNvSpPr/>
          <p:nvPr/>
        </p:nvSpPr>
        <p:spPr>
          <a:xfrm>
            <a:off x="4516275" y="3722600"/>
            <a:ext cx="4205700" cy="5118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25400" cap="flat" cmpd="sng">
            <a:solidFill>
              <a:srgbClr val="43729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2"/>
          <p:cNvSpPr/>
          <p:nvPr/>
        </p:nvSpPr>
        <p:spPr>
          <a:xfrm>
            <a:off x="4542387" y="3018577"/>
            <a:ext cx="4153500" cy="516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 description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2"/>
          <p:cNvSpPr/>
          <p:nvPr/>
        </p:nvSpPr>
        <p:spPr>
          <a:xfrm>
            <a:off x="2385471" y="3092988"/>
            <a:ext cx="2033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Description: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2"/>
          <p:cNvSpPr/>
          <p:nvPr/>
        </p:nvSpPr>
        <p:spPr>
          <a:xfrm>
            <a:off x="9469525" y="3583375"/>
            <a:ext cx="2234700" cy="1571100"/>
          </a:xfrm>
          <a:prstGeom prst="cloudCallout">
            <a:avLst>
              <a:gd name="adj1" fmla="val 26082"/>
              <a:gd name="adj2" fmla="val 65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How does the seller choose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which category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to update?</a:t>
            </a:r>
            <a:endParaRPr sz="1400" b="1" i="0" u="none" strike="noStrike" cap="none" dirty="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18139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/>
          <p:nvPr/>
        </p:nvSpPr>
        <p:spPr>
          <a:xfrm>
            <a:off x="3232419" y="151595"/>
            <a:ext cx="32205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2"/>
          <p:cNvSpPr/>
          <p:nvPr/>
        </p:nvSpPr>
        <p:spPr>
          <a:xfrm>
            <a:off x="233636" y="136450"/>
            <a:ext cx="7847100" cy="1475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F13: ADD UP/ OPTION 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libri"/>
              <a:buNone/>
            </a:pPr>
            <a:endParaRPr sz="3000" b="1" i="0" u="none" strike="noStrike" cap="none" dirty="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000"/>
              <a:buFont typeface="Calibri"/>
              <a:buNone/>
            </a:pPr>
            <a:endParaRPr sz="3000" b="1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2"/>
          <p:cNvSpPr/>
          <p:nvPr/>
        </p:nvSpPr>
        <p:spPr>
          <a:xfrm>
            <a:off x="233650" y="806975"/>
            <a:ext cx="718315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840" marR="0" lvl="0" indent="-285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"/>
              <a:buChar char="✔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When you search the product OR category will listing base on your search.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7CB4B1-612F-CDB5-031D-DE9302D528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76" t="9427" r="8096" b="16307"/>
          <a:stretch/>
        </p:blipFill>
        <p:spPr>
          <a:xfrm>
            <a:off x="50800" y="1894658"/>
            <a:ext cx="7366000" cy="2498468"/>
          </a:xfrm>
          <a:prstGeom prst="rect">
            <a:avLst/>
          </a:prstGeom>
        </p:spPr>
      </p:pic>
      <p:sp>
        <p:nvSpPr>
          <p:cNvPr id="6" name="Google Shape;349;p15">
            <a:extLst>
              <a:ext uri="{FF2B5EF4-FFF2-40B4-BE49-F238E27FC236}">
                <a16:creationId xmlns:a16="http://schemas.microsoft.com/office/drawing/2014/main" id="{63328141-6CF8-CBFF-1239-8848B4914B9B}"/>
              </a:ext>
            </a:extLst>
          </p:cNvPr>
          <p:cNvSpPr txBox="1"/>
          <p:nvPr/>
        </p:nvSpPr>
        <p:spPr>
          <a:xfrm>
            <a:off x="8399540" y="874386"/>
            <a:ext cx="2561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Search product</a:t>
            </a:r>
            <a:endParaRPr sz="21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9B3403-E70A-2632-F282-7A21A670C644}"/>
              </a:ext>
            </a:extLst>
          </p:cNvPr>
          <p:cNvCxnSpPr>
            <a:cxnSpLocks/>
          </p:cNvCxnSpPr>
          <p:nvPr/>
        </p:nvCxnSpPr>
        <p:spPr>
          <a:xfrm flipH="1">
            <a:off x="6960854" y="1357096"/>
            <a:ext cx="2264426" cy="7720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F8D487F-30BA-49C8-AB40-7DB2229BAA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77" t="5285" r="7207" b="40873"/>
          <a:stretch/>
        </p:blipFill>
        <p:spPr>
          <a:xfrm>
            <a:off x="132081" y="4629741"/>
            <a:ext cx="8392160" cy="1993338"/>
          </a:xfrm>
          <a:prstGeom prst="rect">
            <a:avLst/>
          </a:prstGeom>
        </p:spPr>
      </p:pic>
      <p:sp>
        <p:nvSpPr>
          <p:cNvPr id="11" name="Google Shape;349;p15">
            <a:extLst>
              <a:ext uri="{FF2B5EF4-FFF2-40B4-BE49-F238E27FC236}">
                <a16:creationId xmlns:a16="http://schemas.microsoft.com/office/drawing/2014/main" id="{123CAEB7-37DC-47B0-A2E3-06600168A5C5}"/>
              </a:ext>
            </a:extLst>
          </p:cNvPr>
          <p:cNvSpPr txBox="1"/>
          <p:nvPr/>
        </p:nvSpPr>
        <p:spPr>
          <a:xfrm>
            <a:off x="9171700" y="3630176"/>
            <a:ext cx="2561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Search category</a:t>
            </a:r>
            <a:endParaRPr sz="21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A0CEF9-7BF8-4072-8161-CA8F61E0B43F}"/>
              </a:ext>
            </a:extLst>
          </p:cNvPr>
          <p:cNvCxnSpPr>
            <a:cxnSpLocks/>
          </p:cNvCxnSpPr>
          <p:nvPr/>
        </p:nvCxnSpPr>
        <p:spPr>
          <a:xfrm flipH="1">
            <a:off x="7733014" y="4112886"/>
            <a:ext cx="2264426" cy="7720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52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/>
          <p:nvPr/>
        </p:nvSpPr>
        <p:spPr>
          <a:xfrm>
            <a:off x="3232419" y="151595"/>
            <a:ext cx="32205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2"/>
          <p:cNvSpPr/>
          <p:nvPr/>
        </p:nvSpPr>
        <p:spPr>
          <a:xfrm>
            <a:off x="233635" y="136450"/>
            <a:ext cx="9506265" cy="1475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F14: ADD UP/ OPTION 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CATEGORY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libri"/>
              <a:buNone/>
            </a:pPr>
            <a:endParaRPr sz="3000" b="1" i="0" u="none" strike="noStrike" cap="none" dirty="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000"/>
              <a:buFont typeface="Calibri"/>
              <a:buNone/>
            </a:pPr>
            <a:endParaRPr sz="3000" b="1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30;g174e21b69e9_0_353">
            <a:extLst>
              <a:ext uri="{FF2B5EF4-FFF2-40B4-BE49-F238E27FC236}">
                <a16:creationId xmlns:a16="http://schemas.microsoft.com/office/drawing/2014/main" id="{938BC550-DF90-3C2F-A1D4-34F2F1AD86F6}"/>
              </a:ext>
            </a:extLst>
          </p:cNvPr>
          <p:cNvSpPr/>
          <p:nvPr/>
        </p:nvSpPr>
        <p:spPr>
          <a:xfrm>
            <a:off x="233635" y="1080268"/>
            <a:ext cx="6485664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840" marR="0" lvl="0" indent="-285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"/>
              <a:buChar char="✔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The product will listing page group by category</a:t>
            </a:r>
            <a:endParaRPr lang="en-US"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349;p15">
            <a:extLst>
              <a:ext uri="{FF2B5EF4-FFF2-40B4-BE49-F238E27FC236}">
                <a16:creationId xmlns:a16="http://schemas.microsoft.com/office/drawing/2014/main" id="{E89568D6-37EE-2828-67B8-CDDC762FCEA5}"/>
              </a:ext>
            </a:extLst>
          </p:cNvPr>
          <p:cNvSpPr txBox="1"/>
          <p:nvPr/>
        </p:nvSpPr>
        <p:spPr>
          <a:xfrm>
            <a:off x="291778" y="2531790"/>
            <a:ext cx="3855178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filter by category</a:t>
            </a:r>
            <a:endParaRPr sz="21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EF2906-73BC-821B-6998-CB4C39D57DD4}"/>
              </a:ext>
            </a:extLst>
          </p:cNvPr>
          <p:cNvCxnSpPr>
            <a:cxnSpLocks/>
          </p:cNvCxnSpPr>
          <p:nvPr/>
        </p:nvCxnSpPr>
        <p:spPr>
          <a:xfrm>
            <a:off x="2445249" y="2817188"/>
            <a:ext cx="544531" cy="17548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FF662B2-379E-4B5A-9751-0DC47D3BE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669" y="1732342"/>
            <a:ext cx="7286394" cy="261449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B13407-B17E-0FD9-6777-39E5FB1FAB3B}"/>
              </a:ext>
            </a:extLst>
          </p:cNvPr>
          <p:cNvCxnSpPr>
            <a:cxnSpLocks/>
          </p:cNvCxnSpPr>
          <p:nvPr/>
        </p:nvCxnSpPr>
        <p:spPr>
          <a:xfrm flipV="1">
            <a:off x="2445249" y="2039241"/>
            <a:ext cx="5095982" cy="7628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91B2F81-9E2E-4CD6-A58E-8F1CCA5E0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87145"/>
            <a:ext cx="7587011" cy="181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62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/>
          <p:nvPr/>
        </p:nvSpPr>
        <p:spPr>
          <a:xfrm>
            <a:off x="3232419" y="151595"/>
            <a:ext cx="32205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2"/>
          <p:cNvSpPr/>
          <p:nvPr/>
        </p:nvSpPr>
        <p:spPr>
          <a:xfrm>
            <a:off x="233635" y="136450"/>
            <a:ext cx="9506265" cy="1475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F15: ADD UP/ OPTION 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DETAIL PRODUCT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libri"/>
              <a:buNone/>
            </a:pPr>
            <a:endParaRPr sz="3000" b="1" i="0" u="none" strike="noStrike" cap="none" dirty="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000"/>
              <a:buFont typeface="Calibri"/>
              <a:buNone/>
            </a:pPr>
            <a:endParaRPr sz="3000" b="1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30;g174e21b69e9_0_353">
            <a:extLst>
              <a:ext uri="{FF2B5EF4-FFF2-40B4-BE49-F238E27FC236}">
                <a16:creationId xmlns:a16="http://schemas.microsoft.com/office/drawing/2014/main" id="{938BC550-DF90-3C2F-A1D4-34F2F1AD86F6}"/>
              </a:ext>
            </a:extLst>
          </p:cNvPr>
          <p:cNvSpPr/>
          <p:nvPr/>
        </p:nvSpPr>
        <p:spPr>
          <a:xfrm>
            <a:off x="233635" y="1080268"/>
            <a:ext cx="6485664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1. Please click this icon</a:t>
            </a:r>
            <a:endParaRPr lang="en-US"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6BF47F-1FD3-B1A0-F22F-F52C6FAC072E}"/>
              </a:ext>
            </a:extLst>
          </p:cNvPr>
          <p:cNvSpPr/>
          <p:nvPr/>
        </p:nvSpPr>
        <p:spPr>
          <a:xfrm>
            <a:off x="6096000" y="713160"/>
            <a:ext cx="4731488" cy="60392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oogle Shape;330;g174e21b69e9_0_353">
            <a:extLst>
              <a:ext uri="{FF2B5EF4-FFF2-40B4-BE49-F238E27FC236}">
                <a16:creationId xmlns:a16="http://schemas.microsoft.com/office/drawing/2014/main" id="{5CF394EC-8D89-13BE-DCBA-A705BCB9B79F}"/>
              </a:ext>
            </a:extLst>
          </p:cNvPr>
          <p:cNvSpPr/>
          <p:nvPr/>
        </p:nvSpPr>
        <p:spPr>
          <a:xfrm>
            <a:off x="233635" y="4507025"/>
            <a:ext cx="5478796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2. After we click detail icon will show detail pro.</a:t>
            </a:r>
            <a:endParaRPr lang="en-US"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D4D1FA-5E06-CBC1-D472-B76B373AD687}"/>
              </a:ext>
            </a:extLst>
          </p:cNvPr>
          <p:cNvSpPr txBox="1"/>
          <p:nvPr/>
        </p:nvSpPr>
        <p:spPr>
          <a:xfrm>
            <a:off x="6189831" y="744307"/>
            <a:ext cx="2680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Name                   </a:t>
            </a:r>
            <a:r>
              <a:rPr lang="en-GB" dirty="0"/>
              <a:t>: Banana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EFA3C8-01CD-3C2B-E206-73F80BE955A4}"/>
              </a:ext>
            </a:extLst>
          </p:cNvPr>
          <p:cNvSpPr txBox="1"/>
          <p:nvPr/>
        </p:nvSpPr>
        <p:spPr>
          <a:xfrm>
            <a:off x="6189830" y="1172990"/>
            <a:ext cx="393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Category              </a:t>
            </a:r>
            <a:r>
              <a:rPr lang="en-GB" dirty="0"/>
              <a:t>: Fruit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8033CB-898F-CB3B-86E7-C9CFF456FF91}"/>
              </a:ext>
            </a:extLst>
          </p:cNvPr>
          <p:cNvSpPr txBox="1"/>
          <p:nvPr/>
        </p:nvSpPr>
        <p:spPr>
          <a:xfrm>
            <a:off x="6189830" y="1705045"/>
            <a:ext cx="393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Quantity                </a:t>
            </a:r>
            <a:r>
              <a:rPr lang="en-GB" dirty="0"/>
              <a:t>: 5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A0B92C-8928-1514-E637-B8B036CED10B}"/>
              </a:ext>
            </a:extLst>
          </p:cNvPr>
          <p:cNvSpPr txBox="1"/>
          <p:nvPr/>
        </p:nvSpPr>
        <p:spPr>
          <a:xfrm>
            <a:off x="6189829" y="2255234"/>
            <a:ext cx="393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Quantity in stock  </a:t>
            </a:r>
            <a:r>
              <a:rPr lang="en-GB" dirty="0"/>
              <a:t>: 2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B3D6D5-9C8B-0EA4-50C3-74B54C411ED5}"/>
              </a:ext>
            </a:extLst>
          </p:cNvPr>
          <p:cNvSpPr txBox="1"/>
          <p:nvPr/>
        </p:nvSpPr>
        <p:spPr>
          <a:xfrm>
            <a:off x="6197331" y="2799696"/>
            <a:ext cx="393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Net price                </a:t>
            </a:r>
            <a:r>
              <a:rPr lang="en-GB" dirty="0"/>
              <a:t>: 0.75$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A56728-B2CC-ECCC-C733-39EA04F41A41}"/>
              </a:ext>
            </a:extLst>
          </p:cNvPr>
          <p:cNvSpPr txBox="1"/>
          <p:nvPr/>
        </p:nvSpPr>
        <p:spPr>
          <a:xfrm>
            <a:off x="6189828" y="3228679"/>
            <a:ext cx="393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Gross price            </a:t>
            </a:r>
            <a:r>
              <a:rPr lang="en-GB" dirty="0"/>
              <a:t>: 1$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87242C-63B8-F89B-FCCC-C26D651B7375}"/>
              </a:ext>
            </a:extLst>
          </p:cNvPr>
          <p:cNvSpPr txBox="1"/>
          <p:nvPr/>
        </p:nvSpPr>
        <p:spPr>
          <a:xfrm>
            <a:off x="6197331" y="3746695"/>
            <a:ext cx="393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Sold out                  : 01-12-2023 10:59                 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7B641D-DB2B-813E-D7A1-47DD19F6C6DF}"/>
              </a:ext>
            </a:extLst>
          </p:cNvPr>
          <p:cNvSpPr txBox="1"/>
          <p:nvPr/>
        </p:nvSpPr>
        <p:spPr>
          <a:xfrm>
            <a:off x="7800253" y="4107962"/>
            <a:ext cx="3027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: 2 (amount)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57B49C-2995-3B5D-49F7-35D5FEF2A324}"/>
              </a:ext>
            </a:extLst>
          </p:cNvPr>
          <p:cNvSpPr txBox="1"/>
          <p:nvPr/>
        </p:nvSpPr>
        <p:spPr>
          <a:xfrm>
            <a:off x="7800252" y="4536945"/>
            <a:ext cx="3027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: 2 $ (price)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55FDF2-2D39-164A-296C-8F8E948E37BD}"/>
              </a:ext>
            </a:extLst>
          </p:cNvPr>
          <p:cNvSpPr txBox="1"/>
          <p:nvPr/>
        </p:nvSpPr>
        <p:spPr>
          <a:xfrm>
            <a:off x="6197330" y="4842701"/>
            <a:ext cx="393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Sold out                  : 01-12-2023   11:10                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19182B-8D76-6F1B-106B-FC21E4379FB1}"/>
              </a:ext>
            </a:extLst>
          </p:cNvPr>
          <p:cNvSpPr txBox="1"/>
          <p:nvPr/>
        </p:nvSpPr>
        <p:spPr>
          <a:xfrm>
            <a:off x="7800252" y="5203968"/>
            <a:ext cx="3027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: 1 (amount)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437D98-0669-C35A-C0AA-EF8363DC9835}"/>
              </a:ext>
            </a:extLst>
          </p:cNvPr>
          <p:cNvSpPr txBox="1"/>
          <p:nvPr/>
        </p:nvSpPr>
        <p:spPr>
          <a:xfrm>
            <a:off x="7800251" y="5632951"/>
            <a:ext cx="3027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: 1 $ (price)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BBD8C3-9BC4-3E99-CA23-A40332AB5DC5}"/>
              </a:ext>
            </a:extLst>
          </p:cNvPr>
          <p:cNvSpPr txBox="1"/>
          <p:nvPr/>
        </p:nvSpPr>
        <p:spPr>
          <a:xfrm>
            <a:off x="6189827" y="6289568"/>
            <a:ext cx="393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Total </a:t>
            </a:r>
            <a:r>
              <a:rPr lang="en-GB" b="1" dirty="0"/>
              <a:t>price-amount</a:t>
            </a:r>
            <a:r>
              <a:rPr lang="en-GB" dirty="0"/>
              <a:t> sold out </a:t>
            </a:r>
            <a:r>
              <a:rPr lang="en-GB" b="1" dirty="0"/>
              <a:t>3$ - 3</a:t>
            </a:r>
            <a:endParaRPr lang="en-US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0FBFABB-BDB5-4391-9CF4-1ADF57C98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7" y="2014728"/>
            <a:ext cx="5876131" cy="210846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534715-34C2-5C0C-1B50-1CC13AFA014F}"/>
              </a:ext>
            </a:extLst>
          </p:cNvPr>
          <p:cNvCxnSpPr>
            <a:cxnSpLocks/>
          </p:cNvCxnSpPr>
          <p:nvPr/>
        </p:nvCxnSpPr>
        <p:spPr>
          <a:xfrm>
            <a:off x="2510695" y="1353868"/>
            <a:ext cx="2975112" cy="1884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043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/>
          <p:nvPr/>
        </p:nvSpPr>
        <p:spPr>
          <a:xfrm>
            <a:off x="3232419" y="151595"/>
            <a:ext cx="32205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2"/>
          <p:cNvSpPr/>
          <p:nvPr/>
        </p:nvSpPr>
        <p:spPr>
          <a:xfrm>
            <a:off x="233635" y="136450"/>
            <a:ext cx="9506265" cy="55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F16: ADD UP/ OPTION 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THE MOST WAS SOLD</a:t>
            </a:r>
          </a:p>
        </p:txBody>
      </p:sp>
      <p:sp>
        <p:nvSpPr>
          <p:cNvPr id="5" name="Google Shape;330;g174e21b69e9_0_353">
            <a:extLst>
              <a:ext uri="{FF2B5EF4-FFF2-40B4-BE49-F238E27FC236}">
                <a16:creationId xmlns:a16="http://schemas.microsoft.com/office/drawing/2014/main" id="{938BC550-DF90-3C2F-A1D4-34F2F1AD86F6}"/>
              </a:ext>
            </a:extLst>
          </p:cNvPr>
          <p:cNvSpPr/>
          <p:nvPr/>
        </p:nvSpPr>
        <p:spPr>
          <a:xfrm>
            <a:off x="233635" y="1080268"/>
            <a:ext cx="6485664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840" marR="0" lvl="0" indent="-285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"/>
              <a:buChar char="✔"/>
            </a:pPr>
            <a:r>
              <a:rPr lang="en-US" sz="2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Display the product  was sold base on amount.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65E6F1-8D46-40ED-B8E7-954DDD2EC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3" y="2185965"/>
            <a:ext cx="10586720" cy="453558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AFACD2-0AA1-A60D-C47D-206A5027BF4B}"/>
              </a:ext>
            </a:extLst>
          </p:cNvPr>
          <p:cNvCxnSpPr>
            <a:cxnSpLocks/>
          </p:cNvCxnSpPr>
          <p:nvPr/>
        </p:nvCxnSpPr>
        <p:spPr>
          <a:xfrm flipH="1">
            <a:off x="3369924" y="1353868"/>
            <a:ext cx="129674" cy="26222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66A32B-4F50-2814-06A2-7A77A362A932}"/>
              </a:ext>
            </a:extLst>
          </p:cNvPr>
          <p:cNvCxnSpPr>
            <a:cxnSpLocks/>
          </p:cNvCxnSpPr>
          <p:nvPr/>
        </p:nvCxnSpPr>
        <p:spPr>
          <a:xfrm>
            <a:off x="5346363" y="1353868"/>
            <a:ext cx="2466677" cy="3238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259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/>
          <p:nvPr/>
        </p:nvSpPr>
        <p:spPr>
          <a:xfrm>
            <a:off x="3232419" y="151595"/>
            <a:ext cx="32205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2"/>
          <p:cNvSpPr/>
          <p:nvPr/>
        </p:nvSpPr>
        <p:spPr>
          <a:xfrm>
            <a:off x="233635" y="136450"/>
            <a:ext cx="7366045" cy="55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F17: ADD UP/ OPTION 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OUT PRODUCT</a:t>
            </a:r>
            <a:endParaRPr sz="3000" b="1" i="0" u="none" strike="noStrike" cap="none" dirty="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30;g174e21b69e9_0_353">
            <a:extLst>
              <a:ext uri="{FF2B5EF4-FFF2-40B4-BE49-F238E27FC236}">
                <a16:creationId xmlns:a16="http://schemas.microsoft.com/office/drawing/2014/main" id="{938BC550-DF90-3C2F-A1D4-34F2F1AD86F6}"/>
              </a:ext>
            </a:extLst>
          </p:cNvPr>
          <p:cNvSpPr/>
          <p:nvPr/>
        </p:nvSpPr>
        <p:spPr>
          <a:xfrm>
            <a:off x="233635" y="1080268"/>
            <a:ext cx="3617005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1. Please click this Order menu</a:t>
            </a:r>
            <a:endParaRPr lang="en-US"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2DFF4C-CB46-4F34-B6BE-4D2407790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12" y="1457520"/>
            <a:ext cx="1594710" cy="222753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E72399-B99E-4384-9618-EA88956EFE4F}"/>
              </a:ext>
            </a:extLst>
          </p:cNvPr>
          <p:cNvSpPr/>
          <p:nvPr/>
        </p:nvSpPr>
        <p:spPr>
          <a:xfrm>
            <a:off x="3801403" y="1015981"/>
            <a:ext cx="8156962" cy="545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7BA6BD-3819-4DDF-AD04-C1C498874F4A}"/>
              </a:ext>
            </a:extLst>
          </p:cNvPr>
          <p:cNvSpPr/>
          <p:nvPr/>
        </p:nvSpPr>
        <p:spPr>
          <a:xfrm>
            <a:off x="4043680" y="1238146"/>
            <a:ext cx="2052320" cy="43874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11C82-3223-4FB9-BB87-A44A93D8D23B}"/>
              </a:ext>
            </a:extLst>
          </p:cNvPr>
          <p:cNvSpPr txBox="1"/>
          <p:nvPr/>
        </p:nvSpPr>
        <p:spPr>
          <a:xfrm>
            <a:off x="4123199" y="1303631"/>
            <a:ext cx="197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9069C9-B31E-4AE1-A184-CEDE79602E6E}"/>
              </a:ext>
            </a:extLst>
          </p:cNvPr>
          <p:cNvSpPr/>
          <p:nvPr/>
        </p:nvSpPr>
        <p:spPr>
          <a:xfrm>
            <a:off x="4043680" y="2469017"/>
            <a:ext cx="2052320" cy="13228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1D57CE-57D5-43F7-B119-7AD7636D806F}"/>
              </a:ext>
            </a:extLst>
          </p:cNvPr>
          <p:cNvSpPr txBox="1"/>
          <p:nvPr/>
        </p:nvSpPr>
        <p:spPr>
          <a:xfrm>
            <a:off x="4043680" y="2469168"/>
            <a:ext cx="205232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BANANA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135843-519A-463E-B040-22B0A822C9C1}"/>
              </a:ext>
            </a:extLst>
          </p:cNvPr>
          <p:cNvSpPr txBox="1"/>
          <p:nvPr/>
        </p:nvSpPr>
        <p:spPr>
          <a:xfrm>
            <a:off x="4043680" y="3489059"/>
            <a:ext cx="2052320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 TO CART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7A9CA8-5302-4B94-A35D-5C5C62ADB0FF}"/>
              </a:ext>
            </a:extLst>
          </p:cNvPr>
          <p:cNvSpPr txBox="1"/>
          <p:nvPr/>
        </p:nvSpPr>
        <p:spPr>
          <a:xfrm>
            <a:off x="4043681" y="2950043"/>
            <a:ext cx="794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QTY:2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C548BA-6E5A-4439-8AE3-C35857FD4767}"/>
              </a:ext>
            </a:extLst>
          </p:cNvPr>
          <p:cNvSpPr txBox="1"/>
          <p:nvPr/>
        </p:nvSpPr>
        <p:spPr>
          <a:xfrm>
            <a:off x="5698933" y="2950043"/>
            <a:ext cx="794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3$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16274-AD43-4586-A593-3A881A668CB3}"/>
              </a:ext>
            </a:extLst>
          </p:cNvPr>
          <p:cNvSpPr txBox="1"/>
          <p:nvPr/>
        </p:nvSpPr>
        <p:spPr>
          <a:xfrm>
            <a:off x="8528511" y="1238146"/>
            <a:ext cx="197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CARTS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5D6312-1A25-43AB-A435-D5A5E6445752}"/>
              </a:ext>
            </a:extLst>
          </p:cNvPr>
          <p:cNvSpPr txBox="1"/>
          <p:nvPr/>
        </p:nvSpPr>
        <p:spPr>
          <a:xfrm>
            <a:off x="6517071" y="1659545"/>
            <a:ext cx="639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547FBA-9180-4098-9C04-47D695A5BDC4}"/>
              </a:ext>
            </a:extLst>
          </p:cNvPr>
          <p:cNvSpPr txBox="1"/>
          <p:nvPr/>
        </p:nvSpPr>
        <p:spPr>
          <a:xfrm>
            <a:off x="7503472" y="1659545"/>
            <a:ext cx="949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BANANA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BC198B-81EE-473D-9A8D-3343424D0125}"/>
              </a:ext>
            </a:extLst>
          </p:cNvPr>
          <p:cNvSpPr txBox="1"/>
          <p:nvPr/>
        </p:nvSpPr>
        <p:spPr>
          <a:xfrm>
            <a:off x="9001287" y="1659545"/>
            <a:ext cx="35522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87EFE2-E2AB-4CBE-9321-DD61F4915BD2}"/>
              </a:ext>
            </a:extLst>
          </p:cNvPr>
          <p:cNvSpPr txBox="1"/>
          <p:nvPr/>
        </p:nvSpPr>
        <p:spPr>
          <a:xfrm>
            <a:off x="9796104" y="1670478"/>
            <a:ext cx="516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3$</a:t>
            </a:r>
          </a:p>
        </p:txBody>
      </p:sp>
      <p:pic>
        <p:nvPicPr>
          <p:cNvPr id="22" name="Google Shape;216;g174e21b69e9_0_383">
            <a:extLst>
              <a:ext uri="{FF2B5EF4-FFF2-40B4-BE49-F238E27FC236}">
                <a16:creationId xmlns:a16="http://schemas.microsoft.com/office/drawing/2014/main" id="{26E8AB3B-E97D-4044-B25C-7388BFC79EB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42285" y="1700530"/>
            <a:ext cx="253176" cy="22580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8D4EEE3-6FBB-43C1-A6C6-366987F500E3}"/>
              </a:ext>
            </a:extLst>
          </p:cNvPr>
          <p:cNvSpPr txBox="1"/>
          <p:nvPr/>
        </p:nvSpPr>
        <p:spPr>
          <a:xfrm>
            <a:off x="6509976" y="2088387"/>
            <a:ext cx="639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DB8E08-347E-4E2F-8CB2-E07739F08674}"/>
              </a:ext>
            </a:extLst>
          </p:cNvPr>
          <p:cNvSpPr txBox="1"/>
          <p:nvPr/>
        </p:nvSpPr>
        <p:spPr>
          <a:xfrm>
            <a:off x="7496377" y="2088387"/>
            <a:ext cx="1254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COCONUT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CFEC44-58D9-4C42-BD3B-E58C214C66C2}"/>
              </a:ext>
            </a:extLst>
          </p:cNvPr>
          <p:cNvSpPr txBox="1"/>
          <p:nvPr/>
        </p:nvSpPr>
        <p:spPr>
          <a:xfrm>
            <a:off x="8994192" y="2088387"/>
            <a:ext cx="35522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E4699A-4A7B-4C8A-9458-993DBD0EAC75}"/>
              </a:ext>
            </a:extLst>
          </p:cNvPr>
          <p:cNvSpPr txBox="1"/>
          <p:nvPr/>
        </p:nvSpPr>
        <p:spPr>
          <a:xfrm>
            <a:off x="9789009" y="2099320"/>
            <a:ext cx="516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10$</a:t>
            </a:r>
          </a:p>
        </p:txBody>
      </p:sp>
      <p:pic>
        <p:nvPicPr>
          <p:cNvPr id="27" name="Google Shape;216;g174e21b69e9_0_383">
            <a:extLst>
              <a:ext uri="{FF2B5EF4-FFF2-40B4-BE49-F238E27FC236}">
                <a16:creationId xmlns:a16="http://schemas.microsoft.com/office/drawing/2014/main" id="{E9BF0FCC-DB2F-4607-BB13-FFF38B6D4A0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42285" y="2138759"/>
            <a:ext cx="253176" cy="22580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4008720-DEFB-4FDD-948E-594670540A11}"/>
              </a:ext>
            </a:extLst>
          </p:cNvPr>
          <p:cNvSpPr txBox="1"/>
          <p:nvPr/>
        </p:nvSpPr>
        <p:spPr>
          <a:xfrm>
            <a:off x="6524147" y="2495971"/>
            <a:ext cx="639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81A898-9E6A-4FD9-A437-A5E4BEE40737}"/>
              </a:ext>
            </a:extLst>
          </p:cNvPr>
          <p:cNvSpPr txBox="1"/>
          <p:nvPr/>
        </p:nvSpPr>
        <p:spPr>
          <a:xfrm>
            <a:off x="7510548" y="2495971"/>
            <a:ext cx="1254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LENOVO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F65F55-7805-436B-850F-D80AB6ED5680}"/>
              </a:ext>
            </a:extLst>
          </p:cNvPr>
          <p:cNvSpPr txBox="1"/>
          <p:nvPr/>
        </p:nvSpPr>
        <p:spPr>
          <a:xfrm>
            <a:off x="9008363" y="2495971"/>
            <a:ext cx="35522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06A414-1D48-4D2D-B302-49716C17BE39}"/>
              </a:ext>
            </a:extLst>
          </p:cNvPr>
          <p:cNvSpPr txBox="1"/>
          <p:nvPr/>
        </p:nvSpPr>
        <p:spPr>
          <a:xfrm>
            <a:off x="9803179" y="2506905"/>
            <a:ext cx="82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150.50$</a:t>
            </a:r>
          </a:p>
        </p:txBody>
      </p:sp>
      <p:pic>
        <p:nvPicPr>
          <p:cNvPr id="32" name="Google Shape;216;g174e21b69e9_0_383">
            <a:extLst>
              <a:ext uri="{FF2B5EF4-FFF2-40B4-BE49-F238E27FC236}">
                <a16:creationId xmlns:a16="http://schemas.microsoft.com/office/drawing/2014/main" id="{4910EF1B-C2C4-4DA1-A41A-6A0DA6378C8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42285" y="2547890"/>
            <a:ext cx="253176" cy="22580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E578F36-217F-4D8A-BDA5-F75F4709D022}"/>
              </a:ext>
            </a:extLst>
          </p:cNvPr>
          <p:cNvSpPr txBox="1"/>
          <p:nvPr/>
        </p:nvSpPr>
        <p:spPr>
          <a:xfrm>
            <a:off x="6517071" y="2946794"/>
            <a:ext cx="639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D5BC2F-5131-4366-BDB9-5ACB3B8ED080}"/>
              </a:ext>
            </a:extLst>
          </p:cNvPr>
          <p:cNvSpPr txBox="1"/>
          <p:nvPr/>
        </p:nvSpPr>
        <p:spPr>
          <a:xfrm>
            <a:off x="7503472" y="2946794"/>
            <a:ext cx="1254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MANGO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8D4ECE-5C9F-433C-8401-9E98F8418EA1}"/>
              </a:ext>
            </a:extLst>
          </p:cNvPr>
          <p:cNvSpPr txBox="1"/>
          <p:nvPr/>
        </p:nvSpPr>
        <p:spPr>
          <a:xfrm>
            <a:off x="9001287" y="2946794"/>
            <a:ext cx="35522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445BF-2838-40B7-BC50-F1C6B49A9DF0}"/>
              </a:ext>
            </a:extLst>
          </p:cNvPr>
          <p:cNvSpPr txBox="1"/>
          <p:nvPr/>
        </p:nvSpPr>
        <p:spPr>
          <a:xfrm>
            <a:off x="9817369" y="2957728"/>
            <a:ext cx="82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21$</a:t>
            </a:r>
          </a:p>
        </p:txBody>
      </p:sp>
      <p:pic>
        <p:nvPicPr>
          <p:cNvPr id="37" name="Google Shape;216;g174e21b69e9_0_383">
            <a:extLst>
              <a:ext uri="{FF2B5EF4-FFF2-40B4-BE49-F238E27FC236}">
                <a16:creationId xmlns:a16="http://schemas.microsoft.com/office/drawing/2014/main" id="{002E91A4-8593-4CCC-BC30-AAE407BFF49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5209" y="2998713"/>
            <a:ext cx="253176" cy="225806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07F307D-D34E-4B47-8C03-143695D5C54F}"/>
              </a:ext>
            </a:extLst>
          </p:cNvPr>
          <p:cNvSpPr txBox="1"/>
          <p:nvPr/>
        </p:nvSpPr>
        <p:spPr>
          <a:xfrm>
            <a:off x="6573520" y="4701013"/>
            <a:ext cx="2052320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CHECK OUT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4A9701-1B83-4FEA-BFA4-35723207E68A}"/>
              </a:ext>
            </a:extLst>
          </p:cNvPr>
          <p:cNvSpPr txBox="1"/>
          <p:nvPr/>
        </p:nvSpPr>
        <p:spPr>
          <a:xfrm>
            <a:off x="6524147" y="3949287"/>
            <a:ext cx="197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TOTAL:</a:t>
            </a:r>
            <a:r>
              <a:rPr lang="en-US" dirty="0">
                <a:solidFill>
                  <a:srgbClr val="FF0000"/>
                </a:solidFill>
              </a:rPr>
              <a:t>184.50$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3F45FD-71E9-4AE9-877A-56500D216555}"/>
              </a:ext>
            </a:extLst>
          </p:cNvPr>
          <p:cNvSpPr/>
          <p:nvPr/>
        </p:nvSpPr>
        <p:spPr>
          <a:xfrm>
            <a:off x="339986" y="3949287"/>
            <a:ext cx="3106967" cy="2560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16DABD-5042-4AFE-AB00-D81CA2284415}"/>
              </a:ext>
            </a:extLst>
          </p:cNvPr>
          <p:cNvSpPr txBox="1"/>
          <p:nvPr/>
        </p:nvSpPr>
        <p:spPr>
          <a:xfrm>
            <a:off x="1198686" y="3991917"/>
            <a:ext cx="1389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3619AC-B384-4A4C-B22E-3A6B6E554BE7}"/>
              </a:ext>
            </a:extLst>
          </p:cNvPr>
          <p:cNvSpPr txBox="1"/>
          <p:nvPr/>
        </p:nvSpPr>
        <p:spPr>
          <a:xfrm>
            <a:off x="449611" y="4304100"/>
            <a:ext cx="278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you need to search pro by ID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936EBA-8347-4CEC-8C17-F25A6B9BD0B6}"/>
              </a:ext>
            </a:extLst>
          </p:cNvPr>
          <p:cNvSpPr txBox="1"/>
          <p:nvPr/>
        </p:nvSpPr>
        <p:spPr>
          <a:xfrm>
            <a:off x="449611" y="4658913"/>
            <a:ext cx="278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you need to add pro to cart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9B4A92-587A-43BC-AE84-CA4682492725}"/>
              </a:ext>
            </a:extLst>
          </p:cNvPr>
          <p:cNvSpPr txBox="1"/>
          <p:nvPr/>
        </p:nvSpPr>
        <p:spPr>
          <a:xfrm>
            <a:off x="449611" y="5043591"/>
            <a:ext cx="2997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you can choose quantity of pro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F24D22-24D0-4CA5-A2DC-6FF669A4B8FF}"/>
              </a:ext>
            </a:extLst>
          </p:cNvPr>
          <p:cNvSpPr txBox="1"/>
          <p:nvPr/>
        </p:nvSpPr>
        <p:spPr>
          <a:xfrm>
            <a:off x="449611" y="5461714"/>
            <a:ext cx="2997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you can remove pro from carts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5F85B3-A5C7-4534-9865-DEEE3B97751F}"/>
              </a:ext>
            </a:extLst>
          </p:cNvPr>
          <p:cNvSpPr txBox="1"/>
          <p:nvPr/>
        </p:nvSpPr>
        <p:spPr>
          <a:xfrm>
            <a:off x="449611" y="5879837"/>
            <a:ext cx="2997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final you can check out</a:t>
            </a:r>
          </a:p>
        </p:txBody>
      </p:sp>
    </p:spTree>
    <p:extLst>
      <p:ext uri="{BB962C8B-B14F-4D97-AF65-F5344CB8AC3E}">
        <p14:creationId xmlns:p14="http://schemas.microsoft.com/office/powerpoint/2010/main" val="15613767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/>
          <p:nvPr/>
        </p:nvSpPr>
        <p:spPr>
          <a:xfrm>
            <a:off x="3232419" y="151595"/>
            <a:ext cx="32205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2"/>
          <p:cNvSpPr/>
          <p:nvPr/>
        </p:nvSpPr>
        <p:spPr>
          <a:xfrm>
            <a:off x="233635" y="136450"/>
            <a:ext cx="9506265" cy="55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F18: ADD UP/ OPTION 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SELL PRESSING PRODUCT</a:t>
            </a:r>
            <a:endParaRPr sz="3000" b="1" i="0" u="none" strike="noStrike" cap="none" dirty="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30;g174e21b69e9_0_353">
            <a:extLst>
              <a:ext uri="{FF2B5EF4-FFF2-40B4-BE49-F238E27FC236}">
                <a16:creationId xmlns:a16="http://schemas.microsoft.com/office/drawing/2014/main" id="{938BC550-DF90-3C2F-A1D4-34F2F1AD86F6}"/>
              </a:ext>
            </a:extLst>
          </p:cNvPr>
          <p:cNvSpPr/>
          <p:nvPr/>
        </p:nvSpPr>
        <p:spPr>
          <a:xfrm>
            <a:off x="233635" y="1080268"/>
            <a:ext cx="6485664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1. During 1 hour was sold </a:t>
            </a:r>
            <a:endParaRPr lang="en-US"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2443FB-ABD9-5884-3ADB-46179C5DD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12" y="2859289"/>
            <a:ext cx="9398483" cy="3333921"/>
          </a:xfrm>
          <a:prstGeom prst="rect">
            <a:avLst/>
          </a:prstGeom>
        </p:spPr>
      </p:pic>
      <p:pic>
        <p:nvPicPr>
          <p:cNvPr id="11" name="Picture 2" descr="Up and down arrow - Free arrows icons">
            <a:extLst>
              <a:ext uri="{FF2B5EF4-FFF2-40B4-BE49-F238E27FC236}">
                <a16:creationId xmlns:a16="http://schemas.microsoft.com/office/drawing/2014/main" id="{72364745-BA32-49AB-D389-A178585EB8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5189" b="6123"/>
          <a:stretch/>
        </p:blipFill>
        <p:spPr bwMode="auto">
          <a:xfrm>
            <a:off x="3568359" y="1080268"/>
            <a:ext cx="233079" cy="39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330;g174e21b69e9_0_353">
            <a:extLst>
              <a:ext uri="{FF2B5EF4-FFF2-40B4-BE49-F238E27FC236}">
                <a16:creationId xmlns:a16="http://schemas.microsoft.com/office/drawing/2014/main" id="{2F622EAA-7384-3F05-9FFB-93B4D59957A6}"/>
              </a:ext>
            </a:extLst>
          </p:cNvPr>
          <p:cNvSpPr/>
          <p:nvPr/>
        </p:nvSpPr>
        <p:spPr>
          <a:xfrm>
            <a:off x="233635" y="1784551"/>
            <a:ext cx="6485664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2. During 1 hour wasn’t sold  </a:t>
            </a:r>
            <a:endParaRPr lang="en-US"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Picture 2" descr="Up and down arrow - Free arrows icons">
            <a:extLst>
              <a:ext uri="{FF2B5EF4-FFF2-40B4-BE49-F238E27FC236}">
                <a16:creationId xmlns:a16="http://schemas.microsoft.com/office/drawing/2014/main" id="{4BBC4547-E8E3-5117-B406-1C75BC34C6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5189" b="6123"/>
          <a:stretch/>
        </p:blipFill>
        <p:spPr bwMode="auto">
          <a:xfrm rot="10800000">
            <a:off x="3568359" y="1858545"/>
            <a:ext cx="233079" cy="39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538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/>
          <p:nvPr/>
        </p:nvSpPr>
        <p:spPr>
          <a:xfrm>
            <a:off x="3232419" y="151595"/>
            <a:ext cx="32205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2"/>
          <p:cNvSpPr/>
          <p:nvPr/>
        </p:nvSpPr>
        <p:spPr>
          <a:xfrm>
            <a:off x="233635" y="136450"/>
            <a:ext cx="9506265" cy="58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F19: ADD UP/ OPTION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INCOMING COST</a:t>
            </a:r>
            <a:r>
              <a:rPr lang="en-US" sz="3000" b="1" i="0" u="none" strike="noStrike" cap="none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3000" b="1" i="0" u="none" strike="noStrike" cap="none" dirty="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30;g174e21b69e9_0_353">
            <a:extLst>
              <a:ext uri="{FF2B5EF4-FFF2-40B4-BE49-F238E27FC236}">
                <a16:creationId xmlns:a16="http://schemas.microsoft.com/office/drawing/2014/main" id="{938BC550-DF90-3C2F-A1D4-34F2F1AD86F6}"/>
              </a:ext>
            </a:extLst>
          </p:cNvPr>
          <p:cNvSpPr/>
          <p:nvPr/>
        </p:nvSpPr>
        <p:spPr>
          <a:xfrm>
            <a:off x="233634" y="1080268"/>
            <a:ext cx="7112387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1. Show the incoming cost of all product that company profit</a:t>
            </a:r>
            <a:endParaRPr lang="en-US"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418190-2FE7-43DA-AEF6-70F865C8B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34" y="2103262"/>
            <a:ext cx="10779760" cy="461828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978E48-B8ED-3509-656B-B0A6FBBAA59D}"/>
              </a:ext>
            </a:extLst>
          </p:cNvPr>
          <p:cNvCxnSpPr>
            <a:cxnSpLocks/>
          </p:cNvCxnSpPr>
          <p:nvPr/>
        </p:nvCxnSpPr>
        <p:spPr>
          <a:xfrm>
            <a:off x="6764196" y="1392968"/>
            <a:ext cx="1536524" cy="1441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907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/>
          <p:nvPr/>
        </p:nvSpPr>
        <p:spPr>
          <a:xfrm>
            <a:off x="3232419" y="151595"/>
            <a:ext cx="32205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2"/>
          <p:cNvSpPr/>
          <p:nvPr/>
        </p:nvSpPr>
        <p:spPr>
          <a:xfrm>
            <a:off x="233635" y="136450"/>
            <a:ext cx="9506265" cy="98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Calibri"/>
              <a:buNone/>
            </a:pPr>
            <a:r>
              <a:rPr lang="en-US" sz="3000" b="1" i="0" u="none" strike="noStrike" cap="none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F20: ADD UP/ OPTION 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PRODUCT INSTOCK / SOLD OUT AND CATEGORY</a:t>
            </a:r>
            <a:endParaRPr sz="3000" b="1" i="0" u="none" strike="noStrike" cap="none" dirty="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30;g174e21b69e9_0_353">
            <a:extLst>
              <a:ext uri="{FF2B5EF4-FFF2-40B4-BE49-F238E27FC236}">
                <a16:creationId xmlns:a16="http://schemas.microsoft.com/office/drawing/2014/main" id="{938BC550-DF90-3C2F-A1D4-34F2F1AD86F6}"/>
              </a:ext>
            </a:extLst>
          </p:cNvPr>
          <p:cNvSpPr/>
          <p:nvPr/>
        </p:nvSpPr>
        <p:spPr>
          <a:xfrm>
            <a:off x="325526" y="1531654"/>
            <a:ext cx="3599202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1. Show total in stock product  </a:t>
            </a:r>
            <a:endParaRPr lang="en-US"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30;g174e21b69e9_0_353">
            <a:extLst>
              <a:ext uri="{FF2B5EF4-FFF2-40B4-BE49-F238E27FC236}">
                <a16:creationId xmlns:a16="http://schemas.microsoft.com/office/drawing/2014/main" id="{7F6A8C62-F0B6-1FA5-6B75-BC8F1D8D22E0}"/>
              </a:ext>
            </a:extLst>
          </p:cNvPr>
          <p:cNvSpPr/>
          <p:nvPr/>
        </p:nvSpPr>
        <p:spPr>
          <a:xfrm>
            <a:off x="4053332" y="1531654"/>
            <a:ext cx="3599202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2. Show total sold out product</a:t>
            </a:r>
            <a:endParaRPr lang="en-US"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0;g174e21b69e9_0_353">
            <a:extLst>
              <a:ext uri="{FF2B5EF4-FFF2-40B4-BE49-F238E27FC236}">
                <a16:creationId xmlns:a16="http://schemas.microsoft.com/office/drawing/2014/main" id="{D5DF11AC-B240-9861-AF80-A66D50F22D64}"/>
              </a:ext>
            </a:extLst>
          </p:cNvPr>
          <p:cNvSpPr/>
          <p:nvPr/>
        </p:nvSpPr>
        <p:spPr>
          <a:xfrm>
            <a:off x="7940299" y="1531654"/>
            <a:ext cx="3599202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3. Show total category </a:t>
            </a:r>
            <a:endParaRPr lang="en-US"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A7E3B0-1CBE-43E1-A4CB-BA769C205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75" y="2221094"/>
            <a:ext cx="10068605" cy="431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1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/>
          <p:nvPr/>
        </p:nvSpPr>
        <p:spPr>
          <a:xfrm>
            <a:off x="6557958" y="2424834"/>
            <a:ext cx="15840" cy="1734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2"/>
          <p:cNvSpPr/>
          <p:nvPr/>
        </p:nvSpPr>
        <p:spPr>
          <a:xfrm>
            <a:off x="1154358" y="2360754"/>
            <a:ext cx="15840" cy="1734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"/>
          <p:cNvSpPr/>
          <p:nvPr/>
        </p:nvSpPr>
        <p:spPr>
          <a:xfrm>
            <a:off x="656118" y="4160034"/>
            <a:ext cx="11309760" cy="288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372800">
            <a:off x="1155438" y="4753674"/>
            <a:ext cx="666360" cy="64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"/>
          <p:cNvSpPr/>
          <p:nvPr/>
        </p:nvSpPr>
        <p:spPr>
          <a:xfrm rot="-1513200">
            <a:off x="700398" y="4137354"/>
            <a:ext cx="1131840" cy="395280"/>
          </a:xfrm>
          <a:prstGeom prst="rect">
            <a:avLst/>
          </a:prstGeom>
          <a:gradFill>
            <a:gsLst>
              <a:gs pos="0">
                <a:srgbClr val="FFF09F"/>
              </a:gs>
              <a:gs pos="100000">
                <a:srgbClr val="FFF9D6"/>
              </a:gs>
            </a:gsLst>
            <a:lin ang="14682000" scaled="0"/>
          </a:gradFill>
          <a:ln w="9525" cap="flat" cmpd="sng">
            <a:solidFill>
              <a:srgbClr val="FFBE00"/>
            </a:solidFill>
            <a:prstDash val="solid"/>
            <a:round/>
            <a:headEnd type="none" w="sm" len="sm"/>
            <a:tailEnd type="none" w="sm" len="sm"/>
          </a:ln>
          <a:effectLst>
            <a:outerShdw blurRad="39960" dist="20160" dir="5400000" rotWithShape="0">
              <a:srgbClr val="000000">
                <a:alpha val="36470"/>
              </a:srgbClr>
            </a:outerShdw>
          </a:effectLst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 rot="-1725000">
            <a:off x="3197718" y="4137354"/>
            <a:ext cx="1411200" cy="395280"/>
          </a:xfrm>
          <a:prstGeom prst="rect">
            <a:avLst/>
          </a:prstGeom>
          <a:gradFill>
            <a:gsLst>
              <a:gs pos="0">
                <a:srgbClr val="B9CBFF"/>
              </a:gs>
              <a:gs pos="100000">
                <a:srgbClr val="E2E9FF"/>
              </a:gs>
            </a:gsLst>
            <a:lin ang="14471999" scaled="0"/>
          </a:gradFill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  <a:effectLst>
            <a:outerShdw blurRad="39960" dist="20160" dir="5400000" rotWithShape="0">
              <a:srgbClr val="000000">
                <a:alpha val="36470"/>
              </a:srgbClr>
            </a:outerShdw>
          </a:effectLst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06200">
            <a:off x="3737125" y="4778514"/>
            <a:ext cx="693720" cy="71424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"/>
          <p:cNvSpPr/>
          <p:nvPr/>
        </p:nvSpPr>
        <p:spPr>
          <a:xfrm>
            <a:off x="-280062" y="1466411"/>
            <a:ext cx="2884680" cy="829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Arial Black"/>
              <a:buNone/>
            </a:pPr>
            <a:r>
              <a:rPr lang="en-US" sz="2800" b="0" i="0" u="none" strike="noStrike" cap="none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START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 Black"/>
              <a:buNone/>
            </a:pPr>
            <a:r>
              <a:rPr lang="en-US" sz="2000" b="0" i="0" u="none" strike="noStrike" cap="none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MON </a:t>
            </a:r>
            <a:r>
              <a:rPr lang="en-US" sz="2000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DEC</a:t>
            </a:r>
            <a:r>
              <a:rPr lang="en-US" sz="2000" b="0" i="0" u="none" strike="noStrike" cap="none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 11th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 rot="-1725000">
            <a:off x="5850918" y="4137354"/>
            <a:ext cx="1411200" cy="395280"/>
          </a:xfrm>
          <a:prstGeom prst="rect">
            <a:avLst/>
          </a:prstGeom>
          <a:solidFill>
            <a:srgbClr val="F4B081"/>
          </a:solidFill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  <a:effectLst>
            <a:outerShdw blurRad="39960" dist="20160" dir="5400000" rotWithShape="0">
              <a:srgbClr val="000000">
                <a:alpha val="36470"/>
              </a:srgbClr>
            </a:outerShdw>
          </a:effectLst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10080198" y="2424834"/>
            <a:ext cx="15840" cy="1734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2"/>
          <p:cNvSpPr/>
          <p:nvPr/>
        </p:nvSpPr>
        <p:spPr>
          <a:xfrm rot="-1725000">
            <a:off x="9373158" y="4137354"/>
            <a:ext cx="1411200" cy="39528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  <a:effectLst>
            <a:outerShdw blurRad="39960" dist="20160" dir="5400000" rotWithShape="0">
              <a:srgbClr val="000000">
                <a:alpha val="36470"/>
              </a:srgbClr>
            </a:outerShdw>
          </a:effectLst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JURY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" descr="End Icon #170703 - Free Icons Library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30238" y="4788954"/>
            <a:ext cx="637200" cy="6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2001600">
            <a:off x="10143198" y="4808034"/>
            <a:ext cx="800640" cy="6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"/>
          <p:cNvSpPr/>
          <p:nvPr/>
        </p:nvSpPr>
        <p:spPr>
          <a:xfrm>
            <a:off x="5131458" y="1364885"/>
            <a:ext cx="2884680" cy="113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Arial Black"/>
              <a:buNone/>
            </a:pPr>
            <a:r>
              <a:rPr lang="en-US" sz="2800" b="0" i="0" u="none" strike="noStrike" cap="none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END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 Black"/>
              <a:buNone/>
            </a:pPr>
            <a:r>
              <a:rPr lang="en-US" sz="2000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WED</a:t>
            </a:r>
            <a:r>
              <a:rPr lang="en-US" sz="2000" b="0" i="0" u="none" strike="noStrike" cap="none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 DEC 20</a:t>
            </a:r>
            <a:r>
              <a:rPr lang="en-US" sz="2000" b="0" i="0" u="none" strike="noStrike" cap="none" baseline="30000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TH</a:t>
            </a:r>
            <a:r>
              <a:rPr lang="en-US" sz="2000" b="0" i="0" u="none" strike="noStrike" cap="none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  </a:t>
            </a:r>
            <a:r>
              <a:rPr lang="en-US" sz="2000" b="0" i="0" u="none" strike="noStrike" cap="none" dirty="0">
                <a:solidFill>
                  <a:srgbClr val="2E75B5"/>
                </a:solidFill>
                <a:latin typeface="Arial Black"/>
                <a:ea typeface="Arial Black"/>
                <a:cs typeface="Arial Black"/>
                <a:sym typeface="Arial Black"/>
              </a:rPr>
              <a:t>Midnight</a:t>
            </a:r>
            <a:endParaRPr sz="2000" b="0" i="0" u="none" strike="noStrike" cap="none" dirty="0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8016138" y="1352093"/>
            <a:ext cx="4367182" cy="829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Arial Black"/>
              <a:buNone/>
            </a:pPr>
            <a:r>
              <a:rPr lang="en-US" sz="2800" b="0" i="0" u="none" strike="noStrike" cap="none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PRESENTATION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 Black"/>
              <a:buNone/>
            </a:pPr>
            <a:r>
              <a:rPr lang="en-US" sz="2000" b="0" i="0" u="none" strike="noStrike" cap="none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THU DEC 21</a:t>
            </a:r>
            <a:r>
              <a:rPr lang="en-US" sz="2000" b="0" i="0" u="none" strike="noStrike" cap="none" baseline="30000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ST</a:t>
            </a:r>
            <a:r>
              <a:rPr lang="en-US" sz="2000" b="0" i="0" u="none" strike="noStrike" cap="none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>
            <a:off x="2498040" y="376200"/>
            <a:ext cx="6657480" cy="8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000"/>
              <a:buFont typeface="Arial Black"/>
              <a:buNone/>
            </a:pPr>
            <a:r>
              <a:rPr lang="en-US" sz="5000" b="0" i="0" u="none" strike="noStrike" cap="none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WHAT WE EXPECT</a:t>
            </a:r>
            <a:endParaRPr sz="5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1272504" y="1881796"/>
            <a:ext cx="10322280" cy="106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Choose the </a:t>
            </a:r>
            <a:r>
              <a:rPr lang="en-US" sz="3200" b="1" i="0" u="none" strike="noStrike" cap="non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code, and decide in which </a:t>
            </a:r>
            <a:r>
              <a:rPr lang="en-US" sz="3200" b="1" i="0" u="none" strike="noStrike" cap="non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order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will code them.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04" y="2043796"/>
            <a:ext cx="687240" cy="683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"/>
          <p:cNvSpPr/>
          <p:nvPr/>
        </p:nvSpPr>
        <p:spPr>
          <a:xfrm>
            <a:off x="1272504" y="3677476"/>
            <a:ext cx="609516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Calibri"/>
              <a:buNone/>
            </a:pPr>
            <a:r>
              <a:rPr lang="en-US" sz="3200" b="1" i="0" u="none" strike="noStrike" cap="none" dirty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Code </a:t>
            </a:r>
            <a:r>
              <a:rPr lang="en-US" sz="3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your </a:t>
            </a:r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POS SYSTEM</a:t>
            </a:r>
            <a:r>
              <a:rPr lang="en-US" sz="3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site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04" y="3628156"/>
            <a:ext cx="687240" cy="68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04" y="5212506"/>
            <a:ext cx="687240" cy="683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"/>
          <p:cNvSpPr txBox="1"/>
          <p:nvPr/>
        </p:nvSpPr>
        <p:spPr>
          <a:xfrm>
            <a:off x="1272500" y="5215588"/>
            <a:ext cx="5787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Present 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site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288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3800" y="2604240"/>
            <a:ext cx="511560" cy="51156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"/>
          <p:cNvSpPr/>
          <p:nvPr/>
        </p:nvSpPr>
        <p:spPr>
          <a:xfrm>
            <a:off x="1395350" y="842750"/>
            <a:ext cx="89889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000"/>
              <a:buFont typeface="Arial Black"/>
              <a:buNone/>
            </a:pPr>
            <a:r>
              <a:rPr lang="en-US" sz="5000" b="0" i="0" u="none" strike="noStrike" cap="none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WHAT YOU CANNOT DO:</a:t>
            </a:r>
            <a:endParaRPr sz="5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1808280" y="2467080"/>
            <a:ext cx="9167400" cy="106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Copy paste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friends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will check the similarities between code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1808280" y="3922920"/>
            <a:ext cx="821016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Code from internet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you don’t understand it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may be asked to explain your code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3800" y="3948840"/>
            <a:ext cx="511560" cy="51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372800">
            <a:off x="949319" y="3198088"/>
            <a:ext cx="1523880" cy="141984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5"/>
          <p:cNvSpPr/>
          <p:nvPr/>
        </p:nvSpPr>
        <p:spPr>
          <a:xfrm>
            <a:off x="1148400" y="223920"/>
            <a:ext cx="11043000" cy="8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000"/>
              <a:buFont typeface="Arial Black"/>
              <a:buNone/>
            </a:pPr>
            <a:r>
              <a:rPr lang="en-US" sz="5000" b="0" i="0" u="none" strike="noStrike" cap="none" dirty="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HOW WILL WE EVALUATE ?</a:t>
            </a:r>
            <a:endParaRPr sz="5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67078" y="3053489"/>
            <a:ext cx="1908230" cy="170903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5"/>
          <p:cNvSpPr/>
          <p:nvPr/>
        </p:nvSpPr>
        <p:spPr>
          <a:xfrm>
            <a:off x="1130759" y="1551808"/>
            <a:ext cx="1656360" cy="106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8584013" y="1622049"/>
            <a:ext cx="3176640" cy="106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662240" y="4835380"/>
            <a:ext cx="2941200" cy="176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Calibri"/>
              <a:buNone/>
            </a:pPr>
            <a:r>
              <a:rPr lang="en-US" sz="11000" dirty="0">
                <a:latin typeface="Calibri"/>
                <a:ea typeface="Calibri"/>
                <a:cs typeface="Calibri"/>
                <a:sym typeface="Calibri"/>
              </a:rPr>
              <a:t>65</a:t>
            </a:r>
            <a:r>
              <a:rPr lang="en-US" sz="11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sz="1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9250200" y="4825869"/>
            <a:ext cx="2941200" cy="176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Calibri"/>
              <a:buNone/>
            </a:pPr>
            <a:r>
              <a:rPr lang="en-US" sz="11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30%</a:t>
            </a:r>
            <a:endParaRPr sz="1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341000">
            <a:off x="2262959" y="3575008"/>
            <a:ext cx="852840" cy="852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ustomer - Free people ic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421" y="2837125"/>
            <a:ext cx="1925402" cy="192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164;p5"/>
          <p:cNvSpPr/>
          <p:nvPr/>
        </p:nvSpPr>
        <p:spPr>
          <a:xfrm>
            <a:off x="5160765" y="1604286"/>
            <a:ext cx="1656360" cy="107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dirty="0">
                <a:latin typeface="Calibri"/>
                <a:cs typeface="Calibri"/>
                <a:sym typeface="Calibri"/>
              </a:rPr>
              <a:t>SATISFY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66;p5"/>
          <p:cNvSpPr/>
          <p:nvPr/>
        </p:nvSpPr>
        <p:spPr>
          <a:xfrm>
            <a:off x="5160765" y="4835380"/>
            <a:ext cx="2941200" cy="176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Calibri"/>
              <a:buNone/>
            </a:pPr>
            <a:r>
              <a:rPr lang="en-US" sz="11000" dirty="0">
                <a:latin typeface="Calibri"/>
                <a:ea typeface="Calibri"/>
                <a:cs typeface="Calibri"/>
                <a:sym typeface="Calibri"/>
              </a:rPr>
              <a:t>05</a:t>
            </a:r>
            <a:r>
              <a:rPr lang="en-US" sz="11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sz="1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539C4F-ADD3-0E77-3E02-8817D8E01539}"/>
              </a:ext>
            </a:extLst>
          </p:cNvPr>
          <p:cNvSpPr txBox="1"/>
          <p:nvPr/>
        </p:nvSpPr>
        <p:spPr>
          <a:xfrm>
            <a:off x="1319693" y="284199"/>
            <a:ext cx="9552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Team organisation during </a:t>
            </a:r>
            <a:r>
              <a:rPr lang="en-GB" sz="40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Project</a:t>
            </a:r>
            <a:endParaRPr lang="en-US" sz="4000" b="1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Google Shape;201;p7"/>
          <p:cNvSpPr txBox="1"/>
          <p:nvPr/>
        </p:nvSpPr>
        <p:spPr>
          <a:xfrm>
            <a:off x="6334758" y="1737383"/>
            <a:ext cx="344876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member is also assigned to a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</a:t>
            </a:r>
            <a:endParaRPr lang="en-US" sz="2800" b="1" dirty="0"/>
          </a:p>
        </p:txBody>
      </p:sp>
      <p:sp>
        <p:nvSpPr>
          <p:cNvPr id="7" name="Google Shape;204;p7"/>
          <p:cNvSpPr txBox="1"/>
          <p:nvPr/>
        </p:nvSpPr>
        <p:spPr>
          <a:xfrm>
            <a:off x="1577972" y="1810037"/>
            <a:ext cx="2909347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member is a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</a:t>
            </a:r>
            <a:endParaRPr sz="2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65C6DF-CD60-A794-CAF4-DC26C06A3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061" y="3259343"/>
            <a:ext cx="1220581" cy="10936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6C7640-D144-2020-F57E-0C22610E3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4236" y="3259342"/>
            <a:ext cx="1229246" cy="1093641"/>
          </a:xfrm>
          <a:prstGeom prst="rect">
            <a:avLst/>
          </a:prstGeom>
        </p:spPr>
      </p:pic>
      <p:pic>
        <p:nvPicPr>
          <p:cNvPr id="13" name="Google Shape;202;p7">
            <a:extLst>
              <a:ext uri="{FF2B5EF4-FFF2-40B4-BE49-F238E27FC236}">
                <a16:creationId xmlns:a16="http://schemas.microsoft.com/office/drawing/2014/main" id="{A3A6CB72-ABC6-776E-AF2D-AA8A80A2CE0D}"/>
              </a:ext>
            </a:extLst>
          </p:cNvPr>
          <p:cNvPicPr preferRelativeResize="0"/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2557826" y="3614002"/>
            <a:ext cx="804282" cy="106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02;p7">
            <a:extLst>
              <a:ext uri="{FF2B5EF4-FFF2-40B4-BE49-F238E27FC236}">
                <a16:creationId xmlns:a16="http://schemas.microsoft.com/office/drawing/2014/main" id="{A24AC7E7-E881-E63B-20A7-0068CCE228DF}"/>
              </a:ext>
            </a:extLst>
          </p:cNvPr>
          <p:cNvPicPr preferRelativeResize="0"/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774696" y="3361837"/>
            <a:ext cx="804282" cy="106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202;p7">
            <a:extLst>
              <a:ext uri="{FF2B5EF4-FFF2-40B4-BE49-F238E27FC236}">
                <a16:creationId xmlns:a16="http://schemas.microsoft.com/office/drawing/2014/main" id="{B4282480-7888-CA68-58F8-141D05B5CA94}"/>
              </a:ext>
            </a:extLst>
          </p:cNvPr>
          <p:cNvPicPr preferRelativeResize="0"/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3377942" y="3361837"/>
            <a:ext cx="804282" cy="1064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2B4A40-2F3D-6926-140B-A429A099B544}"/>
              </a:ext>
            </a:extLst>
          </p:cNvPr>
          <p:cNvCxnSpPr>
            <a:cxnSpLocks/>
          </p:cNvCxnSpPr>
          <p:nvPr/>
        </p:nvCxnSpPr>
        <p:spPr>
          <a:xfrm>
            <a:off x="5454651" y="1737383"/>
            <a:ext cx="0" cy="4667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Google Shape;204;p7">
            <a:extLst>
              <a:ext uri="{FF2B5EF4-FFF2-40B4-BE49-F238E27FC236}">
                <a16:creationId xmlns:a16="http://schemas.microsoft.com/office/drawing/2014/main" id="{AB5D7A54-093E-F670-559B-C7BE7705D569}"/>
              </a:ext>
            </a:extLst>
          </p:cNvPr>
          <p:cNvSpPr txBox="1"/>
          <p:nvPr/>
        </p:nvSpPr>
        <p:spPr>
          <a:xfrm>
            <a:off x="5710183" y="4426238"/>
            <a:ext cx="196419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MANAGER</a:t>
            </a:r>
            <a:endParaRPr sz="1200" b="1" dirty="0"/>
          </a:p>
        </p:txBody>
      </p:sp>
      <p:sp>
        <p:nvSpPr>
          <p:cNvPr id="19" name="Google Shape;204;p7">
            <a:extLst>
              <a:ext uri="{FF2B5EF4-FFF2-40B4-BE49-F238E27FC236}">
                <a16:creationId xmlns:a16="http://schemas.microsoft.com/office/drawing/2014/main" id="{487C660E-099F-5C0D-D4E7-D4F92999E02F}"/>
              </a:ext>
            </a:extLst>
          </p:cNvPr>
          <p:cNvSpPr txBox="1"/>
          <p:nvPr/>
        </p:nvSpPr>
        <p:spPr>
          <a:xfrm>
            <a:off x="7735833" y="4426238"/>
            <a:ext cx="196419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QA TESTER</a:t>
            </a:r>
            <a:endParaRPr sz="1200" b="1" dirty="0"/>
          </a:p>
        </p:txBody>
      </p:sp>
      <p:sp>
        <p:nvSpPr>
          <p:cNvPr id="21" name="Google Shape;204;p7">
            <a:extLst>
              <a:ext uri="{FF2B5EF4-FFF2-40B4-BE49-F238E27FC236}">
                <a16:creationId xmlns:a16="http://schemas.microsoft.com/office/drawing/2014/main" id="{1450668B-DFFC-9214-157E-6423D0EF203C}"/>
              </a:ext>
            </a:extLst>
          </p:cNvPr>
          <p:cNvSpPr txBox="1"/>
          <p:nvPr/>
        </p:nvSpPr>
        <p:spPr>
          <a:xfrm>
            <a:off x="9772505" y="4426238"/>
            <a:ext cx="133270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MANAGER</a:t>
            </a:r>
            <a:endParaRPr sz="12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EEA4B43-836A-4EFA-E618-1FD55D151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8129" y="3262138"/>
            <a:ext cx="1228896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539C4F-ADD3-0E77-3E02-8817D8E01539}"/>
              </a:ext>
            </a:extLst>
          </p:cNvPr>
          <p:cNvSpPr txBox="1"/>
          <p:nvPr/>
        </p:nvSpPr>
        <p:spPr>
          <a:xfrm>
            <a:off x="3363111" y="647121"/>
            <a:ext cx="5694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Who is task manager?</a:t>
            </a:r>
            <a:endParaRPr lang="en-US" sz="4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65C6DF-CD60-A794-CAF4-DC26C06A3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551" y="284199"/>
            <a:ext cx="1220581" cy="1093641"/>
          </a:xfrm>
          <a:prstGeom prst="rect">
            <a:avLst/>
          </a:prstGeom>
        </p:spPr>
      </p:pic>
      <p:sp>
        <p:nvSpPr>
          <p:cNvPr id="18" name="Google Shape;204;p7">
            <a:extLst>
              <a:ext uri="{FF2B5EF4-FFF2-40B4-BE49-F238E27FC236}">
                <a16:creationId xmlns:a16="http://schemas.microsoft.com/office/drawing/2014/main" id="{AB5D7A54-093E-F670-559B-C7BE7705D569}"/>
              </a:ext>
            </a:extLst>
          </p:cNvPr>
          <p:cNvSpPr txBox="1"/>
          <p:nvPr/>
        </p:nvSpPr>
        <p:spPr>
          <a:xfrm>
            <a:off x="926673" y="1451094"/>
            <a:ext cx="196419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MANAGER</a:t>
            </a:r>
            <a:endParaRPr sz="1200" b="1" dirty="0"/>
          </a:p>
        </p:txBody>
      </p:sp>
      <p:sp>
        <p:nvSpPr>
          <p:cNvPr id="16" name="Google Shape;201;p7"/>
          <p:cNvSpPr txBox="1"/>
          <p:nvPr/>
        </p:nvSpPr>
        <p:spPr>
          <a:xfrm>
            <a:off x="1450602" y="2068921"/>
            <a:ext cx="9233646" cy="403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task manager is responsible for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Following up 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on the tasks assigned to all team members, ensuring they have assigned responsibilities throughout the day</a:t>
            </a:r>
            <a:r>
              <a:rPr lang="en-US" sz="16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Leading </a:t>
            </a:r>
            <a:r>
              <a:rPr lang="en-US" sz="16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the stand-up 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meeting every morning, including</a:t>
            </a:r>
            <a:r>
              <a:rPr lang="en-US" sz="16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5" indent="-285750">
              <a:lnSpc>
                <a:spcPct val="200000"/>
              </a:lnSpc>
              <a:buFont typeface="Arial" panose="020B0604020202020204" pitchFamily="34" charset="0"/>
              <a:buChar char="•"/>
              <a:tabLst>
                <a:tab pos="971550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	Inquiring 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about what each team member accomplished yesterday.</a:t>
            </a:r>
          </a:p>
          <a:p>
            <a:pPr marL="800100" lvl="5" indent="-285750">
              <a:lnSpc>
                <a:spcPct val="200000"/>
              </a:lnSpc>
              <a:buFont typeface="Arial" panose="020B0604020202020204" pitchFamily="34" charset="0"/>
              <a:buChar char="•"/>
              <a:tabLst>
                <a:tab pos="971550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	Asking 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about their planned tasks for today.</a:t>
            </a:r>
          </a:p>
          <a:p>
            <a:pPr marL="800100" lvl="5" indent="-285750">
              <a:lnSpc>
                <a:spcPct val="200000"/>
              </a:lnSpc>
              <a:buFont typeface="Arial" panose="020B0604020202020204" pitchFamily="34" charset="0"/>
              <a:buChar char="•"/>
              <a:tabLst>
                <a:tab pos="971550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	Inquiring 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if there are any problems or challenges they are facing.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Reporting 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 team's progress to the tutor every day.</a:t>
            </a:r>
          </a:p>
        </p:txBody>
      </p:sp>
    </p:spTree>
    <p:extLst>
      <p:ext uri="{BB962C8B-B14F-4D97-AF65-F5344CB8AC3E}">
        <p14:creationId xmlns:p14="http://schemas.microsoft.com/office/powerpoint/2010/main" val="178954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6693</TotalTime>
  <Words>1866</Words>
  <Application>Microsoft Office PowerPoint</Application>
  <PresentationFormat>Widescreen</PresentationFormat>
  <Paragraphs>378</Paragraphs>
  <Slides>39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Arial</vt:lpstr>
      <vt:lpstr>Lora</vt:lpstr>
      <vt:lpstr>Söhne</vt:lpstr>
      <vt:lpstr>Wingdings</vt:lpstr>
      <vt:lpstr>Times New Roman</vt:lpstr>
      <vt:lpstr>Verdana</vt:lpstr>
      <vt:lpstr>Arial Black</vt:lpstr>
      <vt:lpstr>Noto Sans</vt:lpstr>
      <vt:lpstr>Calibri</vt:lpstr>
      <vt:lpstr>EB Garamond ExtraBold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SENGHAK.CHHUN</cp:lastModifiedBy>
  <cp:revision>122</cp:revision>
  <dcterms:created xsi:type="dcterms:W3CDTF">2021-03-29T09:55:15Z</dcterms:created>
  <dcterms:modified xsi:type="dcterms:W3CDTF">2023-12-11T03:31:57Z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26</vt:i4>
  </property>
  <property fmtid="{D5CDD505-2E9C-101B-9397-08002B2CF9AE}" pid="3" name="PresentationFormat">
    <vt:lpwstr>Widescreen</vt:lpwstr>
  </property>
  <property fmtid="{D5CDD505-2E9C-101B-9397-08002B2CF9AE}" pid="4" name="Slides">
    <vt:i4>26</vt:i4>
  </property>
</Properties>
</file>