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4" r:id="rId2"/>
    <p:sldId id="534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43" r:id="rId13"/>
    <p:sldId id="541" r:id="rId14"/>
    <p:sldId id="542" r:id="rId15"/>
    <p:sldId id="545" r:id="rId16"/>
    <p:sldId id="546" r:id="rId17"/>
    <p:sldId id="548" r:id="rId18"/>
    <p:sldId id="549" r:id="rId19"/>
    <p:sldId id="550" r:id="rId20"/>
    <p:sldId id="55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1A647-F78A-451B-950C-63FC254A94BA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3295B-25D6-46A0-B2EB-A7C10098D7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28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3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5 min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of javascript server </a:t>
            </a:r>
            <a:r>
              <a:rPr lang="fr-FR" dirty="0" err="1"/>
              <a:t>side</a:t>
            </a:r>
            <a:r>
              <a:rPr lang="fr-FR" dirty="0"/>
              <a:t> (on </a:t>
            </a:r>
            <a:r>
              <a:rPr lang="fr-FR" dirty="0" err="1"/>
              <a:t>your</a:t>
            </a:r>
            <a:r>
              <a:rPr lang="fr-FR" dirty="0"/>
              <a:t> computer, </a:t>
            </a:r>
            <a:r>
              <a:rPr lang="fr-FR" dirty="0" err="1"/>
              <a:t>without</a:t>
            </a:r>
            <a:r>
              <a:rPr lang="fr-FR" dirty="0"/>
              <a:t> browser).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9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5 min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of javascript server </a:t>
            </a:r>
            <a:r>
              <a:rPr lang="fr-FR" dirty="0" err="1"/>
              <a:t>side</a:t>
            </a:r>
            <a:r>
              <a:rPr lang="fr-FR" dirty="0"/>
              <a:t> (on </a:t>
            </a:r>
            <a:r>
              <a:rPr lang="fr-FR" dirty="0" err="1"/>
              <a:t>your</a:t>
            </a:r>
            <a:r>
              <a:rPr lang="fr-FR" dirty="0"/>
              <a:t> computer, </a:t>
            </a:r>
            <a:r>
              <a:rPr lang="fr-FR" dirty="0" err="1"/>
              <a:t>without</a:t>
            </a:r>
            <a:r>
              <a:rPr lang="fr-FR" dirty="0"/>
              <a:t> browser).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35B16E5-50B7-45B2-A40C-5B9D8C981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BC7E8E1-F12C-4DC5-9B18-E0FF807FC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AF9E672-79CD-463D-BA9C-CA9189A9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4A26B73-3B07-44E4-BFB4-35CCCE21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2A17222-3AAB-4CBE-868A-C33CB249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468F13-08ED-49A7-8C77-F8838141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3E034C78-BE67-4151-9CEE-AABEE6B4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62D52A1-F738-4EF9-A135-C7E0FF04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CE78282-5F84-4CAC-9AF7-EA8C9663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B798C2B-6AB1-4636-A19C-DB207845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6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A2123ABF-D6D4-4530-9EA1-2619947A2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F040FB1C-46FD-4941-B4A2-504FA5E2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A57FF97-BA81-49A1-AEB9-492FE98E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760F742-403F-4BB6-A33A-B6C7C6D7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66993F6-1E33-4203-9181-67A028E5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60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A5D732F-C03E-4865-9494-DE67C679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4C367F6-2DD1-49E1-AC99-65BCF5D3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0FAE2FE-476D-4C69-A073-C55C1979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1F06F66-AC4F-4061-BCEE-923F352F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647CD8B-45FC-4C8D-9339-76446C7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54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9B50497-703D-4F27-A5E7-4033C74A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44F7FD0-5453-4434-9F7A-EAFA4077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4391EED-D165-4D83-875D-D8057A5C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700D7BC-BB27-4A52-874C-64FAFD18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2157CB9-45B7-4588-96AA-9989598D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89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989B90-0394-427F-9929-F96D631D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32B751A-72C0-4007-9572-3E4966301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33E8D269-8658-4CF5-A7E8-5E8E7FA4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7A69A0B-322F-4225-8431-0A32DD03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F30B499-B574-4D42-8E3A-402D907C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3A636D6-8FD0-406A-B128-EE3E9418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1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E35F65-5FF6-433B-8968-4274CA7B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4BBB74B-EB93-44BB-A7DA-6454A4E1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6C678AF0-4BBE-49C0-8296-C8EF990F9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0AF2BFEC-F380-47C5-ADEC-3427D552E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B2822FB-B1EE-412F-91D0-173D03FBB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D41ECA27-284C-4D63-84F0-0D8123B9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C7E8984A-19F7-4A81-AC2E-DA56EC68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9CFEE9C0-591F-4E45-BF6E-418F30AD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2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CFDA60E-6E90-41A2-BDBD-00AD7E4B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99E7F9D9-AE0F-4723-81FC-A254ED14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107000A-8B53-41ED-A976-3E4255AF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194C899-DE36-4C06-B75C-46E427E0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21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DB3B9B3A-A8DB-4C71-BD66-735F7C89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20F3D666-1511-48C6-9F27-1986B6BE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D6154FC-2029-40CF-ADF4-25D08BCA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0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11613D3-1C73-4646-AED9-790F5AB1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3DB4DF3-B06B-4E35-8358-76FDBA6A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8A03EDC-55D1-4AF3-8C91-3F635AC3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75B00FC-838A-43C4-98C6-FB328A3A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FF80AFB-43E9-4D06-BB5B-DF4A6A72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165944B-1150-41A0-8328-90E158D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6CCAE19-43A6-4287-8CA5-52DE5E00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968570B2-3B40-4A8C-A200-92B0C999B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7496BB3C-0303-45D2-B595-1D6EFC17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8DFAEE8-EBE9-4D1D-84C1-F7D2C4DF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A7BAC77-89C2-41A4-9D50-5D2334F0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14D326C-CD58-4453-8A17-95AC945F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95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CF0DAE51-56A7-4959-83C1-DD54E0A9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2183EDF-8E10-485E-9D92-0CD277D88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4C9AE8C-73CA-4655-B17A-DAA3E46DA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D959F-B899-4D5A-A642-47D89F76DA41}" type="datetimeFigureOut">
              <a:rPr lang="fr-FR" smtClean="0"/>
              <a:t>03/04/2022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5649025-BAEE-465B-81F6-A620FEDDD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EFF0850-A212-4CE3-95BB-1953C96DA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5CC9850-7C8B-458F-BC6A-A8D173B3F4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5134346" y="882005"/>
            <a:ext cx="16818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5004404" y="3282662"/>
            <a:ext cx="21927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WEB SERVER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xmlns="" id="{FBD6F51D-D6C4-40E1-9F6B-00ACDED73530}"/>
              </a:ext>
            </a:extLst>
          </p:cNvPr>
          <p:cNvSpPr txBox="1"/>
          <p:nvPr/>
        </p:nvSpPr>
        <p:spPr>
          <a:xfrm>
            <a:off x="5088483" y="4152451"/>
            <a:ext cx="20569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JSON +  GET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114831" y="2477373"/>
            <a:ext cx="2729949" cy="1770719"/>
          </a:xfrm>
          <a:prstGeom prst="roundRect">
            <a:avLst>
              <a:gd name="adj" fmla="val 23992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3462959" y="234708"/>
            <a:ext cx="496226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use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2290299" y="1212366"/>
            <a:ext cx="809461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request data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 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 SERVICE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8886" y="6018016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52929" y="5951047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49548" y="5879766"/>
            <a:ext cx="38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58190" y="5947465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15393" y="5981996"/>
            <a:ext cx="1418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Express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40743" y="5947465"/>
            <a:ext cx="1066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Axios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7133" y="5928707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LocalStorage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14420" y="5959327"/>
            <a:ext cx="5373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FS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59" y="2743237"/>
            <a:ext cx="863948" cy="8639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12756" y="3557689"/>
            <a:ext cx="69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BACK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74011" y="2968468"/>
            <a:ext cx="1070034" cy="750190"/>
          </a:xfrm>
          <a:prstGeom prst="roundRect">
            <a:avLst>
              <a:gd name="adj" fmla="val 19628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41739" y="3201149"/>
            <a:ext cx="9766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SERVER.JS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489" y="2816672"/>
            <a:ext cx="591707" cy="60784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739506" y="3419688"/>
            <a:ext cx="1185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WEB SERVICE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6200000">
            <a:off x="7323945" y="2477468"/>
            <a:ext cx="0" cy="20692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7584149" y="2166548"/>
            <a:ext cx="0" cy="20692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5536" y="2812817"/>
            <a:ext cx="8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REQUEST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1522" y="3586110"/>
            <a:ext cx="94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18475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114831" y="2477373"/>
            <a:ext cx="2729949" cy="1770719"/>
          </a:xfrm>
          <a:prstGeom prst="roundRect">
            <a:avLst>
              <a:gd name="adj" fmla="val 23992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3462959" y="234708"/>
            <a:ext cx="496226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use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2290299" y="1212366"/>
            <a:ext cx="809461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a server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listen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requests ?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8886" y="6018016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52929" y="5951047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49548" y="5879766"/>
            <a:ext cx="38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58190" y="5947465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15393" y="5981996"/>
            <a:ext cx="1418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Express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40743" y="5947465"/>
            <a:ext cx="1066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Axios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7133" y="5928707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LocalStorage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14420" y="5959327"/>
            <a:ext cx="5373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FS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59" y="2743237"/>
            <a:ext cx="863948" cy="8639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12756" y="3557689"/>
            <a:ext cx="69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BACK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74011" y="2968468"/>
            <a:ext cx="1070034" cy="750190"/>
          </a:xfrm>
          <a:prstGeom prst="roundRect">
            <a:avLst>
              <a:gd name="adj" fmla="val 19628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41739" y="3201149"/>
            <a:ext cx="9766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SERVER.JS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098" y="2909716"/>
            <a:ext cx="733008" cy="733008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rot="16200000">
            <a:off x="7450293" y="2477468"/>
            <a:ext cx="0" cy="20692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7710497" y="2166548"/>
            <a:ext cx="0" cy="20692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91884" y="2812817"/>
            <a:ext cx="8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REQUEST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97870" y="3586110"/>
            <a:ext cx="94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77659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2685768" y="1830052"/>
            <a:ext cx="645823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8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3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734285" y="2983166"/>
            <a:ext cx="1023811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 </a:t>
            </a:r>
            <a:r>
              <a:rPr lang="en-US" sz="3500" b="1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lang="en-US" sz="35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3;p11"/>
          <p:cNvSpPr txBox="1"/>
          <p:nvPr/>
        </p:nvSpPr>
        <p:spPr>
          <a:xfrm>
            <a:off x="734285" y="3831692"/>
            <a:ext cx="1023811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lang="en-US" sz="3500" b="1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r>
              <a:rPr lang="en-US" sz="35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(files : images, folders, </a:t>
            </a:r>
            <a:r>
              <a:rPr lang="en-US" sz="35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lang="en-US" sz="3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files..)</a:t>
            </a:r>
            <a:endParaRPr lang="en-US" sz="3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6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97311" y="618186"/>
            <a:ext cx="4215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The server can send </a:t>
            </a:r>
            <a:r>
              <a:rPr lang="en-US" sz="3000" b="1" dirty="0" smtClean="0">
                <a:solidFill>
                  <a:srgbClr val="FF0000"/>
                </a:solidFill>
              </a:rPr>
              <a:t>TEXT</a:t>
            </a:r>
            <a:endParaRPr lang="en-US" sz="3000" b="1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327952" y="618186"/>
            <a:ext cx="25758" cy="56924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9284" y="1943456"/>
            <a:ext cx="4327972" cy="95410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app.get</a:t>
            </a:r>
            <a:r>
              <a:rPr lang="en-US" sz="1400" dirty="0" smtClean="0">
                <a:latin typeface="Consolas" panose="020B0609020204030204" pitchFamily="49" charset="0"/>
              </a:rPr>
              <a:t>(“hi",</a:t>
            </a:r>
            <a:r>
              <a:rPr lang="en-US" sz="1400" dirty="0">
                <a:latin typeface="Consolas" panose="020B0609020204030204" pitchFamily="49" charset="0"/>
              </a:rPr>
              <a:t> (</a:t>
            </a:r>
            <a:r>
              <a:rPr lang="en-US" sz="1400" dirty="0" err="1">
                <a:latin typeface="Consolas" panose="020B0609020204030204" pitchFamily="49" charset="0"/>
              </a:rPr>
              <a:t>req</a:t>
            </a:r>
            <a:r>
              <a:rPr lang="en-US" sz="1400" dirty="0">
                <a:latin typeface="Consolas" panose="020B0609020204030204" pitchFamily="49" charset="0"/>
              </a:rPr>
              <a:t>, res) =&gt; 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latin typeface="Consolas" panose="020B0609020204030204" pitchFamily="49" charset="0"/>
              </a:rPr>
              <a:t>res.send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HELLO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9284" y="3599248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localhost:3000/hi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1" y="2169142"/>
            <a:ext cx="549641" cy="549641"/>
          </a:xfrm>
          <a:prstGeom prst="rect">
            <a:avLst/>
          </a:prstGeom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CA9506FC-635B-4746-AA15-C4791008FE07}"/>
              </a:ext>
            </a:extLst>
          </p:cNvPr>
          <p:cNvSpPr txBox="1"/>
          <p:nvPr/>
        </p:nvSpPr>
        <p:spPr>
          <a:xfrm>
            <a:off x="-78564" y="2583513"/>
            <a:ext cx="6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BACK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0" y="3496900"/>
            <a:ext cx="424429" cy="424429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CA9506FC-635B-4746-AA15-C4791008FE07}"/>
              </a:ext>
            </a:extLst>
          </p:cNvPr>
          <p:cNvSpPr txBox="1"/>
          <p:nvPr/>
        </p:nvSpPr>
        <p:spPr>
          <a:xfrm>
            <a:off x="-149643" y="3936670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FRONT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19284" y="4705150"/>
            <a:ext cx="1821653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HELLO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167685" y="3968580"/>
            <a:ext cx="321971" cy="551904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79939" y="618186"/>
            <a:ext cx="49864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The server can also send </a:t>
            </a:r>
            <a:r>
              <a:rPr lang="en-US" sz="3000" b="1" dirty="0" smtClean="0">
                <a:solidFill>
                  <a:srgbClr val="0070C0"/>
                </a:solidFill>
              </a:rPr>
              <a:t>JSON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27538" y="1903429"/>
            <a:ext cx="6064462" cy="116955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app.get</a:t>
            </a:r>
            <a:r>
              <a:rPr lang="en-US" sz="1400" dirty="0" smtClean="0">
                <a:latin typeface="Consolas" panose="020B0609020204030204" pitchFamily="49" charset="0"/>
              </a:rPr>
              <a:t>(“hi",</a:t>
            </a:r>
            <a:r>
              <a:rPr lang="en-US" sz="1400" dirty="0">
                <a:latin typeface="Consolas" panose="020B0609020204030204" pitchFamily="49" charset="0"/>
              </a:rPr>
              <a:t> (</a:t>
            </a:r>
            <a:r>
              <a:rPr lang="en-US" sz="1400" dirty="0" err="1">
                <a:latin typeface="Consolas" panose="020B0609020204030204" pitchFamily="49" charset="0"/>
              </a:rPr>
              <a:t>req</a:t>
            </a:r>
            <a:r>
              <a:rPr lang="en-US" sz="1400" dirty="0">
                <a:latin typeface="Consolas" panose="020B0609020204030204" pitchFamily="49" charset="0"/>
              </a:rPr>
              <a:t>, res) =&gt; 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let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latin typeface="Consolas" panose="020B0609020204030204" pitchFamily="49" charset="0"/>
              </a:rPr>
              <a:t>vun</a:t>
            </a:r>
            <a:r>
              <a:rPr lang="en-US" sz="1400" dirty="0">
                <a:latin typeface="Consolas" panose="020B0609020204030204" pitchFamily="49" charset="0"/>
              </a:rPr>
              <a:t> =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{name:"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vun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", hobby:"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beCrazy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", 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sleepAtPnc:false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  </a:t>
            </a:r>
            <a:r>
              <a:rPr lang="en-US" sz="1400" dirty="0" err="1" smtClean="0">
                <a:latin typeface="Consolas" panose="020B0609020204030204" pitchFamily="49" charset="0"/>
              </a:rPr>
              <a:t>res.send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vun</a:t>
            </a:r>
            <a:r>
              <a:rPr lang="en-US" sz="1400" dirty="0" smtClean="0"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541" y="3559221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localhost:3000/hi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039" y="2079805"/>
            <a:ext cx="549641" cy="549641"/>
          </a:xfrm>
          <a:prstGeom prst="rect">
            <a:avLst/>
          </a:prstGeom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CA9506FC-635B-4746-AA15-C4791008FE07}"/>
              </a:ext>
            </a:extLst>
          </p:cNvPr>
          <p:cNvSpPr txBox="1"/>
          <p:nvPr/>
        </p:nvSpPr>
        <p:spPr>
          <a:xfrm>
            <a:off x="5321444" y="2494176"/>
            <a:ext cx="6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BACK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978" y="3407563"/>
            <a:ext cx="424429" cy="424429"/>
          </a:xfrm>
          <a:prstGeom prst="rect">
            <a:avLst/>
          </a:prstGeom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CA9506FC-635B-4746-AA15-C4791008FE07}"/>
              </a:ext>
            </a:extLst>
          </p:cNvPr>
          <p:cNvSpPr txBox="1"/>
          <p:nvPr/>
        </p:nvSpPr>
        <p:spPr>
          <a:xfrm>
            <a:off x="5250365" y="3847333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FRONT</a:t>
            </a:r>
            <a:endParaRPr lang="en-US" b="1" dirty="0"/>
          </a:p>
        </p:txBody>
      </p:sp>
      <p:sp>
        <p:nvSpPr>
          <p:cNvPr id="31" name="Down Arrow 30"/>
          <p:cNvSpPr/>
          <p:nvPr/>
        </p:nvSpPr>
        <p:spPr>
          <a:xfrm>
            <a:off x="6940942" y="3928553"/>
            <a:ext cx="321971" cy="551904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406" y="4721167"/>
            <a:ext cx="6501182" cy="3824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53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xmlns="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5937" y="758949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xmlns="" id="{51907FB3-A5DE-43E3-BDB7-9CDA94F9ADC1}"/>
              </a:ext>
            </a:extLst>
          </p:cNvPr>
          <p:cNvSpPr txBox="1"/>
          <p:nvPr/>
        </p:nvSpPr>
        <p:spPr>
          <a:xfrm>
            <a:off x="6880584" y="747280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4314534" y="656316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8292" y="2389504"/>
            <a:ext cx="56725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localhost: 3000</a:t>
            </a:r>
            <a:r>
              <a:rPr lang="en-US" sz="3200" b="1" dirty="0" smtClean="0">
                <a:solidFill>
                  <a:schemeClr val="accent6"/>
                </a:solidFill>
              </a:rPr>
              <a:t>/</a:t>
            </a:r>
            <a:r>
              <a:rPr lang="en-US" sz="3200" b="1" dirty="0" err="1" smtClean="0">
                <a:solidFill>
                  <a:schemeClr val="accent6"/>
                </a:solidFill>
              </a:rPr>
              <a:t>book?</a:t>
            </a:r>
            <a:r>
              <a:rPr lang="en-US" sz="3200" b="1" dirty="0" err="1" smtClean="0">
                <a:solidFill>
                  <a:srgbClr val="00B0F0"/>
                </a:solidFill>
              </a:rPr>
              <a:t>id</a:t>
            </a:r>
            <a:r>
              <a:rPr lang="en-US" sz="3200" b="1" dirty="0" smtClean="0">
                <a:solidFill>
                  <a:srgbClr val="00B0F0"/>
                </a:solidFill>
              </a:rPr>
              <a:t>=2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2665156" y="3232597"/>
            <a:ext cx="773503" cy="61679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7901" y="4239307"/>
            <a:ext cx="5581516" cy="4770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BOOK </a:t>
            </a:r>
            <a:r>
              <a:rPr lang="en-US" sz="2500" dirty="0" smtClean="0"/>
              <a:t>NAME</a:t>
            </a:r>
            <a:r>
              <a:rPr lang="en-US" sz="2500" dirty="0"/>
              <a:t>: how to dream of code?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72813" y="2119827"/>
            <a:ext cx="48702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 BOOKS = [ 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id=1, </a:t>
            </a:r>
            <a:r>
              <a:rPr lang="en-US" dirty="0" err="1">
                <a:latin typeface="Consolas" panose="020B0609020204030204" pitchFamily="49" charset="0"/>
              </a:rPr>
              <a:t>name:"Rady</a:t>
            </a:r>
            <a:r>
              <a:rPr lang="en-US" dirty="0">
                <a:latin typeface="Consolas" panose="020B0609020204030204" pitchFamily="49" charset="0"/>
              </a:rPr>
              <a:t> dreams in 2019</a:t>
            </a:r>
            <a:r>
              <a:rPr lang="en-US" dirty="0" smtClean="0">
                <a:latin typeface="Consolas" panose="020B0609020204030204" pitchFamily="49" charset="0"/>
              </a:rPr>
              <a:t>"},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id=2, </a:t>
            </a:r>
            <a:r>
              <a:rPr lang="en-US" dirty="0" err="1">
                <a:latin typeface="Consolas" panose="020B0609020204030204" pitchFamily="49" charset="0"/>
              </a:rPr>
              <a:t>name:"how</a:t>
            </a:r>
            <a:r>
              <a:rPr lang="en-US" dirty="0">
                <a:latin typeface="Consolas" panose="020B0609020204030204" pitchFamily="49" charset="0"/>
              </a:rPr>
              <a:t> to dream of code</a:t>
            </a:r>
            <a:r>
              <a:rPr lang="en-US" dirty="0" smtClean="0">
                <a:latin typeface="Consolas" panose="020B0609020204030204" pitchFamily="49" charset="0"/>
              </a:rPr>
              <a:t>?"},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id=3, </a:t>
            </a:r>
            <a:r>
              <a:rPr lang="en-US" dirty="0" err="1">
                <a:latin typeface="Consolas" panose="020B0609020204030204" pitchFamily="49" charset="0"/>
              </a:rPr>
              <a:t>name:"how</a:t>
            </a:r>
            <a:r>
              <a:rPr lang="en-US" dirty="0">
                <a:latin typeface="Consolas" panose="020B0609020204030204" pitchFamily="49" charset="0"/>
              </a:rPr>
              <a:t> to kill </a:t>
            </a:r>
            <a:r>
              <a:rPr lang="en-US" dirty="0" err="1">
                <a:latin typeface="Consolas" panose="020B0609020204030204" pitchFamily="49" charset="0"/>
              </a:rPr>
              <a:t>covid</a:t>
            </a:r>
            <a:r>
              <a:rPr lang="en-US" dirty="0">
                <a:latin typeface="Consolas" panose="020B0609020204030204" pitchFamily="49" charset="0"/>
              </a:rPr>
              <a:t>"}, 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xmlns="" id="{30325836-32E8-47D2-9C74-7A746835A21B}"/>
              </a:ext>
            </a:extLst>
          </p:cNvPr>
          <p:cNvSpPr txBox="1"/>
          <p:nvPr/>
        </p:nvSpPr>
        <p:spPr>
          <a:xfrm>
            <a:off x="0" y="0"/>
            <a:ext cx="16573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MANIPULATE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126133" y="321972"/>
            <a:ext cx="49714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The server can also send </a:t>
            </a:r>
            <a:r>
              <a:rPr lang="en-US" sz="3000" b="1" dirty="0" smtClean="0">
                <a:solidFill>
                  <a:schemeClr val="accent6"/>
                </a:solidFill>
              </a:rPr>
              <a:t>FILES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9899" y="1374013"/>
            <a:ext cx="7500467" cy="4770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Consolas" panose="020B0609020204030204" pitchFamily="49" charset="0"/>
              </a:rPr>
              <a:t>app.</a:t>
            </a:r>
            <a:r>
              <a:rPr lang="en-US" sz="2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use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 err="1">
                <a:latin typeface="Consolas" panose="020B0609020204030204" pitchFamily="49" charset="0"/>
              </a:rPr>
              <a:t>express.static</a:t>
            </a:r>
            <a:r>
              <a:rPr lang="en-US" sz="2500" dirty="0" smtClean="0">
                <a:latin typeface="Consolas" panose="020B0609020204030204" pitchFamily="49" charset="0"/>
              </a:rPr>
              <a:t>(“</a:t>
            </a:r>
            <a:r>
              <a:rPr lang="en-US" sz="25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sz="2500" dirty="0" smtClean="0">
                <a:latin typeface="Consolas" panose="020B0609020204030204" pitchFamily="49" charset="0"/>
              </a:rPr>
              <a:t>"));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841" y="3503745"/>
            <a:ext cx="3837905" cy="2781146"/>
          </a:xfrm>
          <a:prstGeom prst="roundRect">
            <a:avLst>
              <a:gd name="adj" fmla="val 23265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99" y="4248874"/>
            <a:ext cx="386001" cy="38600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67200" y="4248874"/>
            <a:ext cx="10967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/public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48" y="4734261"/>
            <a:ext cx="352962" cy="41482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921110" y="4703144"/>
            <a:ext cx="15794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index.html</a:t>
            </a:r>
            <a:endParaRPr lang="en-US" sz="25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48" y="5303229"/>
            <a:ext cx="352962" cy="41482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21110" y="5272112"/>
            <a:ext cx="12859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Style.css</a:t>
            </a:r>
            <a:endParaRPr lang="en-US" sz="2500" dirty="0"/>
          </a:p>
        </p:txBody>
      </p:sp>
      <p:sp>
        <p:nvSpPr>
          <p:cNvPr id="36" name="Rounded Rectangle 35"/>
          <p:cNvSpPr/>
          <p:nvPr/>
        </p:nvSpPr>
        <p:spPr>
          <a:xfrm>
            <a:off x="8097559" y="3741481"/>
            <a:ext cx="2080708" cy="17226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409" y="4178584"/>
            <a:ext cx="733008" cy="7330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5939" y="3096085"/>
            <a:ext cx="863948" cy="8639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819" y="3052312"/>
            <a:ext cx="863948" cy="86394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69553" y="2721871"/>
            <a:ext cx="8958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BACK</a:t>
            </a:r>
            <a:endParaRPr lang="en-US" sz="25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601980" y="2754674"/>
            <a:ext cx="10968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FRONT</a:t>
            </a:r>
            <a:endParaRPr lang="en-US" sz="25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891314" y="4248874"/>
            <a:ext cx="32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62298" y="387954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317" y="4703145"/>
            <a:ext cx="352962" cy="41482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69279" y="4672028"/>
            <a:ext cx="15794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index.html</a:t>
            </a:r>
            <a:endParaRPr lang="en-US" sz="25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91315" y="5180198"/>
            <a:ext cx="3206244" cy="5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126133" y="321972"/>
            <a:ext cx="49714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The server can also send </a:t>
            </a:r>
            <a:r>
              <a:rPr lang="en-US" sz="3000" b="1" dirty="0" smtClean="0">
                <a:solidFill>
                  <a:schemeClr val="accent6"/>
                </a:solidFill>
              </a:rPr>
              <a:t>FILES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9899" y="1374013"/>
            <a:ext cx="7500467" cy="4770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Consolas" panose="020B0609020204030204" pitchFamily="49" charset="0"/>
              </a:rPr>
              <a:t>app.</a:t>
            </a:r>
            <a:r>
              <a:rPr lang="en-US" sz="2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use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 err="1">
                <a:latin typeface="Consolas" panose="020B0609020204030204" pitchFamily="49" charset="0"/>
              </a:rPr>
              <a:t>express.static</a:t>
            </a:r>
            <a:r>
              <a:rPr lang="en-US" sz="2500" dirty="0" smtClean="0">
                <a:latin typeface="Consolas" panose="020B0609020204030204" pitchFamily="49" charset="0"/>
              </a:rPr>
              <a:t>(“</a:t>
            </a:r>
            <a:r>
              <a:rPr lang="en-US" sz="25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sz="2500" dirty="0" smtClean="0">
                <a:latin typeface="Consolas" panose="020B0609020204030204" pitchFamily="49" charset="0"/>
              </a:rPr>
              <a:t>"));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841" y="3503745"/>
            <a:ext cx="3837905" cy="2781146"/>
          </a:xfrm>
          <a:prstGeom prst="roundRect">
            <a:avLst>
              <a:gd name="adj" fmla="val 23265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99" y="4248874"/>
            <a:ext cx="386001" cy="38600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67200" y="4248874"/>
            <a:ext cx="10967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/public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48" y="4734261"/>
            <a:ext cx="352962" cy="41482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921110" y="4703144"/>
            <a:ext cx="15794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index.html</a:t>
            </a:r>
            <a:endParaRPr lang="en-US" sz="25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48" y="5303229"/>
            <a:ext cx="352962" cy="41482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21110" y="5272112"/>
            <a:ext cx="12859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Style.css</a:t>
            </a:r>
            <a:endParaRPr lang="en-US" sz="2500" dirty="0"/>
          </a:p>
        </p:txBody>
      </p:sp>
      <p:sp>
        <p:nvSpPr>
          <p:cNvPr id="36" name="Rounded Rectangle 35"/>
          <p:cNvSpPr/>
          <p:nvPr/>
        </p:nvSpPr>
        <p:spPr>
          <a:xfrm>
            <a:off x="8097559" y="3741481"/>
            <a:ext cx="2080708" cy="17226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409" y="4178584"/>
            <a:ext cx="733008" cy="7330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5939" y="3096085"/>
            <a:ext cx="863948" cy="8639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819" y="3052312"/>
            <a:ext cx="863948" cy="86394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69553" y="2721871"/>
            <a:ext cx="8958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BACK</a:t>
            </a:r>
            <a:endParaRPr lang="en-US" sz="25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601980" y="2754674"/>
            <a:ext cx="10968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FRONT</a:t>
            </a:r>
            <a:endParaRPr lang="en-US" sz="25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022761" y="4634875"/>
            <a:ext cx="368317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78846" y="387954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localhost: </a:t>
            </a:r>
            <a:r>
              <a:rPr lang="en-US" b="1" dirty="0" smtClean="0"/>
              <a:t>3000</a:t>
            </a:r>
            <a:r>
              <a:rPr lang="en-US" b="1" dirty="0" smtClean="0">
                <a:solidFill>
                  <a:schemeClr val="accent6"/>
                </a:solidFill>
              </a:rPr>
              <a:t>/index.html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773" y="4295018"/>
            <a:ext cx="8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REQUEST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152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126133" y="321972"/>
            <a:ext cx="49714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The server can also send </a:t>
            </a:r>
            <a:r>
              <a:rPr lang="en-US" sz="3000" b="1" dirty="0" smtClean="0">
                <a:solidFill>
                  <a:schemeClr val="accent6"/>
                </a:solidFill>
              </a:rPr>
              <a:t>FILES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9899" y="1374013"/>
            <a:ext cx="7500467" cy="4770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Consolas" panose="020B0609020204030204" pitchFamily="49" charset="0"/>
              </a:rPr>
              <a:t>app.</a:t>
            </a:r>
            <a:r>
              <a:rPr lang="en-US" sz="2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use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 err="1">
                <a:latin typeface="Consolas" panose="020B0609020204030204" pitchFamily="49" charset="0"/>
              </a:rPr>
              <a:t>express.static</a:t>
            </a:r>
            <a:r>
              <a:rPr lang="en-US" sz="2500" dirty="0" smtClean="0">
                <a:latin typeface="Consolas" panose="020B0609020204030204" pitchFamily="49" charset="0"/>
              </a:rPr>
              <a:t>(“</a:t>
            </a:r>
            <a:r>
              <a:rPr lang="en-US" sz="25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sz="2500" dirty="0" smtClean="0">
                <a:latin typeface="Consolas" panose="020B0609020204030204" pitchFamily="49" charset="0"/>
              </a:rPr>
              <a:t>"));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841" y="3503745"/>
            <a:ext cx="3837905" cy="2781146"/>
          </a:xfrm>
          <a:prstGeom prst="roundRect">
            <a:avLst>
              <a:gd name="adj" fmla="val 23265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99" y="4248874"/>
            <a:ext cx="386001" cy="38600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67200" y="4248874"/>
            <a:ext cx="10967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/public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48" y="4734261"/>
            <a:ext cx="352962" cy="41482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921110" y="4703144"/>
            <a:ext cx="15794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index.html</a:t>
            </a:r>
            <a:endParaRPr lang="en-US" sz="25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48" y="5303229"/>
            <a:ext cx="352962" cy="41482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21110" y="5272112"/>
            <a:ext cx="12859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Style.css</a:t>
            </a:r>
            <a:endParaRPr lang="en-US" sz="2500" dirty="0"/>
          </a:p>
        </p:txBody>
      </p:sp>
      <p:sp>
        <p:nvSpPr>
          <p:cNvPr id="36" name="Rounded Rectangle 35"/>
          <p:cNvSpPr/>
          <p:nvPr/>
        </p:nvSpPr>
        <p:spPr>
          <a:xfrm>
            <a:off x="8097559" y="3741481"/>
            <a:ext cx="2080708" cy="17226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409" y="4178584"/>
            <a:ext cx="733008" cy="7330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5939" y="3096085"/>
            <a:ext cx="863948" cy="8639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819" y="3052312"/>
            <a:ext cx="863948" cy="86394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69553" y="2721871"/>
            <a:ext cx="8958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BACK</a:t>
            </a:r>
            <a:endParaRPr lang="en-US" sz="25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601980" y="2754674"/>
            <a:ext cx="10968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FRONT</a:t>
            </a:r>
            <a:endParaRPr lang="en-US" sz="25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022761" y="4634875"/>
            <a:ext cx="368317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78846" y="387954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localhost: </a:t>
            </a:r>
            <a:r>
              <a:rPr lang="en-US" b="1" dirty="0" smtClean="0"/>
              <a:t>3000</a:t>
            </a:r>
            <a:r>
              <a:rPr lang="en-US" b="1" dirty="0" smtClean="0">
                <a:solidFill>
                  <a:schemeClr val="accent6"/>
                </a:solidFill>
              </a:rPr>
              <a:t>/index.html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1136826" flipH="1">
            <a:off x="4389630" y="5060644"/>
            <a:ext cx="971807" cy="3218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64324" y="5032237"/>
            <a:ext cx="2411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Index.html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is in /public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So it will be returned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35899" y="4248874"/>
            <a:ext cx="8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REQUEST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742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126133" y="321972"/>
            <a:ext cx="49714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The server can also send </a:t>
            </a:r>
            <a:r>
              <a:rPr lang="en-US" sz="3000" b="1" dirty="0" smtClean="0">
                <a:solidFill>
                  <a:schemeClr val="accent6"/>
                </a:solidFill>
              </a:rPr>
              <a:t>FILES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9899" y="1374013"/>
            <a:ext cx="7500467" cy="4770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Consolas" panose="020B0609020204030204" pitchFamily="49" charset="0"/>
              </a:rPr>
              <a:t>app.</a:t>
            </a:r>
            <a:r>
              <a:rPr lang="en-US" sz="2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use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 err="1">
                <a:latin typeface="Consolas" panose="020B0609020204030204" pitchFamily="49" charset="0"/>
              </a:rPr>
              <a:t>express.static</a:t>
            </a:r>
            <a:r>
              <a:rPr lang="en-US" sz="2500" dirty="0" smtClean="0">
                <a:latin typeface="Consolas" panose="020B0609020204030204" pitchFamily="49" charset="0"/>
              </a:rPr>
              <a:t>(“</a:t>
            </a:r>
            <a:r>
              <a:rPr lang="en-US" sz="25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sz="2500" dirty="0" smtClean="0">
                <a:latin typeface="Consolas" panose="020B0609020204030204" pitchFamily="49" charset="0"/>
              </a:rPr>
              <a:t>"));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6841" y="3503745"/>
            <a:ext cx="3837905" cy="2781146"/>
          </a:xfrm>
          <a:prstGeom prst="roundRect">
            <a:avLst>
              <a:gd name="adj" fmla="val 23265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99" y="4248874"/>
            <a:ext cx="386001" cy="38600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67200" y="4248874"/>
            <a:ext cx="10967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/public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48" y="4734261"/>
            <a:ext cx="352962" cy="41482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921110" y="4703144"/>
            <a:ext cx="15794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index.html</a:t>
            </a:r>
            <a:endParaRPr lang="en-US" sz="25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48" y="5303229"/>
            <a:ext cx="352962" cy="41482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21110" y="5272112"/>
            <a:ext cx="12859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Style.css</a:t>
            </a:r>
            <a:endParaRPr lang="en-US" sz="2500" dirty="0"/>
          </a:p>
        </p:txBody>
      </p:sp>
      <p:sp>
        <p:nvSpPr>
          <p:cNvPr id="36" name="Rounded Rectangle 35"/>
          <p:cNvSpPr/>
          <p:nvPr/>
        </p:nvSpPr>
        <p:spPr>
          <a:xfrm>
            <a:off x="8097559" y="3741481"/>
            <a:ext cx="2080708" cy="17226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409" y="4178584"/>
            <a:ext cx="733008" cy="7330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5939" y="3096085"/>
            <a:ext cx="863948" cy="86394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819" y="3052312"/>
            <a:ext cx="863948" cy="86394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69553" y="2721871"/>
            <a:ext cx="8958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BACK</a:t>
            </a:r>
            <a:endParaRPr lang="en-US" sz="25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601980" y="2754674"/>
            <a:ext cx="10968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FRONT</a:t>
            </a:r>
            <a:endParaRPr lang="en-US" sz="25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22761" y="4988128"/>
            <a:ext cx="3593205" cy="8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944" y="5203489"/>
            <a:ext cx="352962" cy="41482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46906" y="5172372"/>
            <a:ext cx="15794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index.html</a:t>
            </a:r>
            <a:endParaRPr lang="en-US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6220509" y="4647174"/>
            <a:ext cx="94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RESPONSE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813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63" y="489397"/>
            <a:ext cx="5014079" cy="50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xmlns="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5937" y="758949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xmlns="" id="{51907FB3-A5DE-43E3-BDB7-9CDA94F9ADC1}"/>
              </a:ext>
            </a:extLst>
          </p:cNvPr>
          <p:cNvSpPr txBox="1"/>
          <p:nvPr/>
        </p:nvSpPr>
        <p:spPr>
          <a:xfrm>
            <a:off x="6880584" y="747280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4314534" y="656316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xmlns="" id="{30325836-32E8-47D2-9C74-7A746835A21B}"/>
              </a:ext>
            </a:extLst>
          </p:cNvPr>
          <p:cNvSpPr txBox="1"/>
          <p:nvPr/>
        </p:nvSpPr>
        <p:spPr>
          <a:xfrm>
            <a:off x="0" y="0"/>
            <a:ext cx="16573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MANIPULATE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32051" y="1756194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 the 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6092" y="1801168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localhost: </a:t>
            </a:r>
            <a:r>
              <a:rPr lang="en-US" b="1" dirty="0" smtClean="0"/>
              <a:t>3000</a:t>
            </a:r>
            <a:r>
              <a:rPr lang="en-US" b="1" dirty="0" smtClean="0">
                <a:solidFill>
                  <a:schemeClr val="accent6"/>
                </a:solidFill>
              </a:rPr>
              <a:t>/index.html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76927" y="1826267"/>
            <a:ext cx="109470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32051" y="2341621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 the file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6092" y="2375135"/>
            <a:ext cx="25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localhost: </a:t>
            </a:r>
            <a:r>
              <a:rPr lang="en-US" b="1" dirty="0" smtClean="0"/>
              <a:t>3000</a:t>
            </a:r>
            <a:r>
              <a:rPr lang="en-US" b="1" dirty="0" smtClean="0">
                <a:solidFill>
                  <a:schemeClr val="accent6"/>
                </a:solidFill>
              </a:rPr>
              <a:t>/style.css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376927" y="2411694"/>
            <a:ext cx="109470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32051" y="3496920"/>
            <a:ext cx="261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 the list of students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6092" y="3564053"/>
            <a:ext cx="254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localhost: </a:t>
            </a:r>
            <a:r>
              <a:rPr lang="en-US" b="1" dirty="0" smtClean="0"/>
              <a:t>3000/students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376927" y="3589152"/>
            <a:ext cx="109470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2152948" y="318129"/>
            <a:ext cx="843406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requests to print: </a:t>
            </a:r>
            <a:r>
              <a:rPr lang="en-US" sz="2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ronan is 18 years olds </a:t>
            </a: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5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 </a:t>
            </a: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3890" y="3288223"/>
            <a:ext cx="69524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localhost:3000?name=</a:t>
            </a:r>
            <a:r>
              <a:rPr lang="en-US" dirty="0" err="1">
                <a:latin typeface="Consolas" panose="020B0609020204030204" pitchFamily="49" charset="0"/>
              </a:rPr>
              <a:t>ronan&amp;age</a:t>
            </a:r>
            <a:r>
              <a:rPr lang="en-US" dirty="0">
                <a:latin typeface="Consolas" panose="020B0609020204030204" pitchFamily="49" charset="0"/>
              </a:rPr>
              <a:t>=18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42699" y="1194180"/>
            <a:ext cx="9806457" cy="1477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app.listen</a:t>
            </a:r>
            <a:r>
              <a:rPr lang="fr-FR" dirty="0">
                <a:latin typeface="Consolas" panose="020B0609020204030204" pitchFamily="49" charset="0"/>
              </a:rPr>
              <a:t>(5000);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</a:rPr>
              <a:t>("/pnc", (</a:t>
            </a:r>
            <a:r>
              <a:rPr lang="en-US" dirty="0" err="1">
                <a:latin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</a:rPr>
              <a:t>, res) =&gt; {</a:t>
            </a:r>
          </a:p>
          <a:p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 err="1">
                <a:latin typeface="Consolas" panose="020B0609020204030204" pitchFamily="49" charset="0"/>
              </a:rPr>
              <a:t>res.send</a:t>
            </a:r>
            <a:r>
              <a:rPr lang="en-US" dirty="0">
                <a:latin typeface="Consolas" panose="020B0609020204030204" pitchFamily="49" charset="0"/>
              </a:rPr>
              <a:t>(req.query.name + " is 18 year olds");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43890" y="4165242"/>
            <a:ext cx="69524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localhost:5000/pnc/ronan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3890" y="5042261"/>
            <a:ext cx="69524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localhost:3000?name=</a:t>
            </a:r>
            <a:r>
              <a:rPr lang="en-US" dirty="0" err="1">
                <a:latin typeface="Consolas" panose="020B0609020204030204" pitchFamily="49" charset="0"/>
              </a:rPr>
              <a:t>ronan&amp;age</a:t>
            </a:r>
            <a:r>
              <a:rPr lang="en-US" dirty="0">
                <a:latin typeface="Consolas" panose="020B0609020204030204" pitchFamily="49" charset="0"/>
              </a:rPr>
              <a:t>=18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3890" y="5919281"/>
            <a:ext cx="69524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localhost:5000/</a:t>
            </a:r>
            <a:r>
              <a:rPr lang="en-US" dirty="0" err="1">
                <a:latin typeface="Consolas" panose="020B0609020204030204" pitchFamily="49" charset="0"/>
              </a:rPr>
              <a:t>pnc?name</a:t>
            </a:r>
            <a:r>
              <a:rPr lang="en-US" dirty="0">
                <a:latin typeface="Consolas" panose="020B0609020204030204" pitchFamily="49" charset="0"/>
              </a:rPr>
              <a:t>=ronan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6170" y="3245466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58" y="3331508"/>
            <a:ext cx="282761" cy="28276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948" y="4251813"/>
            <a:ext cx="282761" cy="28276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948" y="5053193"/>
            <a:ext cx="282761" cy="28276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38" y="5973498"/>
            <a:ext cx="282761" cy="28276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526170" y="4072909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6170" y="4900352"/>
            <a:ext cx="38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6170" y="5727795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4426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2152948" y="318129"/>
            <a:ext cx="843406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requests to print: </a:t>
            </a:r>
            <a:r>
              <a:rPr lang="en-US" sz="2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Dinner is: noodle  </a:t>
            </a: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5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 </a:t>
            </a: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60419" y="3624543"/>
            <a:ext cx="69524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localhost:5000/what/is/dinner?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42699" y="1194180"/>
            <a:ext cx="9806457" cy="2031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 FOODS = ["rice", "potatoes", "noodle", "jam"];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app.listen</a:t>
            </a:r>
            <a:r>
              <a:rPr lang="fr-FR" dirty="0">
                <a:latin typeface="Consolas" panose="020B0609020204030204" pitchFamily="49" charset="0"/>
              </a:rPr>
              <a:t>(5000);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</a:rPr>
              <a:t>("/dinner", (</a:t>
            </a:r>
            <a:r>
              <a:rPr lang="en-US" dirty="0" err="1">
                <a:latin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</a:rPr>
              <a:t>, res) =&gt; {</a:t>
            </a:r>
          </a:p>
          <a:p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 err="1">
                <a:latin typeface="Consolas" panose="020B0609020204030204" pitchFamily="49" charset="0"/>
              </a:rPr>
              <a:t>res.send</a:t>
            </a:r>
            <a:r>
              <a:rPr lang="en-US" dirty="0">
                <a:latin typeface="Consolas" panose="020B0609020204030204" pitchFamily="49" charset="0"/>
              </a:rPr>
              <a:t>("Dinner is: " + FOODS[</a:t>
            </a:r>
            <a:r>
              <a:rPr lang="en-US" dirty="0" err="1">
                <a:latin typeface="Consolas" panose="020B0609020204030204" pitchFamily="49" charset="0"/>
              </a:rPr>
              <a:t>req.query.index</a:t>
            </a:r>
            <a:r>
              <a:rPr lang="en-US" dirty="0"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60419" y="4501562"/>
            <a:ext cx="69524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localhost:5000/dinner/index/2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60419" y="5378581"/>
            <a:ext cx="69524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localhost:5000/</a:t>
            </a:r>
            <a:r>
              <a:rPr lang="en-US" dirty="0" err="1">
                <a:latin typeface="Consolas" panose="020B0609020204030204" pitchFamily="49" charset="0"/>
              </a:rPr>
              <a:t>dinner?index</a:t>
            </a:r>
            <a:r>
              <a:rPr lang="en-US" dirty="0">
                <a:latin typeface="Consolas" panose="020B0609020204030204" pitchFamily="49" charset="0"/>
              </a:rPr>
              <a:t>=2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60419" y="6255601"/>
            <a:ext cx="69524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localhost:5000/dinner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2699" y="3581786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87" y="3667828"/>
            <a:ext cx="282761" cy="28276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77" y="4588133"/>
            <a:ext cx="282761" cy="28276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77" y="5389513"/>
            <a:ext cx="282761" cy="28276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67" y="6309818"/>
            <a:ext cx="282761" cy="28276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542699" y="4409229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42699" y="5236672"/>
            <a:ext cx="38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42699" y="6064115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0790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4385" y="1347520"/>
            <a:ext cx="8421479" cy="3416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teacherScore</a:t>
            </a:r>
            <a:r>
              <a:rPr lang="en-US" dirty="0">
                <a:latin typeface="Consolas" panose="020B0609020204030204" pitchFamily="49" charset="0"/>
              </a:rPr>
              <a:t> = {</a:t>
            </a:r>
          </a:p>
          <a:p>
            <a:r>
              <a:rPr lang="en-US" dirty="0">
                <a:latin typeface="Consolas" panose="020B0609020204030204" pitchFamily="49" charset="0"/>
              </a:rPr>
              <a:t>  ronan: 45,</a:t>
            </a:r>
          </a:p>
          <a:p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 err="1">
                <a:latin typeface="Consolas" panose="020B0609020204030204" pitchFamily="49" charset="0"/>
              </a:rPr>
              <a:t>rady</a:t>
            </a:r>
            <a:r>
              <a:rPr lang="en-US" dirty="0">
                <a:latin typeface="Consolas" panose="020B0609020204030204" pitchFamily="49" charset="0"/>
              </a:rPr>
              <a:t>: 99,</a:t>
            </a:r>
          </a:p>
          <a:p>
            <a:r>
              <a:rPr lang="en-US" dirty="0">
                <a:latin typeface="Consolas" panose="020B0609020204030204" pitchFamily="49" charset="0"/>
              </a:rPr>
              <a:t>  him: 50,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</a:rPr>
              <a:t>("/results", (</a:t>
            </a:r>
            <a:r>
              <a:rPr lang="en-US" dirty="0" err="1">
                <a:latin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</a:rPr>
              <a:t>, res) =&gt; {</a:t>
            </a:r>
          </a:p>
          <a:p>
            <a:r>
              <a:rPr lang="en-US" dirty="0">
                <a:latin typeface="Consolas" panose="020B0609020204030204" pitchFamily="49" charset="0"/>
              </a:rPr>
              <a:t>  let name 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req.query.name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 let score = </a:t>
            </a:r>
            <a:r>
              <a:rPr lang="en-US" dirty="0" err="1">
                <a:latin typeface="Consolas" panose="020B0609020204030204" pitchFamily="49" charset="0"/>
              </a:rPr>
              <a:t>teacherScore</a:t>
            </a:r>
            <a:r>
              <a:rPr lang="en-US" dirty="0">
                <a:latin typeface="Consolas" panose="020B0609020204030204" pitchFamily="49" charset="0"/>
              </a:rPr>
              <a:t>[name];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 err="1">
                <a:latin typeface="Consolas" panose="020B0609020204030204" pitchFamily="49" charset="0"/>
              </a:rPr>
              <a:t>res.send</a:t>
            </a:r>
            <a:r>
              <a:rPr lang="en-US" dirty="0">
                <a:latin typeface="Consolas" panose="020B0609020204030204" pitchFamily="49" charset="0"/>
              </a:rPr>
              <a:t>("Score for teacher " + name + " is " + score);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93430" y="207360"/>
            <a:ext cx="7552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How to use the query parameters?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0914" y="5783160"/>
            <a:ext cx="444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http://localhost:3000/results?</a:t>
            </a:r>
            <a:r>
              <a:rPr lang="en-US" dirty="0">
                <a:solidFill>
                  <a:srgbClr val="FF0000"/>
                </a:solidFill>
              </a:rPr>
              <a:t>name=him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18" y="1956399"/>
            <a:ext cx="549641" cy="549641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CA9506FC-635B-4746-AA15-C4791008FE07}"/>
              </a:ext>
            </a:extLst>
          </p:cNvPr>
          <p:cNvSpPr txBox="1"/>
          <p:nvPr/>
        </p:nvSpPr>
        <p:spPr>
          <a:xfrm>
            <a:off x="760648" y="2506040"/>
            <a:ext cx="17327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SERVER SIDE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0" y="5085146"/>
            <a:ext cx="424429" cy="424429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CA9506FC-635B-4746-AA15-C4791008FE07}"/>
              </a:ext>
            </a:extLst>
          </p:cNvPr>
          <p:cNvSpPr txBox="1"/>
          <p:nvPr/>
        </p:nvSpPr>
        <p:spPr>
          <a:xfrm>
            <a:off x="760648" y="5743637"/>
            <a:ext cx="164339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CLIENT SIDE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470755" y="57244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06926" y="5759318"/>
            <a:ext cx="2678938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Score for teacher him is 50</a:t>
            </a:r>
          </a:p>
        </p:txBody>
      </p:sp>
    </p:spTree>
    <p:extLst>
      <p:ext uri="{BB962C8B-B14F-4D97-AF65-F5344CB8AC3E}">
        <p14:creationId xmlns:p14="http://schemas.microsoft.com/office/powerpoint/2010/main" val="92562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3087032" y="260466"/>
            <a:ext cx="5587255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function will ‘catch’ this request?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35463" y="1238042"/>
            <a:ext cx="407892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localhost:5000/a/b/c</a:t>
            </a:r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52299" y="2716221"/>
            <a:ext cx="6952454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500" dirty="0" err="1">
                <a:latin typeface="Consolas" panose="020B0609020204030204" pitchFamily="49" charset="0"/>
              </a:rPr>
              <a:t>app.get</a:t>
            </a:r>
            <a:r>
              <a:rPr lang="en-US" sz="3500" dirty="0">
                <a:latin typeface="Consolas" panose="020B0609020204030204" pitchFamily="49" charset="0"/>
              </a:rPr>
              <a:t>("/a/b/c", … ); </a:t>
            </a:r>
            <a:endParaRPr lang="en-US" sz="35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4574" y="2793165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06" y="1309205"/>
            <a:ext cx="405891" cy="40589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14956" y="3709356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20354" y="4659365"/>
            <a:ext cx="38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14956" y="5579950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2299" y="3632412"/>
            <a:ext cx="6952454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500" dirty="0" err="1">
                <a:latin typeface="Consolas" panose="020B0609020204030204" pitchFamily="49" charset="0"/>
              </a:rPr>
              <a:t>app.get</a:t>
            </a:r>
            <a:r>
              <a:rPr lang="en-US" sz="3500" dirty="0">
                <a:latin typeface="Consolas" panose="020B0609020204030204" pitchFamily="49" charset="0"/>
              </a:rPr>
              <a:t>("/a/b", … ); </a:t>
            </a:r>
            <a:endParaRPr lang="en-US" sz="35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7697" y="4659365"/>
            <a:ext cx="6952454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500" dirty="0" err="1">
                <a:latin typeface="Consolas" panose="020B0609020204030204" pitchFamily="49" charset="0"/>
              </a:rPr>
              <a:t>app.get</a:t>
            </a:r>
            <a:r>
              <a:rPr lang="en-US" sz="3500" dirty="0">
                <a:latin typeface="Consolas" panose="020B0609020204030204" pitchFamily="49" charset="0"/>
              </a:rPr>
              <a:t>("/", … ); </a:t>
            </a:r>
            <a:endParaRPr lang="en-US" sz="35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2299" y="5503006"/>
            <a:ext cx="5021988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500" dirty="0" err="1">
                <a:latin typeface="Consolas" panose="020B0609020204030204" pitchFamily="49" charset="0"/>
              </a:rPr>
              <a:t>app.get</a:t>
            </a:r>
            <a:r>
              <a:rPr lang="en-US" sz="3500" dirty="0">
                <a:latin typeface="Consolas" panose="020B0609020204030204" pitchFamily="49" charset="0"/>
              </a:rPr>
              <a:t>("*", … ); </a:t>
            </a:r>
            <a:endParaRPr lang="en-US" sz="35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3087032" y="260466"/>
            <a:ext cx="613424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on console?	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9315" y="2765347"/>
            <a:ext cx="8421479" cy="224676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 scores = [ [4, 5, 6], [5, 8, 2], [4, 7, 1] 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app.get</a:t>
            </a:r>
            <a:r>
              <a:rPr lang="en-US" sz="2000" dirty="0">
                <a:latin typeface="Consolas" panose="020B0609020204030204" pitchFamily="49" charset="0"/>
              </a:rPr>
              <a:t>("/score", (</a:t>
            </a:r>
            <a:r>
              <a:rPr lang="en-US" sz="2000" dirty="0" err="1">
                <a:latin typeface="Consolas" panose="020B0609020204030204" pitchFamily="49" charset="0"/>
              </a:rPr>
              <a:t>req</a:t>
            </a:r>
            <a:r>
              <a:rPr lang="en-US" sz="2000" dirty="0">
                <a:latin typeface="Consolas" panose="020B0609020204030204" pitchFamily="49" charset="0"/>
              </a:rPr>
              <a:t>, res) =&gt; 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let result =  scores[</a:t>
            </a:r>
            <a:r>
              <a:rPr lang="en-US" sz="2000" dirty="0" err="1">
                <a:latin typeface="Consolas" panose="020B0609020204030204" pitchFamily="49" charset="0"/>
              </a:rPr>
              <a:t>req.query.i</a:t>
            </a:r>
            <a:r>
              <a:rPr lang="en-US" sz="2000" dirty="0">
                <a:latin typeface="Consolas" panose="020B0609020204030204" pitchFamily="49" charset="0"/>
              </a:rPr>
              <a:t>] [</a:t>
            </a:r>
            <a:r>
              <a:rPr lang="en-US" sz="2000" dirty="0" err="1">
                <a:latin typeface="Consolas" panose="020B0609020204030204" pitchFamily="49" charset="0"/>
              </a:rPr>
              <a:t>req.query.j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  </a:t>
            </a:r>
            <a:r>
              <a:rPr lang="en-US" sz="2000" dirty="0" err="1">
                <a:latin typeface="Consolas" panose="020B0609020204030204" pitchFamily="49" charset="0"/>
              </a:rPr>
              <a:t>res.send</a:t>
            </a:r>
            <a:r>
              <a:rPr lang="en-US" sz="20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9315" y="1075945"/>
            <a:ext cx="51219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localhost:3000/</a:t>
            </a:r>
            <a:r>
              <a:rPr lang="en-US" sz="2500" dirty="0" err="1">
                <a:latin typeface="Consolas" panose="020B0609020204030204" pitchFamily="49" charset="0"/>
              </a:rPr>
              <a:t>score?i</a:t>
            </a:r>
            <a:r>
              <a:rPr lang="en-US" sz="2500" dirty="0">
                <a:latin typeface="Consolas" panose="020B0609020204030204" pitchFamily="49" charset="0"/>
              </a:rPr>
              <a:t>=2&amp;j=1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185" y="2605285"/>
            <a:ext cx="549641" cy="549641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CA9506FC-635B-4746-AA15-C4791008FE07}"/>
              </a:ext>
            </a:extLst>
          </p:cNvPr>
          <p:cNvSpPr txBox="1"/>
          <p:nvPr/>
        </p:nvSpPr>
        <p:spPr>
          <a:xfrm>
            <a:off x="666615" y="3154926"/>
            <a:ext cx="17327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SERVER SIDE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20" y="1177437"/>
            <a:ext cx="571412" cy="571412"/>
          </a:xfrm>
          <a:prstGeom prst="rect">
            <a:avLst/>
          </a:prstGeom>
        </p:spPr>
      </p:pic>
      <p:sp>
        <p:nvSpPr>
          <p:cNvPr id="23" name="TextBox 7">
            <a:extLst>
              <a:ext uri="{FF2B5EF4-FFF2-40B4-BE49-F238E27FC236}">
                <a16:creationId xmlns:a16="http://schemas.microsoft.com/office/drawing/2014/main" xmlns="" id="{CA9506FC-635B-4746-AA15-C4791008FE07}"/>
              </a:ext>
            </a:extLst>
          </p:cNvPr>
          <p:cNvSpPr txBox="1"/>
          <p:nvPr/>
        </p:nvSpPr>
        <p:spPr>
          <a:xfrm>
            <a:off x="861792" y="1834436"/>
            <a:ext cx="164339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CLIENT SIDE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8886" y="6018016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6337" y="6018016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04551" y="6008719"/>
            <a:ext cx="38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958190" y="5947465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5393" y="5981996"/>
            <a:ext cx="1771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[4, 5, 6]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47500" y="5947465"/>
            <a:ext cx="1066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8531" y="5966007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4420" y="5959327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736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114831" y="2477373"/>
            <a:ext cx="3058429" cy="1770719"/>
          </a:xfrm>
          <a:prstGeom prst="roundRect">
            <a:avLst>
              <a:gd name="adj" fmla="val 35629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3462959" y="234708"/>
            <a:ext cx="496226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use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148" y="2974514"/>
            <a:ext cx="603794" cy="60379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660817" y="3490024"/>
            <a:ext cx="700427" cy="1700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95260" y="3107936"/>
            <a:ext cx="638477" cy="492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2439" y="3578308"/>
            <a:ext cx="83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FRONT</a:t>
            </a:r>
          </a:p>
        </p:txBody>
      </p:sp>
      <p:sp>
        <p:nvSpPr>
          <p:cNvPr id="15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2762279" y="1234176"/>
            <a:ext cx="576353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value on your 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125" y="2918612"/>
            <a:ext cx="571412" cy="5714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8886" y="6018016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52929" y="5951047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49548" y="5879766"/>
            <a:ext cx="38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58190" y="5947465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15393" y="5981996"/>
            <a:ext cx="1418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Express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40743" y="5947465"/>
            <a:ext cx="1066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Axios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7133" y="5928707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LocalStorage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14420" y="5959327"/>
            <a:ext cx="5373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FS</a:t>
            </a:r>
          </a:p>
        </p:txBody>
      </p:sp>
    </p:spTree>
    <p:extLst>
      <p:ext uri="{BB962C8B-B14F-4D97-AF65-F5344CB8AC3E}">
        <p14:creationId xmlns:p14="http://schemas.microsoft.com/office/powerpoint/2010/main" val="280790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114831" y="2477373"/>
            <a:ext cx="3058429" cy="1770719"/>
          </a:xfrm>
          <a:prstGeom prst="roundRect">
            <a:avLst>
              <a:gd name="adj" fmla="val 35629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3462959" y="234708"/>
            <a:ext cx="496226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use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66" y="2968468"/>
            <a:ext cx="603794" cy="60379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753135" y="3483978"/>
            <a:ext cx="700427" cy="1700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787578" y="3101890"/>
            <a:ext cx="638477" cy="492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2290299" y="1212366"/>
            <a:ext cx="809461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value on your 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a </a:t>
            </a:r>
            <a:r>
              <a:rPr lang="en-US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8886" y="6018016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52929" y="5951047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49548" y="5879766"/>
            <a:ext cx="38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58190" y="5947465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15393" y="5981996"/>
            <a:ext cx="1418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Express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40743" y="5947465"/>
            <a:ext cx="1066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Axios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7133" y="5928707"/>
            <a:ext cx="2300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Consolas" panose="020B0609020204030204" pitchFamily="49" charset="0"/>
              </a:rPr>
              <a:t>LocalStorage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14420" y="5959327"/>
            <a:ext cx="5373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FS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959" y="2743237"/>
            <a:ext cx="863948" cy="8639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12756" y="3557689"/>
            <a:ext cx="69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BACK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74011" y="2968468"/>
            <a:ext cx="1070034" cy="750190"/>
          </a:xfrm>
          <a:prstGeom prst="roundRect">
            <a:avLst>
              <a:gd name="adj" fmla="val 19628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41739" y="3201149"/>
            <a:ext cx="9766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3070506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419</Words>
  <Application>Microsoft Office PowerPoint</Application>
  <PresentationFormat>Widescreen</PresentationFormat>
  <Paragraphs>213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RONAN</cp:lastModifiedBy>
  <cp:revision>54</cp:revision>
  <dcterms:created xsi:type="dcterms:W3CDTF">2021-05-06T04:18:21Z</dcterms:created>
  <dcterms:modified xsi:type="dcterms:W3CDTF">2022-04-03T14:09:54Z</dcterms:modified>
</cp:coreProperties>
</file>