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44" r:id="rId2"/>
    <p:sldId id="544" r:id="rId3"/>
    <p:sldId id="552" r:id="rId4"/>
    <p:sldId id="558" r:id="rId5"/>
    <p:sldId id="555" r:id="rId6"/>
    <p:sldId id="556" r:id="rId7"/>
    <p:sldId id="557" r:id="rId8"/>
    <p:sldId id="562" r:id="rId9"/>
    <p:sldId id="560" r:id="rId10"/>
    <p:sldId id="565" r:id="rId11"/>
    <p:sldId id="564" r:id="rId12"/>
    <p:sldId id="566" r:id="rId13"/>
    <p:sldId id="563" r:id="rId14"/>
    <p:sldId id="561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4434" autoAdjust="0"/>
  </p:normalViewPr>
  <p:slideViewPr>
    <p:cSldViewPr snapToGrid="0">
      <p:cViewPr varScale="1">
        <p:scale>
          <a:sx n="66" d="100"/>
          <a:sy n="66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1A647-F78A-451B-950C-63FC254A94BA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3295B-25D6-46A0-B2EB-A7C10098D7A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28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yourself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5 min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presenting</a:t>
            </a:r>
            <a:r>
              <a:rPr lang="fr-FR" dirty="0"/>
              <a:t>. </a:t>
            </a:r>
            <a:br>
              <a:rPr lang="fr-FR" dirty="0"/>
            </a:b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again</a:t>
            </a:r>
            <a:r>
              <a:rPr lang="fr-FR" dirty="0"/>
              <a:t> </a:t>
            </a:r>
            <a:r>
              <a:rPr lang="fr-FR" dirty="0" err="1"/>
              <a:t>node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</a:t>
            </a:r>
            <a:r>
              <a:rPr lang="fr-FR" dirty="0" err="1"/>
              <a:t>execution</a:t>
            </a:r>
            <a:r>
              <a:rPr lang="fr-FR" dirty="0"/>
              <a:t> of javascript server </a:t>
            </a:r>
            <a:r>
              <a:rPr lang="fr-FR" dirty="0" err="1"/>
              <a:t>side</a:t>
            </a:r>
            <a:r>
              <a:rPr lang="fr-FR" dirty="0"/>
              <a:t> (on </a:t>
            </a:r>
            <a:r>
              <a:rPr lang="fr-FR" dirty="0" err="1"/>
              <a:t>your</a:t>
            </a:r>
            <a:r>
              <a:rPr lang="fr-FR" dirty="0"/>
              <a:t> computer, </a:t>
            </a:r>
            <a:r>
              <a:rPr lang="fr-FR" dirty="0" err="1"/>
              <a:t>without</a:t>
            </a:r>
            <a:r>
              <a:rPr lang="fr-FR" dirty="0"/>
              <a:t> browser).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36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yourself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5 min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presenting</a:t>
            </a:r>
            <a:r>
              <a:rPr lang="fr-FR" dirty="0"/>
              <a:t>. </a:t>
            </a:r>
            <a:br>
              <a:rPr lang="fr-FR" dirty="0"/>
            </a:b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again</a:t>
            </a:r>
            <a:r>
              <a:rPr lang="fr-FR" dirty="0"/>
              <a:t> </a:t>
            </a:r>
            <a:r>
              <a:rPr lang="fr-FR" dirty="0" err="1"/>
              <a:t>node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</a:t>
            </a:r>
            <a:r>
              <a:rPr lang="fr-FR" dirty="0" err="1"/>
              <a:t>execution</a:t>
            </a:r>
            <a:r>
              <a:rPr lang="fr-FR" dirty="0"/>
              <a:t> of javascript server </a:t>
            </a:r>
            <a:r>
              <a:rPr lang="fr-FR" dirty="0" err="1"/>
              <a:t>side</a:t>
            </a:r>
            <a:r>
              <a:rPr lang="fr-FR" dirty="0"/>
              <a:t> (on </a:t>
            </a:r>
            <a:r>
              <a:rPr lang="fr-FR" dirty="0" err="1"/>
              <a:t>your</a:t>
            </a:r>
            <a:r>
              <a:rPr lang="fr-FR" dirty="0"/>
              <a:t> computer, </a:t>
            </a:r>
            <a:r>
              <a:rPr lang="fr-FR" dirty="0" err="1"/>
              <a:t>without</a:t>
            </a:r>
            <a:r>
              <a:rPr lang="fr-FR" dirty="0"/>
              <a:t> browser).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11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5B16E5-50B7-45B2-A40C-5B9D8C981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C7E8E1-F12C-4DC5-9B18-E0FF807FC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F9E672-79CD-463D-BA9C-CA9189A9A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959F-B899-4D5A-A642-47D89F76DA41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A26B73-3B07-44E4-BFB4-35CCCE218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A17222-3AAB-4CBE-868A-C33CB249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710B-C9F0-4E57-9DF7-413AF79F96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82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468F13-08ED-49A7-8C77-F8838141A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034C78-BE67-4151-9CEE-AABEE6B4D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2D52A1-F738-4EF9-A135-C7E0FF046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959F-B899-4D5A-A642-47D89F76DA41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E78282-5F84-4CAC-9AF7-EA8C9663F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798C2B-6AB1-4636-A19C-DB2078450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710B-C9F0-4E57-9DF7-413AF79F96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76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2123ABF-D6D4-4530-9EA1-2619947A24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040FB1C-46FD-4941-B4A2-504FA5E23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57FF97-BA81-49A1-AEB9-492FE98EC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959F-B899-4D5A-A642-47D89F76DA41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60F742-403F-4BB6-A33A-B6C7C6D75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6993F6-1E33-4203-9181-67A028E5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710B-C9F0-4E57-9DF7-413AF79F96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60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5D732F-C03E-4865-9494-DE67C679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C367F6-2DD1-49E1-AC99-65BCF5D32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FAE2FE-476D-4C69-A073-C55C1979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959F-B899-4D5A-A642-47D89F76DA41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F06F66-AC4F-4061-BCEE-923F352F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47CD8B-45FC-4C8D-9339-76446C73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710B-C9F0-4E57-9DF7-413AF79F96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54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B50497-703D-4F27-A5E7-4033C74AB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4F7FD0-5453-4434-9F7A-EAFA4077D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391EED-D165-4D83-875D-D8057A5C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959F-B899-4D5A-A642-47D89F76DA41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00D7BC-BB27-4A52-874C-64FAFD187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157CB9-45B7-4588-96AA-9989598D5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710B-C9F0-4E57-9DF7-413AF79F96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789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989B90-0394-427F-9929-F96D631D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2B751A-72C0-4007-9572-3E4966301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E8D269-8658-4CF5-A7E8-5E8E7FA42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A69A0B-322F-4225-8431-0A32DD03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959F-B899-4D5A-A642-47D89F76DA41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30B499-B574-4D42-8E3A-402D907C8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A636D6-8FD0-406A-B128-EE3E94187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710B-C9F0-4E57-9DF7-413AF79F96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915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E35F65-5FF6-433B-8968-4274CA7B3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BBB74B-EB93-44BB-A7DA-6454A4E18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678AF0-4BBE-49C0-8296-C8EF990F9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AF2BFEC-F380-47C5-ADEC-3427D552E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B2822FB-B1EE-412F-91D0-173D03FBB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41ECA27-284C-4D63-84F0-0D8123B91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959F-B899-4D5A-A642-47D89F76DA41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7E8984A-19F7-4A81-AC2E-DA56EC68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CFEE9C0-591F-4E45-BF6E-418F30AD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710B-C9F0-4E57-9DF7-413AF79F96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25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FDA60E-6E90-41A2-BDBD-00AD7E4BF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E7F9D9-AE0F-4723-81FC-A254ED14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959F-B899-4D5A-A642-47D89F76DA41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107000A-8B53-41ED-A976-3E4255AF2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194C899-DE36-4C06-B75C-46E427E0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710B-C9F0-4E57-9DF7-413AF79F96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21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B3B9B3A-A8DB-4C71-BD66-735F7C89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959F-B899-4D5A-A642-47D89F76DA41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0F3D666-1511-48C6-9F27-1986B6BE0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D6154FC-2029-40CF-ADF4-25D08BCA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710B-C9F0-4E57-9DF7-413AF79F96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30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1613D3-1C73-4646-AED9-790F5AB19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DB4DF3-B06B-4E35-8358-76FDBA6AD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A03EDC-55D1-4AF3-8C91-3F635AC38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5B00FC-838A-43C4-98C6-FB328A3A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959F-B899-4D5A-A642-47D89F76DA41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F80AFB-43E9-4D06-BB5B-DF4A6A724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65944B-1150-41A0-8328-90E158D5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710B-C9F0-4E57-9DF7-413AF79F96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8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CCAE19-43A6-4287-8CA5-52DE5E006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68570B2-3B40-4A8C-A200-92B0C999B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96BB3C-0303-45D2-B595-1D6EFC17D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DFAEE8-EBE9-4D1D-84C1-F7D2C4DF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959F-B899-4D5A-A642-47D89F76DA41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7BAC77-89C2-41A4-9D50-5D2334F0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4D326C-CD58-4453-8A17-95AC945F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E710B-C9F0-4E57-9DF7-413AF79F96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954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F0DAE51-56A7-4959-83C1-DD54E0A9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183EDF-8E10-485E-9D92-0CD277D88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C9AE8C-73CA-4655-B17A-DAA3E46DA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D959F-B899-4D5A-A642-47D89F76DA41}" type="datetimeFigureOut">
              <a:rPr lang="fr-FR" smtClean="0"/>
              <a:t>06/04/2022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649025-BAEE-465B-81F6-A620FEDDD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FF0850-A212-4CE3-95BB-1953C96DA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E710B-C9F0-4E57-9DF7-413AF79F96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79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CC9850-7C8B-458F-BC6A-A8D173B3F4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5134346" y="882005"/>
            <a:ext cx="168187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0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7" name="Rectangle 6"/>
          <p:cNvSpPr/>
          <p:nvPr/>
        </p:nvSpPr>
        <p:spPr>
          <a:xfrm>
            <a:off x="3446323" y="1066760"/>
            <a:ext cx="5341257" cy="448320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3676537" y="3298340"/>
            <a:ext cx="21927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WEB SERVER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FBD6F51D-D6C4-40E1-9F6B-00ACDED73530}"/>
              </a:ext>
            </a:extLst>
          </p:cNvPr>
          <p:cNvSpPr txBox="1"/>
          <p:nvPr/>
        </p:nvSpPr>
        <p:spPr>
          <a:xfrm>
            <a:off x="5239973" y="3863323"/>
            <a:ext cx="20569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JSON +  GET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7CC9CB-0BB8-4D1D-91DD-613F696F10B1}"/>
              </a:ext>
            </a:extLst>
          </p:cNvPr>
          <p:cNvSpPr txBox="1"/>
          <p:nvPr/>
        </p:nvSpPr>
        <p:spPr>
          <a:xfrm>
            <a:off x="6625284" y="3282662"/>
            <a:ext cx="20986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WEB CLIENT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612C3AE-FA5B-4BB4-B1B9-846BE7770C11}"/>
              </a:ext>
            </a:extLst>
          </p:cNvPr>
          <p:cNvSpPr/>
          <p:nvPr/>
        </p:nvSpPr>
        <p:spPr>
          <a:xfrm>
            <a:off x="5975281" y="3575339"/>
            <a:ext cx="586359" cy="6635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98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88639AC4-C5A6-4E13-8FCE-41CF56CB9726}"/>
              </a:ext>
            </a:extLst>
          </p:cNvPr>
          <p:cNvSpPr txBox="1"/>
          <p:nvPr/>
        </p:nvSpPr>
        <p:spPr>
          <a:xfrm>
            <a:off x="3700672" y="290914"/>
            <a:ext cx="4119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How CORS works</a:t>
            </a:r>
            <a:endParaRPr lang="en-US" sz="3600" b="1" dirty="0">
              <a:solidFill>
                <a:schemeClr val="accent6"/>
              </a:solidFill>
            </a:endParaRPr>
          </a:p>
        </p:txBody>
      </p:sp>
      <p:pic>
        <p:nvPicPr>
          <p:cNvPr id="1031" name="Picture 7" descr="Server, data Free Icon - Icon-Icons.com">
            <a:extLst>
              <a:ext uri="{FF2B5EF4-FFF2-40B4-BE49-F238E27FC236}">
                <a16:creationId xmlns:a16="http://schemas.microsoft.com/office/drawing/2014/main" id="{EC2286D4-601F-48EE-91E0-2313AA51D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441" y="2367091"/>
            <a:ext cx="1071561" cy="107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Laptop icon Royalty Free Vector Image - VectorStock">
            <a:extLst>
              <a:ext uri="{FF2B5EF4-FFF2-40B4-BE49-F238E27FC236}">
                <a16:creationId xmlns:a16="http://schemas.microsoft.com/office/drawing/2014/main" id="{A74CE35F-4532-4DCE-BF6D-5039CAAB62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2" t="22493" r="11392" b="29739"/>
          <a:stretch/>
        </p:blipFill>
        <p:spPr bwMode="auto">
          <a:xfrm>
            <a:off x="2854978" y="2325471"/>
            <a:ext cx="1691387" cy="111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DE0E1C0B-6548-4A5D-AC54-642B6C700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40266" y="2536304"/>
            <a:ext cx="520810" cy="52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7D7FA9-D86E-4C68-81ED-AAE9BF5FB5F0}"/>
              </a:ext>
            </a:extLst>
          </p:cNvPr>
          <p:cNvCxnSpPr/>
          <p:nvPr/>
        </p:nvCxnSpPr>
        <p:spPr>
          <a:xfrm>
            <a:off x="4780059" y="2663687"/>
            <a:ext cx="26318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8A49E5D-8182-4BE6-BD1A-1447CF54808E}"/>
              </a:ext>
            </a:extLst>
          </p:cNvPr>
          <p:cNvCxnSpPr>
            <a:cxnSpLocks/>
          </p:cNvCxnSpPr>
          <p:nvPr/>
        </p:nvCxnSpPr>
        <p:spPr>
          <a:xfrm flipH="1">
            <a:off x="4780059" y="3189798"/>
            <a:ext cx="269416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Google Shape;282;p9">
            <a:extLst>
              <a:ext uri="{FF2B5EF4-FFF2-40B4-BE49-F238E27FC236}">
                <a16:creationId xmlns:a16="http://schemas.microsoft.com/office/drawing/2014/main" id="{F37B68EC-010A-4C2B-A66C-B61C870EE609}"/>
              </a:ext>
            </a:extLst>
          </p:cNvPr>
          <p:cNvSpPr txBox="1"/>
          <p:nvPr/>
        </p:nvSpPr>
        <p:spPr>
          <a:xfrm>
            <a:off x="5654159" y="2311189"/>
            <a:ext cx="131118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 REQUEST</a:t>
            </a:r>
            <a:endParaRPr sz="14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283;p9">
            <a:extLst>
              <a:ext uri="{FF2B5EF4-FFF2-40B4-BE49-F238E27FC236}">
                <a16:creationId xmlns:a16="http://schemas.microsoft.com/office/drawing/2014/main" id="{7264F6A7-D54E-46FC-B026-E5263DDE256A}"/>
              </a:ext>
            </a:extLst>
          </p:cNvPr>
          <p:cNvSpPr txBox="1"/>
          <p:nvPr/>
        </p:nvSpPr>
        <p:spPr>
          <a:xfrm>
            <a:off x="5654159" y="2882062"/>
            <a:ext cx="147816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 RESPONSE</a:t>
            </a:r>
            <a:endParaRPr sz="14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282;p9">
            <a:extLst>
              <a:ext uri="{FF2B5EF4-FFF2-40B4-BE49-F238E27FC236}">
                <a16:creationId xmlns:a16="http://schemas.microsoft.com/office/drawing/2014/main" id="{34AAE904-783E-4EFC-A7E3-CD8FE17B6884}"/>
              </a:ext>
            </a:extLst>
          </p:cNvPr>
          <p:cNvSpPr txBox="1"/>
          <p:nvPr/>
        </p:nvSpPr>
        <p:spPr>
          <a:xfrm>
            <a:off x="3045080" y="3576771"/>
            <a:ext cx="131118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Localhost:</a:t>
            </a:r>
            <a:r>
              <a:rPr lang="en-US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5000</a:t>
            </a:r>
            <a:endParaRPr sz="14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282;p9">
            <a:extLst>
              <a:ext uri="{FF2B5EF4-FFF2-40B4-BE49-F238E27FC236}">
                <a16:creationId xmlns:a16="http://schemas.microsoft.com/office/drawing/2014/main" id="{8D2B05EA-7AF1-47C0-8F4B-9C6EB099E00B}"/>
              </a:ext>
            </a:extLst>
          </p:cNvPr>
          <p:cNvSpPr txBox="1"/>
          <p:nvPr/>
        </p:nvSpPr>
        <p:spPr>
          <a:xfrm>
            <a:off x="7820108" y="3576771"/>
            <a:ext cx="131118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Localhost:</a:t>
            </a:r>
            <a:r>
              <a:rPr lang="en-US" sz="1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 sz="14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5DBD27-83FA-477E-AEFC-14C43771D5DC}"/>
              </a:ext>
            </a:extLst>
          </p:cNvPr>
          <p:cNvSpPr txBox="1"/>
          <p:nvPr/>
        </p:nvSpPr>
        <p:spPr>
          <a:xfrm>
            <a:off x="3045080" y="4409813"/>
            <a:ext cx="63427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gt-regular"/>
              </a:rPr>
              <a:t>The </a:t>
            </a:r>
            <a:r>
              <a:rPr lang="en-US" b="1" i="0" dirty="0">
                <a:solidFill>
                  <a:srgbClr val="404040"/>
                </a:solidFill>
                <a:effectLst/>
                <a:latin typeface="gt-regular"/>
              </a:rPr>
              <a:t>client</a:t>
            </a:r>
            <a:r>
              <a:rPr lang="en-US" b="0" i="0" dirty="0">
                <a:solidFill>
                  <a:srgbClr val="404040"/>
                </a:solidFill>
                <a:effectLst/>
                <a:latin typeface="gt-regular"/>
              </a:rPr>
              <a:t> and </a:t>
            </a:r>
            <a:r>
              <a:rPr lang="en-US" b="1" i="0" dirty="0">
                <a:solidFill>
                  <a:srgbClr val="404040"/>
                </a:solidFill>
                <a:effectLst/>
                <a:latin typeface="gt-regular"/>
              </a:rPr>
              <a:t>server</a:t>
            </a:r>
            <a:r>
              <a:rPr lang="en-US" b="0" i="0" dirty="0">
                <a:solidFill>
                  <a:srgbClr val="404040"/>
                </a:solidFill>
                <a:effectLst/>
                <a:latin typeface="gt-regular"/>
              </a:rPr>
              <a:t> have a </a:t>
            </a:r>
            <a:r>
              <a:rPr lang="en-US" b="1" i="0" dirty="0">
                <a:solidFill>
                  <a:srgbClr val="404040"/>
                </a:solidFill>
                <a:effectLst/>
                <a:latin typeface="gt-regular"/>
              </a:rPr>
              <a:t>different</a:t>
            </a:r>
            <a:r>
              <a:rPr lang="en-US" b="0" i="0" dirty="0">
                <a:solidFill>
                  <a:srgbClr val="404040"/>
                </a:solidFill>
                <a:effectLst/>
                <a:latin typeface="gt-regular"/>
              </a:rPr>
              <a:t> </a:t>
            </a:r>
            <a:r>
              <a:rPr lang="en-US" b="1" i="0" dirty="0">
                <a:solidFill>
                  <a:srgbClr val="404040"/>
                </a:solidFill>
                <a:effectLst/>
                <a:latin typeface="gt-regular"/>
              </a:rPr>
              <a:t>origin</a:t>
            </a:r>
            <a:r>
              <a:rPr lang="en-US" b="0" i="0" dirty="0">
                <a:solidFill>
                  <a:srgbClr val="404040"/>
                </a:solidFill>
                <a:effectLst/>
                <a:latin typeface="gt-regular"/>
              </a:rPr>
              <a:t> from each other, i.e., accessing resources from a different server. In this case, trying to make a request to a resource on the other server will </a:t>
            </a:r>
            <a:r>
              <a:rPr lang="en-US" b="1" i="0" dirty="0">
                <a:solidFill>
                  <a:srgbClr val="404040"/>
                </a:solidFill>
                <a:effectLst/>
                <a:latin typeface="gt-regular"/>
              </a:rPr>
              <a:t>fail</a:t>
            </a:r>
            <a:r>
              <a:rPr lang="en-US" b="0" i="0" dirty="0">
                <a:solidFill>
                  <a:srgbClr val="404040"/>
                </a:solidFill>
                <a:effectLst/>
                <a:latin typeface="gt-regular"/>
              </a:rPr>
              <a:t>.</a:t>
            </a:r>
            <a:endParaRPr lang="en-US" dirty="0"/>
          </a:p>
        </p:txBody>
      </p:sp>
      <p:pic>
        <p:nvPicPr>
          <p:cNvPr id="13" name="Picture 13" descr="2015 Scion iQ Monthly Payments Refinance Calculator | WithClutch.com">
            <a:extLst>
              <a:ext uri="{FF2B5EF4-FFF2-40B4-BE49-F238E27FC236}">
                <a16:creationId xmlns:a16="http://schemas.microsoft.com/office/drawing/2014/main" id="{BE7A015E-FE12-4623-B1D5-A26ED6293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315" y="3613547"/>
            <a:ext cx="415290" cy="34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2015 Scion iQ Monthly Payments Refinance Calculator | WithClutch.com">
            <a:extLst>
              <a:ext uri="{FF2B5EF4-FFF2-40B4-BE49-F238E27FC236}">
                <a16:creationId xmlns:a16="http://schemas.microsoft.com/office/drawing/2014/main" id="{9E3DB23F-11F6-49D4-A61B-EF6EB2FFE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975" y="3567097"/>
            <a:ext cx="415290" cy="34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617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88639AC4-C5A6-4E13-8FCE-41CF56CB9726}"/>
              </a:ext>
            </a:extLst>
          </p:cNvPr>
          <p:cNvSpPr txBox="1"/>
          <p:nvPr/>
        </p:nvSpPr>
        <p:spPr>
          <a:xfrm>
            <a:off x="3700672" y="290914"/>
            <a:ext cx="4119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What is CORS?</a:t>
            </a:r>
            <a:endParaRPr lang="en-US" sz="3600" b="1" dirty="0">
              <a:solidFill>
                <a:schemeClr val="accent6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AF4A2B-CFCC-40BA-BA76-9C8C2BE9C8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7" b="26940"/>
          <a:stretch/>
        </p:blipFill>
        <p:spPr>
          <a:xfrm>
            <a:off x="751979" y="3580075"/>
            <a:ext cx="11127933" cy="25121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5FFE5A-38BD-465B-ADC2-3379D6D5C2AD}"/>
              </a:ext>
            </a:extLst>
          </p:cNvPr>
          <p:cNvSpPr txBox="1"/>
          <p:nvPr/>
        </p:nvSpPr>
        <p:spPr>
          <a:xfrm>
            <a:off x="2967824" y="1447944"/>
            <a:ext cx="683613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This is a security concern for the browser</a:t>
            </a:r>
            <a:r>
              <a:rPr lang="en-US" dirty="0"/>
              <a:t>. </a:t>
            </a:r>
            <a:r>
              <a:rPr lang="en-US" b="1" dirty="0"/>
              <a:t>CORS</a:t>
            </a:r>
            <a:r>
              <a:rPr lang="en-US" dirty="0"/>
              <a:t> comes into play to disable this mechanism and allow access to these resources. </a:t>
            </a:r>
            <a:r>
              <a:rPr lang="en-US" b="1" dirty="0"/>
              <a:t>CORS</a:t>
            </a:r>
            <a:r>
              <a:rPr lang="en-US" dirty="0"/>
              <a:t> will add a response header </a:t>
            </a:r>
            <a:r>
              <a:rPr lang="en-US" b="1" i="1" dirty="0">
                <a:solidFill>
                  <a:srgbClr val="FF0000"/>
                </a:solidFill>
              </a:rPr>
              <a:t>access-control-allow-origins</a:t>
            </a:r>
            <a:r>
              <a:rPr lang="en-US" dirty="0"/>
              <a:t> and specify which origins are permitted. CORS ensures that we are sending the </a:t>
            </a:r>
            <a:r>
              <a:rPr lang="en-US" b="1" dirty="0"/>
              <a:t>right headers.</a:t>
            </a:r>
          </a:p>
        </p:txBody>
      </p:sp>
    </p:spTree>
    <p:extLst>
      <p:ext uri="{BB962C8B-B14F-4D97-AF65-F5344CB8AC3E}">
        <p14:creationId xmlns:p14="http://schemas.microsoft.com/office/powerpoint/2010/main" val="2278315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88639AC4-C5A6-4E13-8FCE-41CF56CB9726}"/>
              </a:ext>
            </a:extLst>
          </p:cNvPr>
          <p:cNvSpPr txBox="1"/>
          <p:nvPr/>
        </p:nvSpPr>
        <p:spPr>
          <a:xfrm>
            <a:off x="3700672" y="290914"/>
            <a:ext cx="4119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How to use CORS?</a:t>
            </a:r>
            <a:endParaRPr lang="en-US" sz="3600" b="1" dirty="0">
              <a:solidFill>
                <a:schemeClr val="accent6"/>
              </a:solidFill>
            </a:endParaRPr>
          </a:p>
        </p:txBody>
      </p:sp>
      <p:sp>
        <p:nvSpPr>
          <p:cNvPr id="5" name="Google Shape;187;p9">
            <a:extLst>
              <a:ext uri="{FF2B5EF4-FFF2-40B4-BE49-F238E27FC236}">
                <a16:creationId xmlns:a16="http://schemas.microsoft.com/office/drawing/2014/main" id="{5B0799BA-6BC0-4830-9A01-7A3F3A8E5009}"/>
              </a:ext>
            </a:extLst>
          </p:cNvPr>
          <p:cNvSpPr txBox="1"/>
          <p:nvPr/>
        </p:nvSpPr>
        <p:spPr>
          <a:xfrm>
            <a:off x="1491662" y="1134268"/>
            <a:ext cx="2794091" cy="4000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npm</a:t>
            </a:r>
            <a:r>
              <a:rPr lang="en-US" sz="20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install </a:t>
            </a:r>
            <a:r>
              <a:rPr lang="en-US" sz="2000" i="1" dirty="0" err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cors</a:t>
            </a:r>
            <a:r>
              <a:rPr lang="en-US" sz="2000" i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express</a:t>
            </a:r>
            <a:endParaRPr sz="2000" i="1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955ED5-EF29-4E40-9744-D4B6A22270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884"/>
          <a:stretch/>
        </p:blipFill>
        <p:spPr>
          <a:xfrm>
            <a:off x="1491662" y="1866107"/>
            <a:ext cx="6524625" cy="990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020E99-666E-48B7-8897-4F1D056CF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662" y="3735126"/>
            <a:ext cx="6381750" cy="91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5E8A26-655F-4245-BA52-1B9ADE385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1662" y="4870721"/>
            <a:ext cx="8763000" cy="990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21DDB6-DEAC-45F5-9EBC-BC927F09BD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359"/>
          <a:stretch/>
        </p:blipFill>
        <p:spPr>
          <a:xfrm>
            <a:off x="1420224" y="3056904"/>
            <a:ext cx="6524625" cy="53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442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88639AC4-C5A6-4E13-8FCE-41CF56CB9726}"/>
              </a:ext>
            </a:extLst>
          </p:cNvPr>
          <p:cNvSpPr txBox="1"/>
          <p:nvPr/>
        </p:nvSpPr>
        <p:spPr>
          <a:xfrm>
            <a:off x="3700672" y="290914"/>
            <a:ext cx="4119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Activity 3</a:t>
            </a:r>
            <a:endParaRPr lang="en-US" sz="3600" b="1" dirty="0">
              <a:solidFill>
                <a:schemeClr val="accent6"/>
              </a:solidFill>
            </a:endParaRPr>
          </a:p>
        </p:txBody>
      </p:sp>
      <p:pic>
        <p:nvPicPr>
          <p:cNvPr id="3" name="Google Shape;186;p9">
            <a:extLst>
              <a:ext uri="{FF2B5EF4-FFF2-40B4-BE49-F238E27FC236}">
                <a16:creationId xmlns:a16="http://schemas.microsoft.com/office/drawing/2014/main" id="{4982E8AE-A04E-44C1-BA09-A9A532B0C1D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09648" y="401140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87;p9">
            <a:extLst>
              <a:ext uri="{FF2B5EF4-FFF2-40B4-BE49-F238E27FC236}">
                <a16:creationId xmlns:a16="http://schemas.microsoft.com/office/drawing/2014/main" id="{5215EC5E-583F-49EF-BEEF-7A4697949DC8}"/>
              </a:ext>
            </a:extLst>
          </p:cNvPr>
          <p:cNvSpPr txBox="1"/>
          <p:nvPr/>
        </p:nvSpPr>
        <p:spPr>
          <a:xfrm>
            <a:off x="7254295" y="389471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87;p9">
            <a:extLst>
              <a:ext uri="{FF2B5EF4-FFF2-40B4-BE49-F238E27FC236}">
                <a16:creationId xmlns:a16="http://schemas.microsoft.com/office/drawing/2014/main" id="{3BAF7186-7307-4B65-A139-913108416878}"/>
              </a:ext>
            </a:extLst>
          </p:cNvPr>
          <p:cNvSpPr txBox="1"/>
          <p:nvPr/>
        </p:nvSpPr>
        <p:spPr>
          <a:xfrm>
            <a:off x="660050" y="2148833"/>
            <a:ext cx="180886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Activity 2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7" descr="Server, data Free Icon - Icon-Icons.com">
            <a:extLst>
              <a:ext uri="{FF2B5EF4-FFF2-40B4-BE49-F238E27FC236}">
                <a16:creationId xmlns:a16="http://schemas.microsoft.com/office/drawing/2014/main" id="{4D60D395-236D-4AC7-A6EB-B68AFAC09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441" y="1838064"/>
            <a:ext cx="1071561" cy="107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Laptop icon Royalty Free Vector Image - VectorStock">
            <a:extLst>
              <a:ext uri="{FF2B5EF4-FFF2-40B4-BE49-F238E27FC236}">
                <a16:creationId xmlns:a16="http://schemas.microsoft.com/office/drawing/2014/main" id="{7A76203D-1778-4659-B3C9-4A87E21068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2" t="22493" r="11392" b="29739"/>
          <a:stretch/>
        </p:blipFill>
        <p:spPr bwMode="auto">
          <a:xfrm>
            <a:off x="2854978" y="1796444"/>
            <a:ext cx="1691387" cy="111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1">
            <a:extLst>
              <a:ext uri="{FF2B5EF4-FFF2-40B4-BE49-F238E27FC236}">
                <a16:creationId xmlns:a16="http://schemas.microsoft.com/office/drawing/2014/main" id="{6171AA86-5881-4DD0-9F38-8D1C70716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40266" y="2007277"/>
            <a:ext cx="520810" cy="52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84D2E6-6805-4595-A4B9-FC40D940BE5B}"/>
              </a:ext>
            </a:extLst>
          </p:cNvPr>
          <p:cNvCxnSpPr/>
          <p:nvPr/>
        </p:nvCxnSpPr>
        <p:spPr>
          <a:xfrm>
            <a:off x="4780059" y="2134660"/>
            <a:ext cx="26318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D0AA52-B2DE-411E-9835-CF7210F6EEBC}"/>
              </a:ext>
            </a:extLst>
          </p:cNvPr>
          <p:cNvCxnSpPr>
            <a:cxnSpLocks/>
          </p:cNvCxnSpPr>
          <p:nvPr/>
        </p:nvCxnSpPr>
        <p:spPr>
          <a:xfrm flipH="1">
            <a:off x="4780059" y="2660771"/>
            <a:ext cx="269416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282;p9">
            <a:extLst>
              <a:ext uri="{FF2B5EF4-FFF2-40B4-BE49-F238E27FC236}">
                <a16:creationId xmlns:a16="http://schemas.microsoft.com/office/drawing/2014/main" id="{2BB6BBBF-324F-4C4A-85AC-23D6358B204F}"/>
              </a:ext>
            </a:extLst>
          </p:cNvPr>
          <p:cNvSpPr txBox="1"/>
          <p:nvPr/>
        </p:nvSpPr>
        <p:spPr>
          <a:xfrm>
            <a:off x="5654159" y="1782162"/>
            <a:ext cx="131118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 REQUEST</a:t>
            </a:r>
            <a:endParaRPr sz="14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83;p9">
            <a:extLst>
              <a:ext uri="{FF2B5EF4-FFF2-40B4-BE49-F238E27FC236}">
                <a16:creationId xmlns:a16="http://schemas.microsoft.com/office/drawing/2014/main" id="{D1C95A29-0791-4A6D-8B8B-118E40CD2194}"/>
              </a:ext>
            </a:extLst>
          </p:cNvPr>
          <p:cNvSpPr txBox="1"/>
          <p:nvPr/>
        </p:nvSpPr>
        <p:spPr>
          <a:xfrm>
            <a:off x="5654159" y="2353035"/>
            <a:ext cx="147816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 RESPONSE</a:t>
            </a:r>
            <a:endParaRPr sz="14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282;p9">
            <a:extLst>
              <a:ext uri="{FF2B5EF4-FFF2-40B4-BE49-F238E27FC236}">
                <a16:creationId xmlns:a16="http://schemas.microsoft.com/office/drawing/2014/main" id="{BF12868F-56C9-4DBA-B9D0-9388B1D36FA3}"/>
              </a:ext>
            </a:extLst>
          </p:cNvPr>
          <p:cNvSpPr txBox="1"/>
          <p:nvPr/>
        </p:nvSpPr>
        <p:spPr>
          <a:xfrm>
            <a:off x="3045080" y="3047744"/>
            <a:ext cx="131118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Localhost:</a:t>
            </a:r>
            <a:r>
              <a:rPr lang="en-US" sz="1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 sz="14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82;p9">
            <a:extLst>
              <a:ext uri="{FF2B5EF4-FFF2-40B4-BE49-F238E27FC236}">
                <a16:creationId xmlns:a16="http://schemas.microsoft.com/office/drawing/2014/main" id="{30B3A48A-0DFF-4B66-8ADA-816B1D18BB36}"/>
              </a:ext>
            </a:extLst>
          </p:cNvPr>
          <p:cNvSpPr txBox="1"/>
          <p:nvPr/>
        </p:nvSpPr>
        <p:spPr>
          <a:xfrm>
            <a:off x="7820108" y="3047744"/>
            <a:ext cx="131118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Localhost:</a:t>
            </a:r>
            <a:r>
              <a:rPr lang="en-US" sz="1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 sz="14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Picture 13" descr="2015 Scion iQ Monthly Payments Refinance Calculator | WithClutch.com">
            <a:extLst>
              <a:ext uri="{FF2B5EF4-FFF2-40B4-BE49-F238E27FC236}">
                <a16:creationId xmlns:a16="http://schemas.microsoft.com/office/drawing/2014/main" id="{6164C8F6-3961-4997-A424-04243B304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769" y="3084520"/>
            <a:ext cx="415290" cy="34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3" descr="2015 Scion iQ Monthly Payments Refinance Calculator | WithClutch.com">
            <a:extLst>
              <a:ext uri="{FF2B5EF4-FFF2-40B4-BE49-F238E27FC236}">
                <a16:creationId xmlns:a16="http://schemas.microsoft.com/office/drawing/2014/main" id="{C49631C6-439C-4BB7-9DD4-6364FAE79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315" y="3084520"/>
            <a:ext cx="415290" cy="34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7" descr="Server, data Free Icon - Icon-Icons.com">
            <a:extLst>
              <a:ext uri="{FF2B5EF4-FFF2-40B4-BE49-F238E27FC236}">
                <a16:creationId xmlns:a16="http://schemas.microsoft.com/office/drawing/2014/main" id="{964A0FEF-5750-4A60-91B2-10090BA7B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441" y="4542082"/>
            <a:ext cx="1071561" cy="107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9" descr="Laptop icon Royalty Free Vector Image - VectorStock">
            <a:extLst>
              <a:ext uri="{FF2B5EF4-FFF2-40B4-BE49-F238E27FC236}">
                <a16:creationId xmlns:a16="http://schemas.microsoft.com/office/drawing/2014/main" id="{9EA974FA-3F86-4CDD-99F2-446B1F84C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2" t="22493" r="11392" b="29739"/>
          <a:stretch/>
        </p:blipFill>
        <p:spPr bwMode="auto">
          <a:xfrm>
            <a:off x="2854978" y="4500462"/>
            <a:ext cx="1691387" cy="111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1">
            <a:extLst>
              <a:ext uri="{FF2B5EF4-FFF2-40B4-BE49-F238E27FC236}">
                <a16:creationId xmlns:a16="http://schemas.microsoft.com/office/drawing/2014/main" id="{92996927-E2EB-48DE-8D92-E98395A8A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40266" y="4711295"/>
            <a:ext cx="520810" cy="52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5D15C0-1300-417B-AA05-96EED92A3008}"/>
              </a:ext>
            </a:extLst>
          </p:cNvPr>
          <p:cNvCxnSpPr/>
          <p:nvPr/>
        </p:nvCxnSpPr>
        <p:spPr>
          <a:xfrm>
            <a:off x="4780059" y="4838678"/>
            <a:ext cx="26318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59E976-FBC4-4226-8339-5ACC0670A57E}"/>
              </a:ext>
            </a:extLst>
          </p:cNvPr>
          <p:cNvCxnSpPr>
            <a:cxnSpLocks/>
          </p:cNvCxnSpPr>
          <p:nvPr/>
        </p:nvCxnSpPr>
        <p:spPr>
          <a:xfrm flipH="1">
            <a:off x="4780059" y="5364789"/>
            <a:ext cx="269416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oogle Shape;282;p9">
            <a:extLst>
              <a:ext uri="{FF2B5EF4-FFF2-40B4-BE49-F238E27FC236}">
                <a16:creationId xmlns:a16="http://schemas.microsoft.com/office/drawing/2014/main" id="{1501BC83-18A9-43EE-AD44-02A34951EF92}"/>
              </a:ext>
            </a:extLst>
          </p:cNvPr>
          <p:cNvSpPr txBox="1"/>
          <p:nvPr/>
        </p:nvSpPr>
        <p:spPr>
          <a:xfrm>
            <a:off x="5654159" y="4486180"/>
            <a:ext cx="131118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 REQUEST</a:t>
            </a:r>
            <a:endParaRPr sz="14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83;p9">
            <a:extLst>
              <a:ext uri="{FF2B5EF4-FFF2-40B4-BE49-F238E27FC236}">
                <a16:creationId xmlns:a16="http://schemas.microsoft.com/office/drawing/2014/main" id="{55A3C972-AD5D-422E-83C3-F4A9FFCBD41C}"/>
              </a:ext>
            </a:extLst>
          </p:cNvPr>
          <p:cNvSpPr txBox="1"/>
          <p:nvPr/>
        </p:nvSpPr>
        <p:spPr>
          <a:xfrm>
            <a:off x="5654159" y="5057053"/>
            <a:ext cx="147816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 RESPONSE</a:t>
            </a:r>
            <a:endParaRPr sz="14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82;p9">
            <a:extLst>
              <a:ext uri="{FF2B5EF4-FFF2-40B4-BE49-F238E27FC236}">
                <a16:creationId xmlns:a16="http://schemas.microsoft.com/office/drawing/2014/main" id="{C23BF9E1-463C-4892-824D-1FB246F3C552}"/>
              </a:ext>
            </a:extLst>
          </p:cNvPr>
          <p:cNvSpPr txBox="1"/>
          <p:nvPr/>
        </p:nvSpPr>
        <p:spPr>
          <a:xfrm>
            <a:off x="3045080" y="5751762"/>
            <a:ext cx="131118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127.0.0.1:</a:t>
            </a:r>
            <a:r>
              <a:rPr lang="en-US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5500</a:t>
            </a:r>
            <a:endParaRPr sz="14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82;p9">
            <a:extLst>
              <a:ext uri="{FF2B5EF4-FFF2-40B4-BE49-F238E27FC236}">
                <a16:creationId xmlns:a16="http://schemas.microsoft.com/office/drawing/2014/main" id="{E63F16CF-4E36-4438-8B25-AABF89CB7BD0}"/>
              </a:ext>
            </a:extLst>
          </p:cNvPr>
          <p:cNvSpPr txBox="1"/>
          <p:nvPr/>
        </p:nvSpPr>
        <p:spPr>
          <a:xfrm>
            <a:off x="7820108" y="5751762"/>
            <a:ext cx="131118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Localhost:</a:t>
            </a:r>
            <a:r>
              <a:rPr lang="en-US" sz="1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 sz="14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Picture 13" descr="2015 Scion iQ Monthly Payments Refinance Calculator | WithClutch.com">
            <a:extLst>
              <a:ext uri="{FF2B5EF4-FFF2-40B4-BE49-F238E27FC236}">
                <a16:creationId xmlns:a16="http://schemas.microsoft.com/office/drawing/2014/main" id="{17CFD8AB-D1C7-4306-A6FC-FDED778D2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315" y="5788538"/>
            <a:ext cx="415290" cy="34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 descr="2015 Scion iQ Monthly Payments Refinance Calculator | WithClutch.com">
            <a:extLst>
              <a:ext uri="{FF2B5EF4-FFF2-40B4-BE49-F238E27FC236}">
                <a16:creationId xmlns:a16="http://schemas.microsoft.com/office/drawing/2014/main" id="{7B229BE9-819B-4135-9314-E97246490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975" y="5742088"/>
            <a:ext cx="415290" cy="34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Google Shape;187;p9">
            <a:extLst>
              <a:ext uri="{FF2B5EF4-FFF2-40B4-BE49-F238E27FC236}">
                <a16:creationId xmlns:a16="http://schemas.microsoft.com/office/drawing/2014/main" id="{F1154A8A-83A3-4A56-A44E-821BC6FA6224}"/>
              </a:ext>
            </a:extLst>
          </p:cNvPr>
          <p:cNvSpPr txBox="1"/>
          <p:nvPr/>
        </p:nvSpPr>
        <p:spPr>
          <a:xfrm>
            <a:off x="799861" y="4793916"/>
            <a:ext cx="180886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it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87;p9">
            <a:extLst>
              <a:ext uri="{FF2B5EF4-FFF2-40B4-BE49-F238E27FC236}">
                <a16:creationId xmlns:a16="http://schemas.microsoft.com/office/drawing/2014/main" id="{BC74DB5F-6E72-42E8-B083-4A95EC5CEFE9}"/>
              </a:ext>
            </a:extLst>
          </p:cNvPr>
          <p:cNvSpPr txBox="1"/>
          <p:nvPr/>
        </p:nvSpPr>
        <p:spPr>
          <a:xfrm rot="19579793">
            <a:off x="1327770" y="5948089"/>
            <a:ext cx="232682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with live server</a:t>
            </a:r>
            <a:endParaRPr sz="12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8707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88639AC4-C5A6-4E13-8FCE-41CF56CB9726}"/>
              </a:ext>
            </a:extLst>
          </p:cNvPr>
          <p:cNvSpPr txBox="1"/>
          <p:nvPr/>
        </p:nvSpPr>
        <p:spPr>
          <a:xfrm>
            <a:off x="1434550" y="934969"/>
            <a:ext cx="4119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References</a:t>
            </a:r>
            <a:endParaRPr lang="en-US" sz="3600" b="1" dirty="0">
              <a:solidFill>
                <a:schemeClr val="accent6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E89B70-B857-46E3-AE28-B2470A46C603}"/>
              </a:ext>
            </a:extLst>
          </p:cNvPr>
          <p:cNvSpPr txBox="1"/>
          <p:nvPr/>
        </p:nvSpPr>
        <p:spPr>
          <a:xfrm>
            <a:off x="2411233" y="1842917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</a:t>
            </a:r>
            <a:r>
              <a:rPr lang="en-US" dirty="0">
                <a:solidFill>
                  <a:srgbClr val="00B0F0"/>
                </a:solidFill>
              </a:rPr>
              <a:t>https://www.youtube.com/watch?v=PNtFSVU-YTI&amp;t=256s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349554-771B-4DAD-A21E-17D7D35749E4}"/>
              </a:ext>
            </a:extLst>
          </p:cNvPr>
          <p:cNvSpPr txBox="1"/>
          <p:nvPr/>
        </p:nvSpPr>
        <p:spPr>
          <a:xfrm>
            <a:off x="2506649" y="2558491"/>
            <a:ext cx="60946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 </a:t>
            </a:r>
            <a:r>
              <a:rPr lang="en-US" dirty="0">
                <a:solidFill>
                  <a:srgbClr val="00B0F0"/>
                </a:solidFill>
              </a:rPr>
              <a:t>https://www.section.io/engineering-education/how-to-use-cors-in-nodejs-with-express/#:~:text=What%20is%20CORS%3F,origins%20can%20access%20the%20API</a:t>
            </a:r>
          </a:p>
        </p:txBody>
      </p:sp>
    </p:spTree>
    <p:extLst>
      <p:ext uri="{BB962C8B-B14F-4D97-AF65-F5344CB8AC3E}">
        <p14:creationId xmlns:p14="http://schemas.microsoft.com/office/powerpoint/2010/main" val="3621800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04;p11"/>
          <p:cNvSpPr txBox="1"/>
          <p:nvPr/>
        </p:nvSpPr>
        <p:spPr>
          <a:xfrm>
            <a:off x="1262131" y="418664"/>
            <a:ext cx="938869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2 ways to set parameters in a GET request</a:t>
            </a:r>
            <a:endParaRPr sz="4000" b="1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5956480" y="1931831"/>
            <a:ext cx="34735" cy="409548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9199" y="2621322"/>
            <a:ext cx="492553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localhost: 3000/</a:t>
            </a:r>
            <a:r>
              <a:rPr lang="en-US" sz="3200" b="1" dirty="0" err="1"/>
              <a:t>book</a:t>
            </a:r>
            <a:r>
              <a:rPr lang="en-US" sz="3200" b="1" dirty="0" err="1">
                <a:solidFill>
                  <a:srgbClr val="FF0000"/>
                </a:solidFill>
              </a:rPr>
              <a:t>?id</a:t>
            </a:r>
            <a:r>
              <a:rPr lang="en-US" sz="3200" b="1" dirty="0">
                <a:solidFill>
                  <a:srgbClr val="FF0000"/>
                </a:solidFill>
              </a:rPr>
              <a:t>=2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35388" y="1689250"/>
            <a:ext cx="309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1 - USING </a:t>
            </a:r>
            <a:r>
              <a:rPr lang="en-US" dirty="0">
                <a:solidFill>
                  <a:srgbClr val="FF0000"/>
                </a:solidFill>
              </a:rPr>
              <a:t>QUERY PARAMETERS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9199" y="3710182"/>
            <a:ext cx="5208869" cy="163121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app.get</a:t>
            </a:r>
            <a:r>
              <a:rPr lang="en-US" sz="2000" dirty="0">
                <a:latin typeface="Consolas" panose="020B0609020204030204" pitchFamily="49" charset="0"/>
              </a:rPr>
              <a:t>("/book", (</a:t>
            </a:r>
            <a:r>
              <a:rPr lang="en-US" sz="2000" dirty="0" err="1">
                <a:latin typeface="Consolas" panose="020B0609020204030204" pitchFamily="49" charset="0"/>
              </a:rPr>
              <a:t>req</a:t>
            </a:r>
            <a:r>
              <a:rPr lang="en-US" sz="2000" dirty="0">
                <a:latin typeface="Consolas" panose="020B0609020204030204" pitchFamily="49" charset="0"/>
              </a:rPr>
              <a:t>, res) =&gt; 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   let id = 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req.query.id</a:t>
            </a:r>
          </a:p>
          <a:p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   </a:t>
            </a:r>
            <a:r>
              <a:rPr lang="en-US" sz="2000" dirty="0" err="1">
                <a:latin typeface="Consolas" panose="020B0609020204030204" pitchFamily="49" charset="0"/>
              </a:rPr>
              <a:t>res.send</a:t>
            </a:r>
            <a:r>
              <a:rPr lang="en-US" sz="2000" dirty="0">
                <a:latin typeface="Consolas" panose="020B0609020204030204" pitchFamily="49" charset="0"/>
              </a:rPr>
              <a:t>(“id is:" + id);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19627" y="2621323"/>
            <a:ext cx="492553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localhost: 3000/book</a:t>
            </a:r>
            <a:r>
              <a:rPr lang="en-US" sz="3200" b="1" dirty="0">
                <a:solidFill>
                  <a:srgbClr val="7030A0"/>
                </a:solidFill>
              </a:rPr>
              <a:t>/2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35816" y="1689250"/>
            <a:ext cx="3142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2 - USING </a:t>
            </a:r>
            <a:r>
              <a:rPr lang="en-US" b="1" dirty="0">
                <a:solidFill>
                  <a:srgbClr val="7030A0"/>
                </a:solidFill>
              </a:rPr>
              <a:t>ROUTE PARAMETERS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19627" y="3710182"/>
            <a:ext cx="5619088" cy="163121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app.get</a:t>
            </a:r>
            <a:r>
              <a:rPr lang="en-US" sz="2000" dirty="0">
                <a:latin typeface="Consolas" panose="020B0609020204030204" pitchFamily="49" charset="0"/>
              </a:rPr>
              <a:t>("/book/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:id</a:t>
            </a:r>
            <a:r>
              <a:rPr lang="en-US" sz="2000" dirty="0">
                <a:latin typeface="Consolas" panose="020B0609020204030204" pitchFamily="49" charset="0"/>
              </a:rPr>
              <a:t>", (</a:t>
            </a:r>
            <a:r>
              <a:rPr lang="en-US" sz="2000" dirty="0" err="1">
                <a:latin typeface="Consolas" panose="020B0609020204030204" pitchFamily="49" charset="0"/>
              </a:rPr>
              <a:t>req</a:t>
            </a:r>
            <a:r>
              <a:rPr lang="en-US" sz="2000" dirty="0">
                <a:latin typeface="Consolas" panose="020B0609020204030204" pitchFamily="49" charset="0"/>
              </a:rPr>
              <a:t>, res) =&gt; 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   let id = 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req.params.id</a:t>
            </a:r>
          </a:p>
          <a:p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   </a:t>
            </a:r>
            <a:r>
              <a:rPr lang="en-US" sz="2000" dirty="0" err="1">
                <a:latin typeface="Consolas" panose="020B0609020204030204" pitchFamily="49" charset="0"/>
              </a:rPr>
              <a:t>res.send</a:t>
            </a:r>
            <a:r>
              <a:rPr lang="en-US" sz="2000" dirty="0">
                <a:latin typeface="Consolas" panose="020B0609020204030204" pitchFamily="49" charset="0"/>
              </a:rPr>
              <a:t>(“id is:" + id);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91273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6;p9">
            <a:extLst>
              <a:ext uri="{FF2B5EF4-FFF2-40B4-BE49-F238E27FC236}">
                <a16:creationId xmlns:a16="http://schemas.microsoft.com/office/drawing/2014/main" id="{01619043-F9B6-4ABF-A143-ED6CEADC102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35937" y="758949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6880584" y="747280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4419485" y="575493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3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TextBox 2">
            <a:extLst>
              <a:ext uri="{FF2B5EF4-FFF2-40B4-BE49-F238E27FC236}">
                <a16:creationId xmlns:a16="http://schemas.microsoft.com/office/drawing/2014/main" id="{30325836-32E8-47D2-9C74-7A746835A21B}"/>
              </a:ext>
            </a:extLst>
          </p:cNvPr>
          <p:cNvSpPr txBox="1"/>
          <p:nvPr/>
        </p:nvSpPr>
        <p:spPr>
          <a:xfrm>
            <a:off x="0" y="0"/>
            <a:ext cx="165735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MANIPULATE</a:t>
            </a:r>
          </a:p>
        </p:txBody>
      </p:sp>
      <p:sp>
        <p:nvSpPr>
          <p:cNvPr id="24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537519" y="2507324"/>
            <a:ext cx="10306491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 new parameter to the book request :   </a:t>
            </a:r>
            <a:r>
              <a:rPr lang="en-US" sz="30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color of the book</a:t>
            </a:r>
            <a:endParaRPr sz="30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81607" y="3333995"/>
            <a:ext cx="309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1 - USING </a:t>
            </a:r>
            <a:r>
              <a:rPr lang="en-US" dirty="0">
                <a:solidFill>
                  <a:srgbClr val="FF0000"/>
                </a:solidFill>
              </a:rPr>
              <a:t>QUERY PARAMETERS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31849" y="3957357"/>
            <a:ext cx="3142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2 - USING </a:t>
            </a:r>
            <a:r>
              <a:rPr lang="en-US" b="1" dirty="0">
                <a:solidFill>
                  <a:srgbClr val="7030A0"/>
                </a:solidFill>
              </a:rPr>
              <a:t>ROUTE PARAMETERS</a:t>
            </a:r>
          </a:p>
        </p:txBody>
      </p:sp>
    </p:spTree>
    <p:extLst>
      <p:ext uri="{BB962C8B-B14F-4D97-AF65-F5344CB8AC3E}">
        <p14:creationId xmlns:p14="http://schemas.microsoft.com/office/powerpoint/2010/main" val="271428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88639AC4-C5A6-4E13-8FCE-41CF56CB9726}"/>
              </a:ext>
            </a:extLst>
          </p:cNvPr>
          <p:cNvSpPr txBox="1"/>
          <p:nvPr/>
        </p:nvSpPr>
        <p:spPr>
          <a:xfrm>
            <a:off x="2248885" y="213234"/>
            <a:ext cx="76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Let’s put the </a:t>
            </a:r>
            <a:r>
              <a:rPr lang="en-US" sz="3600" b="1" u="sng" dirty="0"/>
              <a:t>FRONT code </a:t>
            </a:r>
            <a:r>
              <a:rPr lang="en-US" sz="3600" b="1" dirty="0"/>
              <a:t>on the server</a:t>
            </a:r>
            <a:endParaRPr lang="en-US" sz="3600" b="1" dirty="0">
              <a:solidFill>
                <a:schemeClr val="accent6"/>
              </a:solidFill>
            </a:endParaRPr>
          </a:p>
        </p:txBody>
      </p:sp>
      <p:pic>
        <p:nvPicPr>
          <p:cNvPr id="14" name="Google Shape;247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51660" y="3328158"/>
            <a:ext cx="863948" cy="86394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261;p9"/>
          <p:cNvSpPr txBox="1"/>
          <p:nvPr/>
        </p:nvSpPr>
        <p:spPr>
          <a:xfrm>
            <a:off x="1552373" y="4114460"/>
            <a:ext cx="7498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284;p9"/>
          <p:cNvSpPr/>
          <p:nvPr/>
        </p:nvSpPr>
        <p:spPr>
          <a:xfrm>
            <a:off x="2538470" y="2804594"/>
            <a:ext cx="4449391" cy="2054152"/>
          </a:xfrm>
          <a:prstGeom prst="roundRect">
            <a:avLst>
              <a:gd name="adj" fmla="val 24971"/>
            </a:avLst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285;p9"/>
          <p:cNvSpPr txBox="1"/>
          <p:nvPr/>
        </p:nvSpPr>
        <p:spPr>
          <a:xfrm>
            <a:off x="2881173" y="2958867"/>
            <a:ext cx="213622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b="1" i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BACK END CODE</a:t>
            </a:r>
          </a:p>
        </p:txBody>
      </p:sp>
      <p:pic>
        <p:nvPicPr>
          <p:cNvPr id="33" name="Google Shape;286;p9"/>
          <p:cNvPicPr preferRelativeResize="0"/>
          <p:nvPr/>
        </p:nvPicPr>
        <p:blipFill rotWithShape="1">
          <a:blip r:embed="rId3">
            <a:alphaModFix/>
          </a:blip>
          <a:srcRect l="14055" t="8064" r="15517" b="13905"/>
          <a:stretch/>
        </p:blipFill>
        <p:spPr>
          <a:xfrm flipH="1">
            <a:off x="6935402" y="3050781"/>
            <a:ext cx="859976" cy="104721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285;p9"/>
          <p:cNvSpPr txBox="1"/>
          <p:nvPr/>
        </p:nvSpPr>
        <p:spPr>
          <a:xfrm>
            <a:off x="2997083" y="3574386"/>
            <a:ext cx="19044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/PUBLIC</a:t>
            </a:r>
            <a:endParaRPr sz="18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46;p9"/>
          <p:cNvSpPr/>
          <p:nvPr/>
        </p:nvSpPr>
        <p:spPr>
          <a:xfrm>
            <a:off x="3374612" y="3922036"/>
            <a:ext cx="3226882" cy="778666"/>
          </a:xfrm>
          <a:prstGeom prst="roundRect">
            <a:avLst>
              <a:gd name="adj" fmla="val 36515"/>
            </a:avLst>
          </a:prstGeom>
          <a:solidFill>
            <a:srgbClr val="D8D8D8"/>
          </a:solidFill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285;p9"/>
          <p:cNvSpPr txBox="1"/>
          <p:nvPr/>
        </p:nvSpPr>
        <p:spPr>
          <a:xfrm>
            <a:off x="3695055" y="4154821"/>
            <a:ext cx="213622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b="1" i="1" dirty="0">
                <a:solidFill>
                  <a:schemeClr val="accent6"/>
                </a:solidFill>
                <a:ea typeface="Calibri"/>
                <a:cs typeface="Calibri"/>
                <a:sym typeface="Calibri"/>
              </a:rPr>
              <a:t>FRONT END CODE</a:t>
            </a:r>
          </a:p>
        </p:txBody>
      </p:sp>
      <p:cxnSp>
        <p:nvCxnSpPr>
          <p:cNvPr id="42" name="Google Shape;280;p9"/>
          <p:cNvCxnSpPr/>
          <p:nvPr/>
        </p:nvCxnSpPr>
        <p:spPr>
          <a:xfrm>
            <a:off x="8270415" y="3927970"/>
            <a:ext cx="2113838" cy="15707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3" name="Google Shape;281;p9"/>
          <p:cNvCxnSpPr/>
          <p:nvPr/>
        </p:nvCxnSpPr>
        <p:spPr>
          <a:xfrm flipH="1" flipV="1">
            <a:off x="8238671" y="3422676"/>
            <a:ext cx="2119488" cy="9479"/>
          </a:xfrm>
          <a:prstGeom prst="straightConnector1">
            <a:avLst/>
          </a:prstGeom>
          <a:noFill/>
          <a:ln w="5715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4" name="Google Shape;282;p9"/>
          <p:cNvSpPr txBox="1"/>
          <p:nvPr/>
        </p:nvSpPr>
        <p:spPr>
          <a:xfrm>
            <a:off x="8666465" y="3022486"/>
            <a:ext cx="85690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sz="1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283;p9"/>
          <p:cNvSpPr txBox="1"/>
          <p:nvPr/>
        </p:nvSpPr>
        <p:spPr>
          <a:xfrm>
            <a:off x="8748311" y="3539217"/>
            <a:ext cx="94596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 sz="14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5061526" y="859565"/>
            <a:ext cx="347729" cy="32548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32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88639AC4-C5A6-4E13-8FCE-41CF56CB9726}"/>
              </a:ext>
            </a:extLst>
          </p:cNvPr>
          <p:cNvSpPr txBox="1"/>
          <p:nvPr/>
        </p:nvSpPr>
        <p:spPr>
          <a:xfrm>
            <a:off x="1390818" y="231623"/>
            <a:ext cx="9586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How to request to server on the </a:t>
            </a:r>
            <a:r>
              <a:rPr lang="en-US" sz="3600" b="1" dirty="0">
                <a:solidFill>
                  <a:srgbClr val="FF0000"/>
                </a:solidFill>
              </a:rPr>
              <a:t>FRONT CODE </a:t>
            </a:r>
            <a:r>
              <a:rPr lang="en-US" sz="3600" b="1" dirty="0"/>
              <a:t>?</a:t>
            </a:r>
            <a:endParaRPr lang="en-US" sz="3600" b="1" dirty="0">
              <a:solidFill>
                <a:schemeClr val="accent6"/>
              </a:solidFill>
            </a:endParaRPr>
          </a:p>
        </p:txBody>
      </p:sp>
      <p:sp>
        <p:nvSpPr>
          <p:cNvPr id="13" name="Google Shape;246;p9"/>
          <p:cNvSpPr/>
          <p:nvPr/>
        </p:nvSpPr>
        <p:spPr>
          <a:xfrm>
            <a:off x="2085058" y="1319135"/>
            <a:ext cx="2258586" cy="2081104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247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6362" y="1796253"/>
            <a:ext cx="863948" cy="86394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261;p9"/>
          <p:cNvSpPr txBox="1"/>
          <p:nvPr/>
        </p:nvSpPr>
        <p:spPr>
          <a:xfrm>
            <a:off x="1015899" y="2595298"/>
            <a:ext cx="7498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74;p9"/>
          <p:cNvSpPr/>
          <p:nvPr/>
        </p:nvSpPr>
        <p:spPr>
          <a:xfrm>
            <a:off x="7650116" y="1733983"/>
            <a:ext cx="2080708" cy="1722629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Google Shape;27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3966" y="2171086"/>
            <a:ext cx="733008" cy="733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7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58496" y="1088587"/>
            <a:ext cx="863948" cy="863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77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59472" y="3696922"/>
            <a:ext cx="658128" cy="65510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78;p9"/>
          <p:cNvSpPr txBox="1"/>
          <p:nvPr/>
        </p:nvSpPr>
        <p:spPr>
          <a:xfrm>
            <a:off x="2933397" y="4334868"/>
            <a:ext cx="82573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EXPRESS</a:t>
            </a:r>
            <a:endParaRPr sz="14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79;p9"/>
          <p:cNvSpPr/>
          <p:nvPr/>
        </p:nvSpPr>
        <p:spPr>
          <a:xfrm rot="10800000" flipH="1">
            <a:off x="3133766" y="2882625"/>
            <a:ext cx="425003" cy="77273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" name="Google Shape;280;p9"/>
          <p:cNvCxnSpPr/>
          <p:nvPr/>
        </p:nvCxnSpPr>
        <p:spPr>
          <a:xfrm>
            <a:off x="5252877" y="2985070"/>
            <a:ext cx="2113838" cy="15707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" name="Google Shape;281;p9"/>
          <p:cNvCxnSpPr/>
          <p:nvPr/>
        </p:nvCxnSpPr>
        <p:spPr>
          <a:xfrm flipH="1" flipV="1">
            <a:off x="5221133" y="2479776"/>
            <a:ext cx="2119488" cy="9479"/>
          </a:xfrm>
          <a:prstGeom prst="straightConnector1">
            <a:avLst/>
          </a:prstGeom>
          <a:noFill/>
          <a:ln w="5715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" name="Google Shape;282;p9"/>
          <p:cNvSpPr txBox="1"/>
          <p:nvPr/>
        </p:nvSpPr>
        <p:spPr>
          <a:xfrm>
            <a:off x="5648927" y="2079586"/>
            <a:ext cx="85690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sz="1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283;p9"/>
          <p:cNvSpPr txBox="1"/>
          <p:nvPr/>
        </p:nvSpPr>
        <p:spPr>
          <a:xfrm>
            <a:off x="5730773" y="2596317"/>
            <a:ext cx="94596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 sz="14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284;p9"/>
          <p:cNvSpPr/>
          <p:nvPr/>
        </p:nvSpPr>
        <p:spPr>
          <a:xfrm>
            <a:off x="2530958" y="1903840"/>
            <a:ext cx="1709699" cy="882951"/>
          </a:xfrm>
          <a:prstGeom prst="roundRect">
            <a:avLst>
              <a:gd name="adj" fmla="val 35629"/>
            </a:avLst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285;p9"/>
          <p:cNvSpPr txBox="1"/>
          <p:nvPr/>
        </p:nvSpPr>
        <p:spPr>
          <a:xfrm>
            <a:off x="2693357" y="2181022"/>
            <a:ext cx="14066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WEP SERVER</a:t>
            </a:r>
            <a:endParaRPr sz="18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" name="Google Shape;286;p9"/>
          <p:cNvPicPr preferRelativeResize="0"/>
          <p:nvPr/>
        </p:nvPicPr>
        <p:blipFill rotWithShape="1">
          <a:blip r:embed="rId5">
            <a:alphaModFix/>
          </a:blip>
          <a:srcRect l="14055" t="8064" r="15517" b="13905"/>
          <a:stretch/>
        </p:blipFill>
        <p:spPr>
          <a:xfrm flipH="1">
            <a:off x="4173860" y="1879256"/>
            <a:ext cx="859976" cy="104721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287;p9"/>
          <p:cNvSpPr txBox="1"/>
          <p:nvPr/>
        </p:nvSpPr>
        <p:spPr>
          <a:xfrm>
            <a:off x="5905922" y="4743006"/>
            <a:ext cx="517963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1 -  </a:t>
            </a:r>
            <a:r>
              <a:rPr lang="fr-FR" sz="3000" b="1" dirty="0" err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r>
              <a:rPr lang="fr-FR" sz="30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a GET to the server</a:t>
            </a:r>
          </a:p>
          <a:p>
            <a:pPr lvl="0" algn="ctr"/>
            <a:r>
              <a:rPr lang="fr-FR" sz="3000" b="1" dirty="0">
                <a:solidFill>
                  <a:schemeClr val="accent6"/>
                </a:solidFill>
                <a:ea typeface="Calibri"/>
                <a:cs typeface="Calibri"/>
                <a:sym typeface="Calibri"/>
              </a:rPr>
              <a:t> </a:t>
            </a:r>
            <a:r>
              <a:rPr lang="fr-FR" sz="3000" b="1" dirty="0" err="1">
                <a:solidFill>
                  <a:schemeClr val="accent6"/>
                </a:solidFill>
                <a:ea typeface="Calibri"/>
                <a:cs typeface="Calibri"/>
                <a:sym typeface="Calibri"/>
              </a:rPr>
              <a:t>with</a:t>
            </a:r>
            <a:r>
              <a:rPr lang="fr-FR" sz="3000" b="1" dirty="0">
                <a:solidFill>
                  <a:schemeClr val="accent6"/>
                </a:solidFill>
                <a:ea typeface="Calibri"/>
                <a:cs typeface="Calibri"/>
                <a:sym typeface="Calibri"/>
              </a:rPr>
              <a:t> AXIOS </a:t>
            </a:r>
            <a:endParaRPr sz="3000" b="1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277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1443" y="3561880"/>
            <a:ext cx="658128" cy="65510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278;p9"/>
          <p:cNvSpPr txBox="1"/>
          <p:nvPr/>
        </p:nvSpPr>
        <p:spPr>
          <a:xfrm>
            <a:off x="8295368" y="4199826"/>
            <a:ext cx="82573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AXIOS</a:t>
            </a:r>
            <a:endParaRPr sz="1400" b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279;p9"/>
          <p:cNvSpPr/>
          <p:nvPr/>
        </p:nvSpPr>
        <p:spPr>
          <a:xfrm rot="10800000" flipH="1">
            <a:off x="8495737" y="2747583"/>
            <a:ext cx="425003" cy="77273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287;p9"/>
          <p:cNvSpPr txBox="1"/>
          <p:nvPr/>
        </p:nvSpPr>
        <p:spPr>
          <a:xfrm>
            <a:off x="1032599" y="5758628"/>
            <a:ext cx="4275993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2 - </a:t>
            </a:r>
            <a:r>
              <a:rPr lang="fr-FR" sz="30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Send</a:t>
            </a:r>
            <a:r>
              <a:rPr lang="fr-FR" sz="3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30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 lang="fr-FR" sz="3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lang="fr-FR" sz="3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EXPRESS</a:t>
            </a:r>
            <a:endParaRPr sz="3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31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04;p11"/>
          <p:cNvSpPr txBox="1"/>
          <p:nvPr/>
        </p:nvSpPr>
        <p:spPr>
          <a:xfrm>
            <a:off x="1722867" y="573210"/>
            <a:ext cx="23181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4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7530" y="2177596"/>
            <a:ext cx="4931779" cy="193899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app</a:t>
            </a:r>
            <a:r>
              <a:rPr lang="en-US" sz="2000" dirty="0" err="1">
                <a:latin typeface="Consolas" panose="020B0609020204030204" pitchFamily="49" charset="0"/>
              </a:rPr>
              <a:t>.get</a:t>
            </a:r>
            <a:r>
              <a:rPr lang="en-US" sz="2000" dirty="0">
                <a:latin typeface="Consolas" panose="020B0609020204030204" pitchFamily="49" charset="0"/>
              </a:rPr>
              <a:t>("/book", 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req</a:t>
            </a:r>
            <a:r>
              <a:rPr lang="en-US" sz="2000" dirty="0"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res</a:t>
            </a:r>
            <a:r>
              <a:rPr lang="en-US" sz="2000" dirty="0">
                <a:latin typeface="Consolas" panose="020B0609020204030204" pitchFamily="49" charset="0"/>
              </a:rPr>
              <a:t>) =&gt; 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   let id =  int(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req.query.id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   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res.send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books[id].name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});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34627" y="2177596"/>
            <a:ext cx="6077264" cy="193899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axios</a:t>
            </a:r>
            <a:r>
              <a:rPr lang="en-US" sz="2000" dirty="0" err="1">
                <a:latin typeface="Consolas" panose="020B0609020204030204" pitchFamily="49" charset="0"/>
              </a:rPr>
              <a:t>.get</a:t>
            </a:r>
            <a:r>
              <a:rPr lang="en-US" sz="2000" dirty="0">
                <a:latin typeface="Consolas" panose="020B0609020204030204" pitchFamily="49" charset="0"/>
              </a:rPr>
              <a:t>("/</a:t>
            </a:r>
            <a:r>
              <a:rPr lang="en-US" sz="2000" dirty="0" err="1">
                <a:latin typeface="Consolas" panose="020B0609020204030204" pitchFamily="49" charset="0"/>
              </a:rPr>
              <a:t>book?id</a:t>
            </a:r>
            <a:r>
              <a:rPr lang="en-US" sz="2000" dirty="0">
                <a:latin typeface="Consolas" panose="020B0609020204030204" pitchFamily="49" charset="0"/>
              </a:rPr>
              <a:t>=5").then((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response</a:t>
            </a:r>
            <a:r>
              <a:rPr lang="en-US" sz="2000" dirty="0">
                <a:latin typeface="Consolas" panose="020B0609020204030204" pitchFamily="49" charset="0"/>
              </a:rPr>
              <a:t>) =&gt; 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  let </a:t>
            </a:r>
            <a:r>
              <a:rPr lang="en-US" sz="2000" dirty="0" err="1">
                <a:latin typeface="Consolas" panose="020B0609020204030204" pitchFamily="49" charset="0"/>
              </a:rPr>
              <a:t>bookName</a:t>
            </a:r>
            <a:r>
              <a:rPr lang="en-US" sz="2000" dirty="0">
                <a:latin typeface="Consolas" panose="020B0609020204030204" pitchFamily="49" charset="0"/>
              </a:rPr>
              <a:t> = </a:t>
            </a:r>
            <a:r>
              <a:rPr lang="en-US" sz="2000" dirty="0" err="1">
                <a:latin typeface="Consolas" panose="020B0609020204030204" pitchFamily="49" charset="0"/>
              </a:rPr>
              <a:t>response.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data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  </a:t>
            </a:r>
            <a:r>
              <a:rPr lang="en-US" sz="2000" dirty="0" err="1">
                <a:latin typeface="Consolas" panose="020B0609020204030204" pitchFamily="49" charset="0"/>
              </a:rPr>
              <a:t>label.textContent</a:t>
            </a:r>
            <a:r>
              <a:rPr lang="en-US" sz="2000" dirty="0">
                <a:latin typeface="Consolas" panose="020B0609020204030204" pitchFamily="49" charset="0"/>
              </a:rPr>
              <a:t> =  </a:t>
            </a:r>
            <a:r>
              <a:rPr lang="en-US" sz="2000" dirty="0" err="1">
                <a:latin typeface="Consolas" panose="020B0609020204030204" pitchFamily="49" charset="0"/>
              </a:rPr>
              <a:t>bookName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});</a:t>
            </a:r>
          </a:p>
        </p:txBody>
      </p:sp>
      <p:sp>
        <p:nvSpPr>
          <p:cNvPr id="10" name="Google Shape;204;p11"/>
          <p:cNvSpPr txBox="1"/>
          <p:nvPr/>
        </p:nvSpPr>
        <p:spPr>
          <a:xfrm>
            <a:off x="7840332" y="573210"/>
            <a:ext cx="23181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4000" b="1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" name="Google Shape;280;p9"/>
          <p:cNvCxnSpPr>
            <a:cxnSpLocks/>
          </p:cNvCxnSpPr>
          <p:nvPr/>
        </p:nvCxnSpPr>
        <p:spPr>
          <a:xfrm flipV="1">
            <a:off x="4459704" y="2994692"/>
            <a:ext cx="1747132" cy="325802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" name="Google Shape;281;p9"/>
          <p:cNvCxnSpPr/>
          <p:nvPr/>
        </p:nvCxnSpPr>
        <p:spPr>
          <a:xfrm flipH="1">
            <a:off x="4770211" y="2405567"/>
            <a:ext cx="1126118" cy="16277"/>
          </a:xfrm>
          <a:prstGeom prst="straightConnector1">
            <a:avLst/>
          </a:prstGeom>
          <a:noFill/>
          <a:ln w="57150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604737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6;p9">
            <a:extLst>
              <a:ext uri="{FF2B5EF4-FFF2-40B4-BE49-F238E27FC236}">
                <a16:creationId xmlns:a16="http://schemas.microsoft.com/office/drawing/2014/main" id="{01619043-F9B6-4ABF-A143-ED6CEADC102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35937" y="758949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7007805" y="747280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4419485" y="575493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3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TextBox 2">
            <a:extLst>
              <a:ext uri="{FF2B5EF4-FFF2-40B4-BE49-F238E27FC236}">
                <a16:creationId xmlns:a16="http://schemas.microsoft.com/office/drawing/2014/main" id="{30325836-32E8-47D2-9C74-7A746835A21B}"/>
              </a:ext>
            </a:extLst>
          </p:cNvPr>
          <p:cNvSpPr txBox="1"/>
          <p:nvPr/>
        </p:nvSpPr>
        <p:spPr>
          <a:xfrm>
            <a:off x="0" y="0"/>
            <a:ext cx="165735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MANIPULATE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8AD7D3-5FF8-437A-ACAF-18EA3EB39DB7}"/>
              </a:ext>
            </a:extLst>
          </p:cNvPr>
          <p:cNvSpPr txBox="1"/>
          <p:nvPr/>
        </p:nvSpPr>
        <p:spPr>
          <a:xfrm>
            <a:off x="2481607" y="3333995"/>
            <a:ext cx="4810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– Create an API following instruction in </a:t>
            </a:r>
            <a:r>
              <a:rPr lang="en-US" dirty="0">
                <a:solidFill>
                  <a:srgbClr val="00B0F0"/>
                </a:solidFill>
              </a:rPr>
              <a:t>server.js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A87245-7678-42B3-9765-5632BF1F809C}"/>
              </a:ext>
            </a:extLst>
          </p:cNvPr>
          <p:cNvSpPr txBox="1"/>
          <p:nvPr/>
        </p:nvSpPr>
        <p:spPr>
          <a:xfrm>
            <a:off x="2431849" y="3957357"/>
            <a:ext cx="6320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– Using </a:t>
            </a:r>
            <a:r>
              <a:rPr lang="en-US" dirty="0" err="1">
                <a:solidFill>
                  <a:srgbClr val="00B0F0"/>
                </a:solidFill>
              </a:rPr>
              <a:t>axios</a:t>
            </a:r>
            <a:r>
              <a:rPr lang="en-US" dirty="0"/>
              <a:t> to get data and display at frontend in </a:t>
            </a:r>
            <a:r>
              <a:rPr lang="en-US" dirty="0">
                <a:solidFill>
                  <a:srgbClr val="00B0F0"/>
                </a:solidFill>
              </a:rPr>
              <a:t>public</a:t>
            </a:r>
            <a:r>
              <a:rPr lang="en-US" dirty="0"/>
              <a:t> folder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07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88639AC4-C5A6-4E13-8FCE-41CF56CB9726}"/>
              </a:ext>
            </a:extLst>
          </p:cNvPr>
          <p:cNvSpPr txBox="1"/>
          <p:nvPr/>
        </p:nvSpPr>
        <p:spPr>
          <a:xfrm>
            <a:off x="3700672" y="290914"/>
            <a:ext cx="4119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What is </a:t>
            </a:r>
            <a:r>
              <a:rPr lang="en-US" sz="3600" b="1" dirty="0">
                <a:solidFill>
                  <a:srgbClr val="00B0F0"/>
                </a:solidFill>
              </a:rPr>
              <a:t>CORS</a:t>
            </a:r>
            <a:r>
              <a:rPr lang="en-US" sz="3600" b="1" dirty="0"/>
              <a:t>?</a:t>
            </a:r>
            <a:endParaRPr lang="en-US" sz="3600" b="1" dirty="0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85C20B-42E1-436B-AC3D-2B6F8938EE94}"/>
              </a:ext>
            </a:extLst>
          </p:cNvPr>
          <p:cNvSpPr txBox="1"/>
          <p:nvPr/>
        </p:nvSpPr>
        <p:spPr>
          <a:xfrm>
            <a:off x="3048663" y="1923871"/>
            <a:ext cx="6094674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CORS</a:t>
            </a:r>
            <a:r>
              <a:rPr lang="en-US" dirty="0"/>
              <a:t> stands for </a:t>
            </a:r>
            <a:r>
              <a:rPr lang="en-US" dirty="0">
                <a:solidFill>
                  <a:srgbClr val="00B0F0"/>
                </a:solidFill>
              </a:rPr>
              <a:t>Cross-Origin Resource Sharing</a:t>
            </a:r>
            <a:r>
              <a:rPr lang="en-US" dirty="0"/>
              <a:t>. It allows us to relax the security applied to an API. This is done by bypassing the </a:t>
            </a:r>
            <a:r>
              <a:rPr lang="en-US" i="1" dirty="0">
                <a:solidFill>
                  <a:srgbClr val="00B0F0"/>
                </a:solidFill>
              </a:rPr>
              <a:t>Access-Control-Allow-Origin </a:t>
            </a:r>
            <a:r>
              <a:rPr lang="en-US" dirty="0"/>
              <a:t>headers, which specify which origins can access the API.</a:t>
            </a:r>
          </a:p>
        </p:txBody>
      </p:sp>
      <p:pic>
        <p:nvPicPr>
          <p:cNvPr id="2050" name="Picture 2" descr="The Man Who Thinks Things, Man Clipart, Cartoon, Jane Pen PNG Transparent  Clipart Image and PSD File for Free Download | Man clipart, Cartoon clip  art, Indian flag photos">
            <a:extLst>
              <a:ext uri="{FF2B5EF4-FFF2-40B4-BE49-F238E27FC236}">
                <a16:creationId xmlns:a16="http://schemas.microsoft.com/office/drawing/2014/main" id="{7EDD166B-3C3F-4C35-88E8-395273499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9219" y1="27031" x2="70313" y2="510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62" y="2586826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57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88639AC4-C5A6-4E13-8FCE-41CF56CB9726}"/>
              </a:ext>
            </a:extLst>
          </p:cNvPr>
          <p:cNvSpPr txBox="1"/>
          <p:nvPr/>
        </p:nvSpPr>
        <p:spPr>
          <a:xfrm>
            <a:off x="3700672" y="290914"/>
            <a:ext cx="4119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How CORS works</a:t>
            </a:r>
            <a:endParaRPr lang="en-US" sz="3600" b="1" dirty="0">
              <a:solidFill>
                <a:schemeClr val="accent6"/>
              </a:solidFill>
            </a:endParaRPr>
          </a:p>
        </p:txBody>
      </p:sp>
      <p:pic>
        <p:nvPicPr>
          <p:cNvPr id="1031" name="Picture 7" descr="Server, data Free Icon - Icon-Icons.com">
            <a:extLst>
              <a:ext uri="{FF2B5EF4-FFF2-40B4-BE49-F238E27FC236}">
                <a16:creationId xmlns:a16="http://schemas.microsoft.com/office/drawing/2014/main" id="{EC2286D4-601F-48EE-91E0-2313AA51D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441" y="2367091"/>
            <a:ext cx="1071561" cy="107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Laptop icon Royalty Free Vector Image - VectorStock">
            <a:extLst>
              <a:ext uri="{FF2B5EF4-FFF2-40B4-BE49-F238E27FC236}">
                <a16:creationId xmlns:a16="http://schemas.microsoft.com/office/drawing/2014/main" id="{A74CE35F-4532-4DCE-BF6D-5039CAAB62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2" t="22493" r="11392" b="29739"/>
          <a:stretch/>
        </p:blipFill>
        <p:spPr bwMode="auto">
          <a:xfrm>
            <a:off x="2854978" y="2325471"/>
            <a:ext cx="1691387" cy="111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DE0E1C0B-6548-4A5D-AC54-642B6C700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40266" y="2536304"/>
            <a:ext cx="520810" cy="52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7D7FA9-D86E-4C68-81ED-AAE9BF5FB5F0}"/>
              </a:ext>
            </a:extLst>
          </p:cNvPr>
          <p:cNvCxnSpPr/>
          <p:nvPr/>
        </p:nvCxnSpPr>
        <p:spPr>
          <a:xfrm>
            <a:off x="4780059" y="2663687"/>
            <a:ext cx="26318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8A49E5D-8182-4BE6-BD1A-1447CF54808E}"/>
              </a:ext>
            </a:extLst>
          </p:cNvPr>
          <p:cNvCxnSpPr>
            <a:cxnSpLocks/>
          </p:cNvCxnSpPr>
          <p:nvPr/>
        </p:nvCxnSpPr>
        <p:spPr>
          <a:xfrm flipH="1">
            <a:off x="4780059" y="3189798"/>
            <a:ext cx="269416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Google Shape;282;p9">
            <a:extLst>
              <a:ext uri="{FF2B5EF4-FFF2-40B4-BE49-F238E27FC236}">
                <a16:creationId xmlns:a16="http://schemas.microsoft.com/office/drawing/2014/main" id="{F37B68EC-010A-4C2B-A66C-B61C870EE609}"/>
              </a:ext>
            </a:extLst>
          </p:cNvPr>
          <p:cNvSpPr txBox="1"/>
          <p:nvPr/>
        </p:nvSpPr>
        <p:spPr>
          <a:xfrm>
            <a:off x="5654159" y="2311189"/>
            <a:ext cx="131118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 REQUEST</a:t>
            </a:r>
            <a:endParaRPr sz="14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283;p9">
            <a:extLst>
              <a:ext uri="{FF2B5EF4-FFF2-40B4-BE49-F238E27FC236}">
                <a16:creationId xmlns:a16="http://schemas.microsoft.com/office/drawing/2014/main" id="{7264F6A7-D54E-46FC-B026-E5263DDE256A}"/>
              </a:ext>
            </a:extLst>
          </p:cNvPr>
          <p:cNvSpPr txBox="1"/>
          <p:nvPr/>
        </p:nvSpPr>
        <p:spPr>
          <a:xfrm>
            <a:off x="5654159" y="2882062"/>
            <a:ext cx="147816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 RESPONSE</a:t>
            </a:r>
            <a:endParaRPr sz="14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282;p9">
            <a:extLst>
              <a:ext uri="{FF2B5EF4-FFF2-40B4-BE49-F238E27FC236}">
                <a16:creationId xmlns:a16="http://schemas.microsoft.com/office/drawing/2014/main" id="{34AAE904-783E-4EFC-A7E3-CD8FE17B6884}"/>
              </a:ext>
            </a:extLst>
          </p:cNvPr>
          <p:cNvSpPr txBox="1"/>
          <p:nvPr/>
        </p:nvSpPr>
        <p:spPr>
          <a:xfrm>
            <a:off x="3045080" y="3576771"/>
            <a:ext cx="131118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Localhost:</a:t>
            </a:r>
            <a:r>
              <a:rPr lang="en-US" sz="1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 sz="14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282;p9">
            <a:extLst>
              <a:ext uri="{FF2B5EF4-FFF2-40B4-BE49-F238E27FC236}">
                <a16:creationId xmlns:a16="http://schemas.microsoft.com/office/drawing/2014/main" id="{8D2B05EA-7AF1-47C0-8F4B-9C6EB099E00B}"/>
              </a:ext>
            </a:extLst>
          </p:cNvPr>
          <p:cNvSpPr txBox="1"/>
          <p:nvPr/>
        </p:nvSpPr>
        <p:spPr>
          <a:xfrm>
            <a:off x="7820108" y="3576771"/>
            <a:ext cx="131118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Localhost:</a:t>
            </a:r>
            <a:r>
              <a:rPr lang="en-US" sz="1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3000</a:t>
            </a:r>
            <a:endParaRPr sz="14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5DBD27-83FA-477E-AEFC-14C43771D5DC}"/>
              </a:ext>
            </a:extLst>
          </p:cNvPr>
          <p:cNvSpPr txBox="1"/>
          <p:nvPr/>
        </p:nvSpPr>
        <p:spPr>
          <a:xfrm>
            <a:off x="3262414" y="4403882"/>
            <a:ext cx="60946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gt-regular"/>
              </a:rPr>
              <a:t>The </a:t>
            </a:r>
            <a:r>
              <a:rPr lang="en-US" b="1" i="0" dirty="0">
                <a:solidFill>
                  <a:srgbClr val="404040"/>
                </a:solidFill>
                <a:effectLst/>
                <a:latin typeface="gt-regular"/>
              </a:rPr>
              <a:t>client</a:t>
            </a:r>
            <a:r>
              <a:rPr lang="en-US" b="0" i="0" dirty="0">
                <a:solidFill>
                  <a:srgbClr val="404040"/>
                </a:solidFill>
                <a:effectLst/>
                <a:latin typeface="gt-regular"/>
              </a:rPr>
              <a:t> and the </a:t>
            </a:r>
            <a:r>
              <a:rPr lang="en-US" b="1" i="0" dirty="0">
                <a:solidFill>
                  <a:srgbClr val="404040"/>
                </a:solidFill>
                <a:effectLst/>
                <a:latin typeface="gt-regular"/>
              </a:rPr>
              <a:t>server</a:t>
            </a:r>
            <a:r>
              <a:rPr lang="en-US" b="0" i="0" dirty="0">
                <a:solidFill>
                  <a:srgbClr val="404040"/>
                </a:solidFill>
                <a:effectLst/>
                <a:latin typeface="gt-regular"/>
              </a:rPr>
              <a:t> have the </a:t>
            </a:r>
            <a:r>
              <a:rPr lang="en-US" b="1" i="0" dirty="0">
                <a:solidFill>
                  <a:srgbClr val="404040"/>
                </a:solidFill>
                <a:effectLst/>
                <a:latin typeface="gt-regular"/>
              </a:rPr>
              <a:t>same origin</a:t>
            </a:r>
            <a:r>
              <a:rPr lang="en-US" b="0" i="0" dirty="0">
                <a:solidFill>
                  <a:srgbClr val="404040"/>
                </a:solidFill>
                <a:effectLst/>
                <a:latin typeface="gt-regular"/>
              </a:rPr>
              <a:t>. In this example, accessing resources will be successful. You’re trying to access resources on your server, and the same server handles the </a:t>
            </a:r>
            <a:r>
              <a:rPr lang="en-US" b="1" i="0" dirty="0">
                <a:solidFill>
                  <a:srgbClr val="404040"/>
                </a:solidFill>
                <a:effectLst/>
                <a:latin typeface="gt-regular"/>
              </a:rPr>
              <a:t>request</a:t>
            </a:r>
            <a:r>
              <a:rPr lang="en-US" b="0" i="0" dirty="0">
                <a:solidFill>
                  <a:srgbClr val="404040"/>
                </a:solidFill>
                <a:effectLst/>
                <a:latin typeface="gt-regular"/>
              </a:rPr>
              <a:t>.</a:t>
            </a:r>
            <a:endParaRPr lang="en-US" dirty="0"/>
          </a:p>
        </p:txBody>
      </p:sp>
      <p:pic>
        <p:nvPicPr>
          <p:cNvPr id="1037" name="Picture 13" descr="2015 Scion iQ Monthly Payments Refinance Calculator | WithClutch.com">
            <a:extLst>
              <a:ext uri="{FF2B5EF4-FFF2-40B4-BE49-F238E27FC236}">
                <a16:creationId xmlns:a16="http://schemas.microsoft.com/office/drawing/2014/main" id="{A6D3B75E-5757-4A71-87A2-4B323B23E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769" y="3613547"/>
            <a:ext cx="415290" cy="34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3" descr="2015 Scion iQ Monthly Payments Refinance Calculator | WithClutch.com">
            <a:extLst>
              <a:ext uri="{FF2B5EF4-FFF2-40B4-BE49-F238E27FC236}">
                <a16:creationId xmlns:a16="http://schemas.microsoft.com/office/drawing/2014/main" id="{9B77F7B0-E358-40A4-BBAD-100642BEB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315" y="3613547"/>
            <a:ext cx="415290" cy="34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9278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652</Words>
  <Application>Microsoft Office PowerPoint</Application>
  <PresentationFormat>Widescreen</PresentationFormat>
  <Paragraphs>94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gt-regular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clément vinot</dc:creator>
  <cp:lastModifiedBy>rady y</cp:lastModifiedBy>
  <cp:revision>82</cp:revision>
  <dcterms:created xsi:type="dcterms:W3CDTF">2021-05-06T04:18:21Z</dcterms:created>
  <dcterms:modified xsi:type="dcterms:W3CDTF">2022-04-06T00:36:42Z</dcterms:modified>
</cp:coreProperties>
</file>