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jfIyUvdg+LYyVkrZED8+Uoz1h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B4478-C0F4-4605-B1CF-2DB9CC1BE545}">
  <a:tblStyle styleId="{0C9B4478-C0F4-4605-B1CF-2DB9CC1BE54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0F0F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0F0F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>
        <p:scale>
          <a:sx n="66" d="100"/>
          <a:sy n="66" d="100"/>
        </p:scale>
        <p:origin x="2472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Maybe they noticed this.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Private API will have a private key, public ones will usualy have a manual generation and a restriction of use.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WHY : 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fr-FR"/>
              <a:t>Because it’s expensive to run a web service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fr-FR"/>
              <a:t>Because maybe the API gives access to private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http://www.omdbapi.com/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What is it 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list of possible requests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list of parameters to put in the URL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returns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If the header is bad, sometimes the request is refused ! </a:t>
            </a:r>
            <a:br>
              <a:rPr lang="fr-FR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The definition of what is inside the body, what is inside the header depends of the API 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REMARK : a body only exists in POST/PUT requests, or response from server. A GET request does not have a body (no data transfere)</a:t>
            </a:r>
            <a:endParaRPr/>
          </a:p>
        </p:txBody>
      </p:sp>
      <p:sp>
        <p:nvSpPr>
          <p:cNvPr id="297" name="Google Shape;29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If the request is wrong, check the header, check the body, check the URL…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Requests : https://developer.mozilla.org/en-US/docs/Web/HTTP/Status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Axios reads the status, and executes the corresponding code depending of the status.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If there is something in error.response, it means the request reached the server and came back, but something weird happened.</a:t>
            </a:r>
            <a:endParaRPr/>
          </a:p>
        </p:txBody>
      </p:sp>
      <p:sp>
        <p:nvSpPr>
          <p:cNvPr id="361" name="Google Shape;361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73" name="Google Shape;3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Go fast on reminders</a:t>
            </a: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Go fast on reminders</a:t>
            </a: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Your app asks the API (which has a menu, list of requests), for the service they can use in the kitchen.</a:t>
            </a:r>
            <a:endParaRPr/>
          </a:p>
        </p:txBody>
      </p:sp>
      <p:sp>
        <p:nvSpPr>
          <p:cNvPr id="142" name="Google Shape;14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 web API is a set of specifications on How to use a web service</a:t>
            </a:r>
            <a:br>
              <a:rPr lang="fr-FR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The Root Endpoint is the starting point.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The Path is specifying the ressource you are asking for. </a:t>
            </a:r>
            <a:endParaRPr/>
          </a:p>
        </p:txBody>
      </p:sp>
      <p:sp>
        <p:nvSpPr>
          <p:cNvPr id="156" name="Google Shape;15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http://www.omdbapi.com/</a:t>
            </a:r>
            <a:endParaRPr/>
          </a:p>
        </p:txBody>
      </p:sp>
      <p:sp>
        <p:nvSpPr>
          <p:cNvPr id="179" name="Google Shape;17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Statu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equestbin.com/" TargetMode="External"/><Relationship Id="rId4" Type="http://schemas.openxmlformats.org/officeDocument/2006/relationships/hyperlink" Target="https://mixedanalytics.com/blog/list-actually-free-open-no-auth-needed-api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5134346" y="882005"/>
            <a:ext cx="168187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533168" y="3282662"/>
            <a:ext cx="11352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AXIOS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4442558" y="4152451"/>
            <a:ext cx="33488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request APIs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D7F839-052E-496F-9D98-6A0DF50F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483" y="1516446"/>
            <a:ext cx="5676900" cy="1990725"/>
          </a:xfrm>
          <a:prstGeom prst="rect">
            <a:avLst/>
          </a:prstGeom>
        </p:spPr>
      </p:pic>
      <p:sp>
        <p:nvSpPr>
          <p:cNvPr id="211" name="Google Shape;21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sp>
        <p:nvSpPr>
          <p:cNvPr id="212" name="Google Shape;212;p10"/>
          <p:cNvSpPr txBox="1"/>
          <p:nvPr/>
        </p:nvSpPr>
        <p:spPr>
          <a:xfrm>
            <a:off x="2273215" y="410845"/>
            <a:ext cx="71883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 special parameter : the </a:t>
            </a:r>
            <a:r>
              <a:rPr lang="fr-FR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API key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4893733" y="1878507"/>
            <a:ext cx="1796628" cy="477365"/>
          </a:xfrm>
          <a:prstGeom prst="rect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5616646" y="2914658"/>
            <a:ext cx="1613887" cy="414759"/>
          </a:xfrm>
          <a:prstGeom prst="rect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10"/>
          <p:cNvCxnSpPr>
            <a:cxnSpLocks/>
          </p:cNvCxnSpPr>
          <p:nvPr/>
        </p:nvCxnSpPr>
        <p:spPr>
          <a:xfrm>
            <a:off x="6781800" y="2144619"/>
            <a:ext cx="2545576" cy="5539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0"/>
          <p:cNvCxnSpPr>
            <a:cxnSpLocks/>
          </p:cNvCxnSpPr>
          <p:nvPr/>
        </p:nvCxnSpPr>
        <p:spPr>
          <a:xfrm flipV="1">
            <a:off x="7230533" y="2753587"/>
            <a:ext cx="2096843" cy="41475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8" name="Google Shape;218;p10"/>
          <p:cNvSpPr txBox="1"/>
          <p:nvPr/>
        </p:nvSpPr>
        <p:spPr>
          <a:xfrm>
            <a:off x="9027418" y="2172104"/>
            <a:ext cx="135838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API key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sp>
        <p:nvSpPr>
          <p:cNvPr id="227" name="Google Shape;227;p11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1"/>
          <p:cNvSpPr txBox="1"/>
          <p:nvPr/>
        </p:nvSpPr>
        <p:spPr>
          <a:xfrm>
            <a:off x="4179198" y="932260"/>
            <a:ext cx="31630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Find the URL !</a:t>
            </a:r>
            <a:endParaRPr/>
          </a:p>
        </p:txBody>
      </p:sp>
      <p:sp>
        <p:nvSpPr>
          <p:cNvPr id="229" name="Google Shape;229;p11"/>
          <p:cNvSpPr txBox="1"/>
          <p:nvPr/>
        </p:nvSpPr>
        <p:spPr>
          <a:xfrm>
            <a:off x="4864240" y="369332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1"/>
          <p:cNvSpPr txBox="1"/>
          <p:nvPr/>
        </p:nvSpPr>
        <p:spPr>
          <a:xfrm>
            <a:off x="1146519" y="1754505"/>
            <a:ext cx="1020728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in message to the conversation, what is the corresponding URL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service ! </a:t>
            </a:r>
            <a:r>
              <a:rPr lang="fr-FR" sz="2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The first who is correct wins the point !</a:t>
            </a:r>
            <a:endParaRPr/>
          </a:p>
        </p:txBody>
      </p:sp>
      <p:graphicFrame>
        <p:nvGraphicFramePr>
          <p:cNvPr id="231" name="Google Shape;231;p11"/>
          <p:cNvGraphicFramePr/>
          <p:nvPr>
            <p:extLst>
              <p:ext uri="{D42A27DB-BD31-4B8C-83A1-F6EECF244321}">
                <p14:modId xmlns:p14="http://schemas.microsoft.com/office/powerpoint/2010/main" val="3142906730"/>
              </p:ext>
            </p:extLst>
          </p:nvPr>
        </p:nvGraphicFramePr>
        <p:xfrm>
          <a:off x="200660" y="3082804"/>
          <a:ext cx="11854175" cy="3033375"/>
        </p:xfrm>
        <a:graphic>
          <a:graphicData uri="http://schemas.openxmlformats.org/drawingml/2006/table">
            <a:tbl>
              <a:tblPr firstRow="1" bandRow="1">
                <a:noFill/>
                <a:tableStyleId>{0C9B4478-C0F4-4605-B1CF-2DB9CC1BE545}</a:tableStyleId>
              </a:tblPr>
              <a:tblGrid>
                <a:gridCol w="4661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2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QUERY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URL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1- </a:t>
                      </a:r>
                      <a:r>
                        <a:rPr lang="fr-FR" sz="1800" dirty="0" err="1"/>
                        <a:t>Get</a:t>
                      </a:r>
                      <a:r>
                        <a:rPr lang="fr-FR" sz="1800" dirty="0"/>
                        <a:t> info of « Flower »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dirty="0"/>
                        <a:t>1: https://pixabay.com/api/?key=[your_key]&amp;q=flower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2" name="Google Shape;232;p11"/>
          <p:cNvSpPr/>
          <p:nvPr/>
        </p:nvSpPr>
        <p:spPr>
          <a:xfrm>
            <a:off x="200660" y="4002345"/>
            <a:ext cx="11854180" cy="21138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4864240" y="4599488"/>
            <a:ext cx="26463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Get ready !</a:t>
            </a:r>
            <a:endParaRPr/>
          </a:p>
        </p:txBody>
      </p:sp>
      <p:pic>
        <p:nvPicPr>
          <p:cNvPr id="234" name="Google Shape;23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3204" y="45619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1"/>
          <p:cNvSpPr txBox="1"/>
          <p:nvPr/>
        </p:nvSpPr>
        <p:spPr>
          <a:xfrm>
            <a:off x="7747851" y="44452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sp>
        <p:nvSpPr>
          <p:cNvPr id="242" name="Google Shape;242;p1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4240158" y="945719"/>
            <a:ext cx="31630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Find the URL !</a:t>
            </a:r>
            <a:endParaRPr/>
          </a:p>
        </p:txBody>
      </p:sp>
      <p:sp>
        <p:nvSpPr>
          <p:cNvPr id="244" name="Google Shape;244;p12"/>
          <p:cNvSpPr txBox="1"/>
          <p:nvPr/>
        </p:nvSpPr>
        <p:spPr>
          <a:xfrm>
            <a:off x="4864240" y="369332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1146519" y="1827555"/>
            <a:ext cx="1020728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in message to the conversation, what is the corresponding URL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service ! </a:t>
            </a:r>
            <a:r>
              <a:rPr lang="fr-FR" sz="2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The first who is correct wins the point !</a:t>
            </a:r>
            <a:endParaRPr/>
          </a:p>
        </p:txBody>
      </p:sp>
      <p:graphicFrame>
        <p:nvGraphicFramePr>
          <p:cNvPr id="246" name="Google Shape;246;p12"/>
          <p:cNvGraphicFramePr/>
          <p:nvPr>
            <p:extLst>
              <p:ext uri="{D42A27DB-BD31-4B8C-83A1-F6EECF244321}">
                <p14:modId xmlns:p14="http://schemas.microsoft.com/office/powerpoint/2010/main" val="1652380996"/>
              </p:ext>
            </p:extLst>
          </p:nvPr>
        </p:nvGraphicFramePr>
        <p:xfrm>
          <a:off x="200660" y="3082804"/>
          <a:ext cx="11854200" cy="1667725"/>
        </p:xfrm>
        <a:graphic>
          <a:graphicData uri="http://schemas.openxmlformats.org/drawingml/2006/table">
            <a:tbl>
              <a:tblPr firstRow="1" bandRow="1">
                <a:noFill/>
                <a:tableStyleId>{0C9B4478-C0F4-4605-B1CF-2DB9CC1BE545}</a:tableStyleId>
              </a:tblPr>
              <a:tblGrid>
                <a:gridCol w="5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QUERY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URL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1- </a:t>
                      </a:r>
                      <a:r>
                        <a:rPr lang="fr-FR" sz="1800" dirty="0" err="1"/>
                        <a:t>Get</a:t>
                      </a:r>
                      <a:r>
                        <a:rPr lang="fr-FR" sz="1800" dirty="0"/>
                        <a:t> all info of « Food»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2- </a:t>
                      </a:r>
                      <a:r>
                        <a:rPr lang="fr-FR" sz="1800" dirty="0" err="1"/>
                        <a:t>Get</a:t>
                      </a:r>
                      <a:r>
                        <a:rPr lang="fr-FR" sz="1800" dirty="0"/>
                        <a:t> all  </a:t>
                      </a:r>
                      <a:r>
                        <a:rPr lang="fr-FR" sz="1800" dirty="0" err="1"/>
                        <a:t>flower</a:t>
                      </a:r>
                      <a:r>
                        <a:rPr lang="fr-FR" sz="1800" dirty="0"/>
                        <a:t> </a:t>
                      </a:r>
                      <a:r>
                        <a:rPr lang="fr-FR" sz="1800" dirty="0" err="1"/>
                        <a:t>with</a:t>
                      </a:r>
                      <a:r>
                        <a:rPr lang="fr-FR" sz="1800" dirty="0"/>
                        <a:t> </a:t>
                      </a:r>
                      <a:r>
                        <a:rPr lang="fr-FR" sz="1800" dirty="0" err="1"/>
                        <a:t>yellow</a:t>
                      </a:r>
                      <a:r>
                        <a:rPr lang="fr-FR" sz="1800" dirty="0"/>
                        <a:t> </a:t>
                      </a:r>
                      <a:r>
                        <a:rPr lang="fr-FR" sz="1800" dirty="0" err="1"/>
                        <a:t>color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7" name="Google Shape;24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3204" y="45619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2"/>
          <p:cNvSpPr txBox="1"/>
          <p:nvPr/>
        </p:nvSpPr>
        <p:spPr>
          <a:xfrm>
            <a:off x="7747851" y="44452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"/>
          <p:cNvSpPr txBox="1"/>
          <p:nvPr/>
        </p:nvSpPr>
        <p:spPr>
          <a:xfrm>
            <a:off x="3227148" y="3294380"/>
            <a:ext cx="599433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Instructions are in the code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6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4563" y="257220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6"/>
          <p:cNvSpPr txBox="1"/>
          <p:nvPr/>
        </p:nvSpPr>
        <p:spPr>
          <a:xfrm>
            <a:off x="6709210" y="256053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6"/>
          <p:cNvSpPr txBox="1"/>
          <p:nvPr/>
        </p:nvSpPr>
        <p:spPr>
          <a:xfrm>
            <a:off x="4117374" y="257351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  <p:sp>
        <p:nvSpPr>
          <p:cNvPr id="300" name="Google Shape;300;p17"/>
          <p:cNvSpPr txBox="1"/>
          <p:nvPr/>
        </p:nvSpPr>
        <p:spPr>
          <a:xfrm>
            <a:off x="302555" y="259916"/>
            <a:ext cx="565543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lang="fr-FR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Anatomy of a request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17" descr="The Fabulous Suspicious Package - WNOR FM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964" y="2031136"/>
            <a:ext cx="4337192" cy="34871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17"/>
          <p:cNvCxnSpPr/>
          <p:nvPr/>
        </p:nvCxnSpPr>
        <p:spPr>
          <a:xfrm rot="10800000" flipH="1">
            <a:off x="2580560" y="2002396"/>
            <a:ext cx="1244680" cy="12484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3" name="Google Shape;303;p17"/>
          <p:cNvSpPr txBox="1"/>
          <p:nvPr/>
        </p:nvSpPr>
        <p:spPr>
          <a:xfrm>
            <a:off x="3767700" y="5129716"/>
            <a:ext cx="99738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/>
          </a:p>
        </p:txBody>
      </p:sp>
      <p:cxnSp>
        <p:nvCxnSpPr>
          <p:cNvPr id="304" name="Google Shape;304;p17"/>
          <p:cNvCxnSpPr/>
          <p:nvPr/>
        </p:nvCxnSpPr>
        <p:spPr>
          <a:xfrm>
            <a:off x="2549833" y="5007703"/>
            <a:ext cx="1233800" cy="4203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5" name="Google Shape;305;p17"/>
          <p:cNvSpPr txBox="1"/>
          <p:nvPr/>
        </p:nvSpPr>
        <p:spPr>
          <a:xfrm>
            <a:off x="3825240" y="1311662"/>
            <a:ext cx="134684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endParaRPr/>
          </a:p>
        </p:txBody>
      </p:sp>
      <p:sp>
        <p:nvSpPr>
          <p:cNvPr id="306" name="Google Shape;306;p17"/>
          <p:cNvSpPr txBox="1"/>
          <p:nvPr/>
        </p:nvSpPr>
        <p:spPr>
          <a:xfrm>
            <a:off x="5233800" y="967762"/>
            <a:ext cx="3572235" cy="14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inside ?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sends it 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it authorized ? (key)</a:t>
            </a:r>
            <a:endParaRPr/>
          </a:p>
        </p:txBody>
      </p:sp>
      <p:sp>
        <p:nvSpPr>
          <p:cNvPr id="307" name="Google Shape;307;p17"/>
          <p:cNvSpPr txBox="1"/>
          <p:nvPr/>
        </p:nvSpPr>
        <p:spPr>
          <a:xfrm>
            <a:off x="3294528" y="5546338"/>
            <a:ext cx="399985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you send (usually JSON or XML)</a:t>
            </a:r>
            <a:endParaRPr/>
          </a:p>
        </p:txBody>
      </p:sp>
      <p:cxnSp>
        <p:nvCxnSpPr>
          <p:cNvPr id="308" name="Google Shape;308;p17"/>
          <p:cNvCxnSpPr/>
          <p:nvPr/>
        </p:nvCxnSpPr>
        <p:spPr>
          <a:xfrm>
            <a:off x="4772973" y="3627120"/>
            <a:ext cx="426434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9" name="Google Shape;309;p17"/>
          <p:cNvSpPr txBox="1"/>
          <p:nvPr/>
        </p:nvSpPr>
        <p:spPr>
          <a:xfrm>
            <a:off x="9159720" y="3350121"/>
            <a:ext cx="286988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Delivery Address</a:t>
            </a:r>
            <a:endParaRPr/>
          </a:p>
        </p:txBody>
      </p:sp>
      <p:sp>
        <p:nvSpPr>
          <p:cNvPr id="310" name="Google Shape;310;p17"/>
          <p:cNvSpPr txBox="1"/>
          <p:nvPr/>
        </p:nvSpPr>
        <p:spPr>
          <a:xfrm>
            <a:off x="9834237" y="3904119"/>
            <a:ext cx="109356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= URL</a:t>
            </a:r>
            <a:endParaRPr/>
          </a:p>
        </p:txBody>
      </p:sp>
      <p:sp>
        <p:nvSpPr>
          <p:cNvPr id="311" name="Google Shape;311;p17"/>
          <p:cNvSpPr txBox="1"/>
          <p:nvPr/>
        </p:nvSpPr>
        <p:spPr>
          <a:xfrm>
            <a:off x="7971122" y="4784100"/>
            <a:ext cx="431489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Sometimes parameters 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in the URL instead of header/body</a:t>
            </a:r>
            <a:endParaRPr/>
          </a:p>
        </p:txBody>
      </p:sp>
      <p:sp>
        <p:nvSpPr>
          <p:cNvPr id="312" name="Google Shape;312;p17"/>
          <p:cNvSpPr txBox="1"/>
          <p:nvPr/>
        </p:nvSpPr>
        <p:spPr>
          <a:xfrm>
            <a:off x="4667127" y="5053912"/>
            <a:ext cx="24045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Only for Post/Put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  <p:sp>
        <p:nvSpPr>
          <p:cNvPr id="332" name="Google Shape;332;p19"/>
          <p:cNvSpPr txBox="1"/>
          <p:nvPr/>
        </p:nvSpPr>
        <p:spPr>
          <a:xfrm>
            <a:off x="302555" y="259916"/>
            <a:ext cx="565543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lang="fr-FR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With Axios :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19" descr="Une image contenant texte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 l="6250" t="21318" r="42813" b="14676"/>
          <a:stretch/>
        </p:blipFill>
        <p:spPr>
          <a:xfrm>
            <a:off x="4145891" y="1587906"/>
            <a:ext cx="7557818" cy="393192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9"/>
          <p:cNvSpPr/>
          <p:nvPr/>
        </p:nvSpPr>
        <p:spPr>
          <a:xfrm>
            <a:off x="4286929" y="1920403"/>
            <a:ext cx="4796111" cy="1176164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Google Shape;335;p19"/>
          <p:cNvCxnSpPr/>
          <p:nvPr/>
        </p:nvCxnSpPr>
        <p:spPr>
          <a:xfrm>
            <a:off x="2730101" y="2039678"/>
            <a:ext cx="1556828" cy="37041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6" name="Google Shape;336;p19"/>
          <p:cNvCxnSpPr/>
          <p:nvPr/>
        </p:nvCxnSpPr>
        <p:spPr>
          <a:xfrm rot="10800000" flipH="1">
            <a:off x="7830837" y="3851645"/>
            <a:ext cx="646453" cy="20864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7" name="Google Shape;337;p19"/>
          <p:cNvSpPr txBox="1"/>
          <p:nvPr/>
        </p:nvSpPr>
        <p:spPr>
          <a:xfrm>
            <a:off x="0" y="1397183"/>
            <a:ext cx="389459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Define the header object</a:t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 rot="-5400000">
            <a:off x="8349176" y="2082685"/>
            <a:ext cx="256228" cy="3101267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4764588" y="5972801"/>
            <a:ext cx="46981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Give body and header to axios</a:t>
            </a:r>
            <a:endParaRPr sz="2800"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  <p:pic>
        <p:nvPicPr>
          <p:cNvPr id="345" name="Google Shape;345;p20" descr="ACCESS DENI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6075" y="1301115"/>
            <a:ext cx="6419850" cy="4545254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0"/>
          <p:cNvSpPr txBox="1"/>
          <p:nvPr/>
        </p:nvSpPr>
        <p:spPr>
          <a:xfrm>
            <a:off x="440565" y="383388"/>
            <a:ext cx="565543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lang="fr-FR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What about HTTP errors ?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  <p:sp>
        <p:nvSpPr>
          <p:cNvPr id="353" name="Google Shape;353;p21"/>
          <p:cNvSpPr txBox="1"/>
          <p:nvPr/>
        </p:nvSpPr>
        <p:spPr>
          <a:xfrm>
            <a:off x="440565" y="383388"/>
            <a:ext cx="565543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lang="fr-FR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Read the STATUS 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1"/>
          <p:cNvSpPr txBox="1"/>
          <p:nvPr/>
        </p:nvSpPr>
        <p:spPr>
          <a:xfrm>
            <a:off x="440565" y="1335269"/>
            <a:ext cx="58648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request returns a status code </a:t>
            </a:r>
            <a:endParaRPr/>
          </a:p>
        </p:txBody>
      </p:sp>
      <p:pic>
        <p:nvPicPr>
          <p:cNvPr id="355" name="Google Shape;35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944" y="2419480"/>
            <a:ext cx="9504714" cy="280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Google Shape;356;p21"/>
          <p:cNvCxnSpPr/>
          <p:nvPr/>
        </p:nvCxnSpPr>
        <p:spPr>
          <a:xfrm flipH="1">
            <a:off x="9965699" y="3241728"/>
            <a:ext cx="768537" cy="9689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7" name="Google Shape;357;p21"/>
          <p:cNvSpPr txBox="1"/>
          <p:nvPr/>
        </p:nvSpPr>
        <p:spPr>
          <a:xfrm>
            <a:off x="8550541" y="2603891"/>
            <a:ext cx="389459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Your request is wrong 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 txBox="1">
            <a:spLocks noGrp="1"/>
          </p:cNvSpPr>
          <p:nvPr>
            <p:ph type="sldNum" idx="12"/>
          </p:nvPr>
        </p:nvSpPr>
        <p:spPr>
          <a:xfrm>
            <a:off x="8397240" y="6211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  <p:sp>
        <p:nvSpPr>
          <p:cNvPr id="364" name="Google Shape;364;p22"/>
          <p:cNvSpPr txBox="1"/>
          <p:nvPr/>
        </p:nvSpPr>
        <p:spPr>
          <a:xfrm>
            <a:off x="302555" y="259916"/>
            <a:ext cx="565543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lang="fr-FR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Axios error handling :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5" name="Google Shape;365;p22" descr="Une image contenant texte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 l="6125" t="17258" r="44126" b="16522"/>
          <a:stretch/>
        </p:blipFill>
        <p:spPr>
          <a:xfrm>
            <a:off x="3214096" y="1302206"/>
            <a:ext cx="8139704" cy="3681273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2"/>
          <p:cNvSpPr/>
          <p:nvPr/>
        </p:nvSpPr>
        <p:spPr>
          <a:xfrm rot="10800000" flipH="1">
            <a:off x="3214096" y="2484118"/>
            <a:ext cx="443504" cy="792482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2"/>
          <p:cNvSpPr/>
          <p:nvPr/>
        </p:nvSpPr>
        <p:spPr>
          <a:xfrm rot="10800000" flipH="1">
            <a:off x="3214095" y="3428999"/>
            <a:ext cx="489225" cy="792483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2"/>
          <p:cNvSpPr txBox="1"/>
          <p:nvPr/>
        </p:nvSpPr>
        <p:spPr>
          <a:xfrm>
            <a:off x="-236991" y="2567970"/>
            <a:ext cx="389459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Status code 2xx</a:t>
            </a:r>
            <a:endParaRPr/>
          </a:p>
        </p:txBody>
      </p:sp>
      <p:sp>
        <p:nvSpPr>
          <p:cNvPr id="369" name="Google Shape;369;p22"/>
          <p:cNvSpPr txBox="1"/>
          <p:nvPr/>
        </p:nvSpPr>
        <p:spPr>
          <a:xfrm>
            <a:off x="696291" y="3563630"/>
            <a:ext cx="19964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2xx</a:t>
            </a:r>
            <a:endParaRPr/>
          </a:p>
        </p:txBody>
      </p:sp>
      <p:sp>
        <p:nvSpPr>
          <p:cNvPr id="370" name="Google Shape;370;p22"/>
          <p:cNvSpPr txBox="1"/>
          <p:nvPr/>
        </p:nvSpPr>
        <p:spPr>
          <a:xfrm>
            <a:off x="828883" y="5555794"/>
            <a:ext cx="111404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Note : in case of error, maybe there is still something in “error.response” 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"/>
          <p:cNvSpPr txBox="1"/>
          <p:nvPr/>
        </p:nvSpPr>
        <p:spPr>
          <a:xfrm>
            <a:off x="1039509" y="1998609"/>
            <a:ext cx="9271562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fr-F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an </a:t>
            </a:r>
            <a:r>
              <a:rPr lang="fr-FR" sz="3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lang="fr-F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is, and how to use it</a:t>
            </a:r>
            <a:endParaRPr/>
          </a:p>
        </p:txBody>
      </p:sp>
      <p:sp>
        <p:nvSpPr>
          <p:cNvPr id="376" name="Google Shape;376;p23"/>
          <p:cNvSpPr txBox="1"/>
          <p:nvPr/>
        </p:nvSpPr>
        <p:spPr>
          <a:xfrm>
            <a:off x="3084705" y="652139"/>
            <a:ext cx="397721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lang="fr-FR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NOW YOU KNOW 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6670" y="423600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1916" y="37702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3"/>
          <p:cNvSpPr txBox="1"/>
          <p:nvPr/>
        </p:nvSpPr>
        <p:spPr>
          <a:xfrm>
            <a:off x="1039509" y="2864446"/>
            <a:ext cx="9271562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fr-F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is made an </a:t>
            </a:r>
            <a:r>
              <a:rPr lang="fr-FR" sz="35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HTTP request</a:t>
            </a:r>
            <a:r>
              <a:rPr lang="fr-F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how to define it</a:t>
            </a:r>
            <a:endParaRPr/>
          </a:p>
        </p:txBody>
      </p:sp>
      <p:sp>
        <p:nvSpPr>
          <p:cNvPr id="380" name="Google Shape;380;p23"/>
          <p:cNvSpPr txBox="1"/>
          <p:nvPr/>
        </p:nvSpPr>
        <p:spPr>
          <a:xfrm>
            <a:off x="1039509" y="4033957"/>
            <a:ext cx="9271562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fr-F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 </a:t>
            </a:r>
            <a:r>
              <a:rPr lang="fr-FR" sz="3500" b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AXIOS</a:t>
            </a:r>
            <a:r>
              <a:rPr lang="fr-F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 Javascript projects to execute </a:t>
            </a:r>
            <a:r>
              <a:rPr lang="fr-FR" sz="35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HTTP requests</a:t>
            </a:r>
            <a:r>
              <a:rPr lang="fr-FR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use </a:t>
            </a:r>
            <a:r>
              <a:rPr lang="fr-FR" sz="3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web services</a:t>
            </a:r>
            <a:r>
              <a:rPr lang="fr-FR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</p:txBody>
      </p:sp>
      <p:sp>
        <p:nvSpPr>
          <p:cNvPr id="381" name="Google Shape;381;p23"/>
          <p:cNvSpPr txBox="1"/>
          <p:nvPr/>
        </p:nvSpPr>
        <p:spPr>
          <a:xfrm>
            <a:off x="2053350" y="5742077"/>
            <a:ext cx="9271562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fun practicing with fun API online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0" y="0"/>
            <a:ext cx="1767840" cy="46162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REMINDER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499190" y="1350429"/>
            <a:ext cx="935749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is the format used to structure </a:t>
            </a:r>
            <a:r>
              <a:rPr lang="fr-FR" sz="40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fr-FR" sz="40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responses</a:t>
            </a: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communication between a </a:t>
            </a:r>
            <a:r>
              <a:rPr lang="fr-FR" sz="40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 </a:t>
            </a:r>
            <a:r>
              <a:rPr lang="fr-FR" sz="40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1335314" y="1039022"/>
            <a:ext cx="9898742" cy="2561806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" descr="GitHub - VanHakobyan/HTTP-Protocol-Manipulation: HTTP, Protocol ,  Manipulation,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8986" y="3912235"/>
            <a:ext cx="5898480" cy="234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 txBox="1">
            <a:spLocks noGrp="1"/>
          </p:cNvSpPr>
          <p:nvPr>
            <p:ph type="body" idx="1"/>
          </p:nvPr>
        </p:nvSpPr>
        <p:spPr>
          <a:xfrm>
            <a:off x="838200" y="1493519"/>
            <a:ext cx="10515600" cy="3931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dirty="0"/>
              <a:t>List of HTTP </a:t>
            </a:r>
            <a:r>
              <a:rPr lang="fr-FR" dirty="0" err="1"/>
              <a:t>status</a:t>
            </a:r>
            <a:r>
              <a:rPr lang="fr-FR" dirty="0"/>
              <a:t> codes: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u="sng" dirty="0">
                <a:solidFill>
                  <a:schemeClr val="hlink"/>
                </a:solidFill>
                <a:hlinkClick r:id="rId3"/>
              </a:rPr>
              <a:t>https://developer.mozilla.org/en-US/docs/Web/HTTP/Status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dirty="0"/>
              <a:t>• </a:t>
            </a:r>
            <a:r>
              <a:rPr lang="fr-FR" dirty="0" err="1"/>
              <a:t>list</a:t>
            </a:r>
            <a:r>
              <a:rPr lang="fr-FR" dirty="0"/>
              <a:t> of public API </a:t>
            </a:r>
            <a:r>
              <a:rPr lang="fr-FR" dirty="0" err="1"/>
              <a:t>you</a:t>
            </a:r>
            <a:r>
              <a:rPr lang="fr-FR" dirty="0"/>
              <a:t> can use : </a:t>
            </a:r>
            <a:br>
              <a:rPr lang="fr-FR" dirty="0"/>
            </a:br>
            <a:r>
              <a:rPr lang="fr-FR" u="sng" dirty="0">
                <a:solidFill>
                  <a:schemeClr val="hlink"/>
                </a:solidFill>
                <a:hlinkClick r:id="rId4"/>
              </a:rPr>
              <a:t>https://mixedanalytics.com/blog/list-actually-free-open-no-auth-needed-apis/</a:t>
            </a:r>
            <a:r>
              <a:rPr lang="fr-FR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dirty="0"/>
              <a:t>• </a:t>
            </a:r>
            <a:r>
              <a:rPr lang="fr-FR" dirty="0" err="1"/>
              <a:t>Request</a:t>
            </a:r>
            <a:r>
              <a:rPr lang="fr-FR" dirty="0"/>
              <a:t> bin online 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dirty="0">
                <a:hlinkClick r:id="rId5"/>
              </a:rPr>
              <a:t>https://requestbin.com/</a:t>
            </a:r>
            <a:r>
              <a:rPr lang="fr-FR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dirty="0"/>
              <a:t> </a:t>
            </a:r>
            <a:endParaRPr dirty="0"/>
          </a:p>
        </p:txBody>
      </p:sp>
      <p:sp>
        <p:nvSpPr>
          <p:cNvPr id="387" name="Google Shape;38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  <p:sp>
        <p:nvSpPr>
          <p:cNvPr id="388" name="Google Shape;388;p24"/>
          <p:cNvSpPr txBox="1"/>
          <p:nvPr/>
        </p:nvSpPr>
        <p:spPr>
          <a:xfrm>
            <a:off x="692025" y="362579"/>
            <a:ext cx="526681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lang="fr-FR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Useful links :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1618934" y="2263512"/>
            <a:ext cx="935749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Javascript we use Axios to send an HTTP </a:t>
            </a:r>
            <a:r>
              <a:rPr lang="fr-FR" sz="4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request </a:t>
            </a: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handle their </a:t>
            </a:r>
            <a:r>
              <a:rPr lang="fr-FR" sz="4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responses</a:t>
            </a: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1455058" y="1644329"/>
            <a:ext cx="9898742" cy="2561806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5712" y="4825318"/>
            <a:ext cx="39243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0" y="0"/>
            <a:ext cx="1767840" cy="46162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REMINDER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039509" y="1998609"/>
            <a:ext cx="9271562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fr-FR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what is an </a:t>
            </a:r>
            <a:r>
              <a:rPr lang="fr-FR" sz="35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lang="fr-FR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how to use them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4288665" y="517610"/>
            <a:ext cx="27732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lang="fr-FR" sz="4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40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2070" y="39254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1916" y="37702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039509" y="3509244"/>
            <a:ext cx="9271562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fr-FR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anatomy of an </a:t>
            </a:r>
            <a:r>
              <a:rPr lang="fr-FR" sz="3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request </a:t>
            </a:r>
            <a:endParaRPr sz="3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039509" y="4913259"/>
            <a:ext cx="9271562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fr-FR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define requests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0" y="0"/>
            <a:ext cx="1767840" cy="46162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REMINDER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2834153" y="582464"/>
            <a:ext cx="639508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your website, you can ask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web service </a:t>
            </a: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help you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 rot="-762719">
            <a:off x="8480733" y="4990380"/>
            <a:ext cx="1572931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SERVICE !</a:t>
            </a:r>
            <a:endParaRPr/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5064" y="2889867"/>
            <a:ext cx="1826482" cy="1876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5720" y="2994401"/>
            <a:ext cx="1771760" cy="1771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3127233" y="4959168"/>
            <a:ext cx="143988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(FRONT )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5698028" y="4443767"/>
            <a:ext cx="11859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>
            <a:off x="5114596" y="4099134"/>
            <a:ext cx="2473352" cy="4121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5817085" y="3073272"/>
            <a:ext cx="1062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5051447" y="3385169"/>
            <a:ext cx="2473352" cy="4121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46220" y="4310117"/>
            <a:ext cx="694689" cy="694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6463" y="1456372"/>
            <a:ext cx="10218305" cy="509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8580119" y="2377440"/>
            <a:ext cx="2369705" cy="5029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Web Service</a:t>
            </a:r>
            <a:endParaRPr/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2059" y="906780"/>
            <a:ext cx="2422121" cy="197358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/>
          <p:nvPr/>
        </p:nvSpPr>
        <p:spPr>
          <a:xfrm>
            <a:off x="1523999" y="1672590"/>
            <a:ext cx="2422121" cy="19735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207423" y="4768215"/>
            <a:ext cx="2422121" cy="19735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6289" y="3507092"/>
            <a:ext cx="1771760" cy="1771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/>
          <p:nvPr/>
        </p:nvSpPr>
        <p:spPr>
          <a:xfrm>
            <a:off x="9738763" y="5124449"/>
            <a:ext cx="2117957" cy="14239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760605" y="373283"/>
            <a:ext cx="429145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lang="fr-FR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What is an API ?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5052059" y="814739"/>
            <a:ext cx="2858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MENU OF THE SERVICES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981747" y="429253"/>
            <a:ext cx="1022850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A web API</a:t>
            </a:r>
            <a:r>
              <a:rPr lang="fr-FR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(Application Programming Interface)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you the menu :</a:t>
            </a:r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841397" y="3948220"/>
            <a:ext cx="12875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API</a:t>
            </a: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2419469" y="2707917"/>
            <a:ext cx="674832" cy="1442396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3293941" y="2707917"/>
            <a:ext cx="786773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Endpoints </a:t>
            </a:r>
            <a:r>
              <a:rPr lang="fr-F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(URL) to send requests to </a:t>
            </a:r>
            <a:r>
              <a:rPr lang="fr-FR" sz="30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web service</a:t>
            </a:r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3293941" y="3499691"/>
            <a:ext cx="640598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fr-F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specify for each request </a:t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 rot="-5400000">
            <a:off x="2718950" y="3115837"/>
            <a:ext cx="140792" cy="488076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1774140" y="5609716"/>
            <a:ext cx="19596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i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Root-endpoint</a:t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 rot="-5400000">
            <a:off x="9873961" y="3498495"/>
            <a:ext cx="144298" cy="4084324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8949872" y="5774882"/>
            <a:ext cx="2211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i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/>
          </a:p>
        </p:txBody>
      </p:sp>
      <p:pic>
        <p:nvPicPr>
          <p:cNvPr id="168" name="Google Shape;16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608" y="2485537"/>
            <a:ext cx="1624221" cy="132343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"/>
          <p:cNvSpPr/>
          <p:nvPr/>
        </p:nvSpPr>
        <p:spPr>
          <a:xfrm>
            <a:off x="372257" y="5079552"/>
            <a:ext cx="11753217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https://www.smashingmagazine.com/tag/javascript/</a:t>
            </a:r>
            <a:r>
              <a:rPr lang="fr-FR" sz="2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query1=value1&amp;query2=value2</a:t>
            </a: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6153656" y="5624369"/>
            <a:ext cx="9385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i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 rot="-5400000">
            <a:off x="6437020" y="4369702"/>
            <a:ext cx="162624" cy="2386225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/>
          <p:nvPr/>
        </p:nvSpPr>
        <p:spPr>
          <a:xfrm rot="-5400000">
            <a:off x="3895571" y="2386807"/>
            <a:ext cx="234729" cy="7397016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3094301" y="6321636"/>
            <a:ext cx="17215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i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= ENDPOINT</a:t>
            </a:r>
            <a:endParaRPr/>
          </a:p>
        </p:txBody>
      </p:sp>
      <p:sp>
        <p:nvSpPr>
          <p:cNvPr id="174" name="Google Shape;174;p7"/>
          <p:cNvSpPr txBox="1"/>
          <p:nvPr/>
        </p:nvSpPr>
        <p:spPr>
          <a:xfrm>
            <a:off x="5086996" y="5609716"/>
            <a:ext cx="40285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i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175" name="Google Shape;175;p7"/>
          <p:cNvSpPr txBox="1"/>
          <p:nvPr/>
        </p:nvSpPr>
        <p:spPr>
          <a:xfrm>
            <a:off x="3557310" y="5724188"/>
            <a:ext cx="16724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host of server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/>
        </p:nvSpPr>
        <p:spPr>
          <a:xfrm>
            <a:off x="3212037" y="610575"/>
            <a:ext cx="57679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Example of API : </a:t>
            </a:r>
            <a:r>
              <a:rPr lang="fr-FR" sz="4000" b="1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pixabay</a:t>
            </a:r>
            <a:endParaRPr lang="fr-FR" dirty="0"/>
          </a:p>
        </p:txBody>
      </p:sp>
      <p:sp>
        <p:nvSpPr>
          <p:cNvPr id="183" name="Google Shape;183;p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1120462" y="1514312"/>
            <a:ext cx="63776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 Go to </a:t>
            </a:r>
            <a:r>
              <a:rPr lang="fr-FR" sz="2800" u="sng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https://pixabay.com/</a:t>
            </a:r>
            <a:endParaRPr sz="2800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 txBox="1"/>
          <p:nvPr/>
        </p:nvSpPr>
        <p:spPr>
          <a:xfrm>
            <a:off x="1120462" y="2080698"/>
            <a:ext cx="104162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What are the </a:t>
            </a:r>
            <a:r>
              <a:rPr lang="fr-F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services</a:t>
            </a: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available ? What are their </a:t>
            </a:r>
            <a:r>
              <a:rPr lang="fr-F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endpoints</a:t>
            </a: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 </a:t>
            </a:r>
            <a:endParaRPr sz="2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1120462" y="2647084"/>
            <a:ext cx="73072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– </a:t>
            </a:r>
            <a:r>
              <a:rPr lang="fr-FR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the </a:t>
            </a:r>
            <a:r>
              <a:rPr lang="fr-FR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fr-FR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</a:t>
            </a: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</a:t>
            </a: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 </a:t>
            </a:r>
            <a:endParaRPr sz="2800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4347" y="185177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8"/>
          <p:cNvSpPr txBox="1"/>
          <p:nvPr/>
        </p:nvSpPr>
        <p:spPr>
          <a:xfrm>
            <a:off x="4148994" y="173508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1582944" y="82544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24E498-7CE0-4BA3-A522-AF8D468CF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462" y="3366155"/>
            <a:ext cx="7967133" cy="299665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79C90CF-B72C-4518-B4FB-A7EADCC8D195}"/>
              </a:ext>
            </a:extLst>
          </p:cNvPr>
          <p:cNvSpPr/>
          <p:nvPr/>
        </p:nvSpPr>
        <p:spPr>
          <a:xfrm>
            <a:off x="6286237" y="5266266"/>
            <a:ext cx="351629" cy="3471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DCCB56-0573-4DED-93E5-376484047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017" y="1330999"/>
            <a:ext cx="5676900" cy="1990725"/>
          </a:xfrm>
          <a:prstGeom prst="rect">
            <a:avLst/>
          </a:prstGeom>
        </p:spPr>
      </p:pic>
      <p:sp>
        <p:nvSpPr>
          <p:cNvPr id="194" name="Google Shape;19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sp>
        <p:nvSpPr>
          <p:cNvPr id="195" name="Google Shape;195;p9"/>
          <p:cNvSpPr txBox="1"/>
          <p:nvPr/>
        </p:nvSpPr>
        <p:spPr>
          <a:xfrm>
            <a:off x="3212037" y="136525"/>
            <a:ext cx="57679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Example of API : omdbapi </a:t>
            </a:r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886689" y="1277482"/>
            <a:ext cx="30354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1 : movies</a:t>
            </a:r>
            <a:endParaRPr/>
          </a:p>
        </p:txBody>
      </p:sp>
      <p:sp>
        <p:nvSpPr>
          <p:cNvPr id="198" name="Google Shape;198;p9"/>
          <p:cNvSpPr txBox="1"/>
          <p:nvPr/>
        </p:nvSpPr>
        <p:spPr>
          <a:xfrm>
            <a:off x="892337" y="2326362"/>
            <a:ext cx="306301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2 : posters</a:t>
            </a:r>
            <a:endParaRPr/>
          </a:p>
        </p:txBody>
      </p:sp>
      <p:sp>
        <p:nvSpPr>
          <p:cNvPr id="199" name="Google Shape;199;p9"/>
          <p:cNvSpPr/>
          <p:nvPr/>
        </p:nvSpPr>
        <p:spPr>
          <a:xfrm>
            <a:off x="4748234" y="1798866"/>
            <a:ext cx="2617766" cy="336416"/>
          </a:xfrm>
          <a:prstGeom prst="rect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4748234" y="2784583"/>
            <a:ext cx="3413633" cy="317361"/>
          </a:xfrm>
          <a:prstGeom prst="rect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9"/>
          <p:cNvCxnSpPr>
            <a:cxnSpLocks/>
            <a:endCxn id="203" idx="1"/>
          </p:cNvCxnSpPr>
          <p:nvPr/>
        </p:nvCxnSpPr>
        <p:spPr>
          <a:xfrm>
            <a:off x="7366000" y="1949569"/>
            <a:ext cx="1613963" cy="2769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9"/>
          <p:cNvCxnSpPr>
            <a:cxnSpLocks/>
            <a:stCxn id="200" idx="3"/>
            <a:endCxn id="203" idx="1"/>
          </p:cNvCxnSpPr>
          <p:nvPr/>
        </p:nvCxnSpPr>
        <p:spPr>
          <a:xfrm flipV="1">
            <a:off x="8161867" y="2226568"/>
            <a:ext cx="818096" cy="7166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" name="Google Shape;203;p9"/>
          <p:cNvSpPr txBox="1"/>
          <p:nvPr/>
        </p:nvSpPr>
        <p:spPr>
          <a:xfrm>
            <a:off x="8979963" y="1949569"/>
            <a:ext cx="178407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Endpoints</a:t>
            </a:r>
            <a:endParaRPr/>
          </a:p>
        </p:txBody>
      </p:sp>
      <p:sp>
        <p:nvSpPr>
          <p:cNvPr id="205" name="Google Shape;205;p9"/>
          <p:cNvSpPr txBox="1"/>
          <p:nvPr/>
        </p:nvSpPr>
        <p:spPr>
          <a:xfrm>
            <a:off x="886689" y="4878890"/>
            <a:ext cx="395114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fr-FR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fr-FR" sz="3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</a:t>
            </a:r>
            <a:r>
              <a:rPr lang="fr-FR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…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6CA3E7-90B3-4BB1-9232-31DE41DF3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731" y="3321724"/>
            <a:ext cx="5308336" cy="3508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893</Words>
  <Application>Microsoft Office PowerPoint</Application>
  <PresentationFormat>Widescreen</PresentationFormat>
  <Paragraphs>168</Paragraphs>
  <Slides>20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Noto Sans Symbols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rady y</cp:lastModifiedBy>
  <cp:revision>7</cp:revision>
  <dcterms:created xsi:type="dcterms:W3CDTF">2020-01-30T10:34:45Z</dcterms:created>
  <dcterms:modified xsi:type="dcterms:W3CDTF">2022-03-28T01:57:14Z</dcterms:modified>
</cp:coreProperties>
</file>