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546" r:id="rId3"/>
    <p:sldId id="548" r:id="rId4"/>
    <p:sldId id="549" r:id="rId5"/>
    <p:sldId id="552" r:id="rId6"/>
    <p:sldId id="554" r:id="rId7"/>
    <p:sldId id="260" r:id="rId8"/>
    <p:sldId id="556" r:id="rId9"/>
    <p:sldId id="557" r:id="rId10"/>
    <p:sldId id="568" r:id="rId11"/>
    <p:sldId id="558" r:id="rId12"/>
    <p:sldId id="565" r:id="rId13"/>
    <p:sldId id="566" r:id="rId14"/>
    <p:sldId id="560" r:id="rId15"/>
    <p:sldId id="561" r:id="rId16"/>
    <p:sldId id="567" r:id="rId17"/>
    <p:sldId id="563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434" autoAdjust="0"/>
  </p:normalViewPr>
  <p:slideViewPr>
    <p:cSldViewPr snapToGrid="0">
      <p:cViewPr>
        <p:scale>
          <a:sx n="66" d="100"/>
          <a:sy n="66" d="100"/>
        </p:scale>
        <p:origin x="9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A9595-C2FD-43E1-8A45-5868971383F0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46EF7-D09E-4632-B0B7-72815C4CE2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162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le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parsing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json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de la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request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et de la réponse  (du coup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ausi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j'ai vu, c'est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specifique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aux POST/PUT)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/>
            </a:r>
            <a:b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</a:b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req.body</a:t>
            </a:r>
            <a:endParaRPr lang="fr-FR" b="0" i="0" dirty="0">
              <a:solidFill>
                <a:srgbClr val="D1D2D3"/>
              </a:solidFill>
              <a:effectLst/>
              <a:latin typeface="Slack-Lato"/>
            </a:endParaRPr>
          </a:p>
          <a:p>
            <a:endParaRPr lang="fr-F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accessoirement la gestion des erreur dans le catch</a:t>
            </a:r>
          </a:p>
          <a:p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/>
            </a:r>
            <a:b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</a:b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935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248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5072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http://www.omdbapi.com/</a:t>
            </a:r>
            <a:endParaRPr/>
          </a:p>
        </p:txBody>
      </p:sp>
      <p:sp>
        <p:nvSpPr>
          <p:cNvPr id="179" name="Google Shape;17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8074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http://www.omdbapi.com/</a:t>
            </a:r>
            <a:endParaRPr/>
          </a:p>
        </p:txBody>
      </p:sp>
      <p:sp>
        <p:nvSpPr>
          <p:cNvPr id="179" name="Google Shape;17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1188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http://www.omdbapi.com/</a:t>
            </a:r>
            <a:endParaRPr/>
          </a:p>
        </p:txBody>
      </p:sp>
      <p:sp>
        <p:nvSpPr>
          <p:cNvPr id="179" name="Google Shape;17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360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3EDE624-D7C8-4CE6-B737-ADD688F3A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42C82488-FC5A-47BA-A2A7-3C12B3ABB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CFE2133C-C594-4139-88FA-719DA9A2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D2756259-C700-4D74-952C-941840DC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EBCD951B-47EE-4D42-A937-5A04F79F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97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F4966DA-C7DA-441F-822E-D05D3C58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2A8000B3-BBE6-431F-94B7-5B40580D9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3175A01B-F1ED-4FD2-81D3-C3C2B132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9191B3CB-C519-497F-B9A7-05F5C710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C9E556A-5AD9-44DF-851B-71537DEE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74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E71E7765-253B-477E-9D56-1515FB608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C0F3154E-D5E1-4C60-9F5B-F0C9ED145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D1A150B0-D4F1-473A-91A1-75511645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64431AC3-1E29-402E-B631-7AEBAEC3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2BEE1D8-B22D-497A-BD00-C89589C7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18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DB99D25-C7C4-4F14-A926-E2167303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EB149A3-B1C6-46EC-81E3-AACB2544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8A59C9B2-BE1C-473D-8D87-9D1408E7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3D4DC404-B5E8-4F92-9C57-F7A6E9EF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8FE9534-1BFD-41D8-A4B8-E1DFFDFC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5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05533A1-5029-4202-A357-1D7DA44A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1218F735-3672-40E0-986A-A85B92B37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96999F2-E5AA-49DB-BEE1-2169F8A0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2B8A2F9-DA89-4E22-AFFC-AD382CF2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19837DF9-3AA1-4B11-B9F6-8A94F1EF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65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726395C-82A5-45C9-BC85-6100E909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51DB9F8-EDCA-4DE8-A3E6-72D2544EB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97507D9C-16CC-4FF9-9920-A1D2740D7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512F0CAB-DECA-4586-9A44-6C3BDE9E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842A99D6-05EC-469C-AD3E-A536150D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9E943879-9517-4F92-B748-78CD00D6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12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BDBE8CB-EBA8-411C-9DF5-ABC13C41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E277B515-2EB0-4BE7-BE95-04F47E24A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D161344C-AB47-40AB-BE61-30B4E0686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A1B09B00-7F15-4763-83E4-A979D8CAC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FB293F20-6AF1-4B68-8162-91DE55960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5FB3754D-5557-4D6C-A524-9F81B006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5CB32C72-2304-41B4-82B8-971FB1CD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2C4FD5BF-D6FF-40A8-AB4F-3BFDA32B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03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3089742-6A2B-4717-85BA-D2FF43C6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6068D26B-EA1F-41D5-AED0-425B6577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72050B27-73A3-4A2A-9333-416158F4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1B229C8A-F206-422D-895C-AA7F788A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60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7E743185-3EB6-4500-A8C9-D524236D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8A609094-0838-4C47-9723-18B5C581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6910BABA-251C-4ACC-B943-5C29807D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25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AD49850-94B6-4C37-BF64-02E22F9E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9EB52FCA-25BD-4934-92D7-BD64E5670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67CBDB55-318A-4315-B170-345B6AE33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FDF56356-009A-4F89-85A4-67A055BB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01EB432E-F941-4051-BA00-BB648883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BD928DB0-FC7A-4771-A808-1E5C157E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38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EEAE6ED-AFF6-4EF8-B838-1985A233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5CAF163D-BBBE-44F3-A191-588E6B2C1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2AB57599-CEAF-47B1-BFF5-67FFACC2A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3B3E77B0-F082-46AC-B5C4-48C54F39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C507FED3-DAD4-454B-B609-2EFACFA4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4CAFE356-BCF5-4E96-BF26-FEA556C6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85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5BBBAF2F-AF8B-4467-A12A-290F1D8C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77872EE9-7C71-4443-8C89-03523C42C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C189E060-D4D7-4BCF-B4D7-93D199876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1501-5DD8-4A30-AEE4-676C83DFFFFD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A3EB05BD-8AC5-43AF-BFC3-D5CE4AACD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9EBE9F81-28E6-443C-8D3A-60BF27C2F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60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AC5814E-8C69-41A9-AE1A-03EEDAAF13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Google Shape;88;p1"/>
          <p:cNvSpPr txBox="1"/>
          <p:nvPr/>
        </p:nvSpPr>
        <p:spPr>
          <a:xfrm>
            <a:off x="4209176" y="1931502"/>
            <a:ext cx="3815545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NODEJS</a:t>
            </a:r>
            <a:endParaRPr sz="1100" dirty="0"/>
          </a:p>
        </p:txBody>
      </p:sp>
      <p:sp>
        <p:nvSpPr>
          <p:cNvPr id="89" name="Google Shape;89;p1"/>
          <p:cNvSpPr/>
          <p:nvPr/>
        </p:nvSpPr>
        <p:spPr>
          <a:xfrm>
            <a:off x="3446323" y="1066760"/>
            <a:ext cx="5341257" cy="4483203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051369" y="4015395"/>
            <a:ext cx="408926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chemeClr val="bg1"/>
                </a:solidFill>
              </a:rPr>
              <a:t>GET - POST – PUT - DELETE</a:t>
            </a:r>
            <a:endParaRPr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/>
        </p:nvSpPr>
        <p:spPr>
          <a:xfrm>
            <a:off x="372151" y="1555246"/>
            <a:ext cx="6099904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2800" dirty="0">
                <a:latin typeface="Calibri"/>
                <a:ea typeface="Calibri"/>
                <a:cs typeface="Calibri"/>
                <a:sym typeface="Calibri"/>
              </a:rPr>
              <a:t>Install </a:t>
            </a:r>
            <a:r>
              <a:rPr lang="fr-FR" sz="2800" b="1" dirty="0">
                <a:latin typeface="Calibri"/>
                <a:ea typeface="Calibri"/>
                <a:cs typeface="Calibri"/>
                <a:sym typeface="Calibri"/>
              </a:rPr>
              <a:t>express</a:t>
            </a:r>
            <a:r>
              <a:rPr lang="fr-FR" sz="2800" dirty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fr-FR" sz="2800" dirty="0" err="1"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fr-FR" sz="2800" dirty="0">
                <a:latin typeface="Calibri"/>
                <a:ea typeface="Calibri"/>
                <a:cs typeface="Calibri"/>
                <a:sym typeface="Calibri"/>
              </a:rPr>
              <a:t> « </a:t>
            </a:r>
            <a:r>
              <a:rPr lang="fr-FR" sz="2800" dirty="0" err="1">
                <a:latin typeface="Calibri"/>
                <a:ea typeface="Calibri"/>
                <a:cs typeface="Calibri"/>
                <a:sym typeface="Calibri"/>
              </a:rPr>
              <a:t>npm</a:t>
            </a:r>
            <a:r>
              <a:rPr lang="fr-FR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800" dirty="0" err="1">
                <a:latin typeface="Calibri"/>
                <a:ea typeface="Calibri"/>
                <a:cs typeface="Calibri"/>
                <a:sym typeface="Calibri"/>
              </a:rPr>
              <a:t>install</a:t>
            </a:r>
            <a:r>
              <a:rPr lang="fr-FR" sz="2800" dirty="0">
                <a:latin typeface="Calibri"/>
                <a:ea typeface="Calibri"/>
                <a:cs typeface="Calibri"/>
                <a:sym typeface="Calibri"/>
              </a:rPr>
              <a:t> »)</a:t>
            </a:r>
          </a:p>
          <a:p>
            <a:pPr marL="514350" marR="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2800" dirty="0">
                <a:latin typeface="Calibri"/>
                <a:cs typeface="Calibri"/>
                <a:sym typeface="Calibri"/>
              </a:rPr>
              <a:t>Start the </a:t>
            </a:r>
            <a:r>
              <a:rPr lang="fr-FR" sz="2800" b="1" dirty="0" err="1">
                <a:latin typeface="Calibri"/>
                <a:cs typeface="Calibri"/>
                <a:sym typeface="Calibri"/>
              </a:rPr>
              <a:t>node</a:t>
            </a:r>
            <a:r>
              <a:rPr lang="fr-FR" sz="2800" b="1" dirty="0">
                <a:latin typeface="Calibri"/>
                <a:cs typeface="Calibri"/>
                <a:sym typeface="Calibri"/>
              </a:rPr>
              <a:t> server</a:t>
            </a:r>
          </a:p>
          <a:p>
            <a:pPr marL="514350" marR="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2800" dirty="0">
                <a:latin typeface="Calibri"/>
                <a:cs typeface="Calibri"/>
                <a:sym typeface="Calibri"/>
              </a:rPr>
              <a:t>Try to </a:t>
            </a:r>
            <a:r>
              <a:rPr lang="fr-FR" sz="2800" dirty="0" err="1">
                <a:latin typeface="Calibri"/>
                <a:cs typeface="Calibri"/>
                <a:sym typeface="Calibri"/>
              </a:rPr>
              <a:t>send</a:t>
            </a:r>
            <a:r>
              <a:rPr lang="fr-FR" sz="2800" dirty="0">
                <a:latin typeface="Calibri"/>
                <a:cs typeface="Calibri"/>
                <a:sym typeface="Calibri"/>
              </a:rPr>
              <a:t> </a:t>
            </a:r>
            <a:r>
              <a:rPr lang="fr-FR" sz="2800" dirty="0" err="1">
                <a:latin typeface="Calibri"/>
                <a:cs typeface="Calibri"/>
                <a:sym typeface="Calibri"/>
              </a:rPr>
              <a:t>these</a:t>
            </a:r>
            <a:r>
              <a:rPr lang="fr-FR" sz="2800" dirty="0">
                <a:latin typeface="Calibri"/>
                <a:cs typeface="Calibri"/>
                <a:sym typeface="Calibri"/>
              </a:rPr>
              <a:t> </a:t>
            </a:r>
            <a:r>
              <a:rPr lang="fr-FR" sz="2800" dirty="0" err="1">
                <a:latin typeface="Calibri"/>
                <a:cs typeface="Calibri"/>
                <a:sym typeface="Calibri"/>
              </a:rPr>
              <a:t>requests</a:t>
            </a:r>
            <a:r>
              <a:rPr lang="fr-FR" sz="2800" dirty="0">
                <a:latin typeface="Calibri"/>
                <a:cs typeface="Calibri"/>
                <a:sym typeface="Calibri"/>
              </a:rPr>
              <a:t> </a:t>
            </a:r>
            <a:r>
              <a:rPr lang="fr-FR" sz="2800" dirty="0" err="1">
                <a:latin typeface="Calibri"/>
                <a:cs typeface="Calibri"/>
                <a:sym typeface="Calibri"/>
              </a:rPr>
              <a:t>from</a:t>
            </a:r>
            <a:r>
              <a:rPr lang="fr-FR" sz="2800" dirty="0">
                <a:latin typeface="Calibri"/>
                <a:cs typeface="Calibri"/>
                <a:sym typeface="Calibri"/>
              </a:rPr>
              <a:t> </a:t>
            </a:r>
            <a:r>
              <a:rPr lang="fr-FR" sz="2800" b="1" dirty="0" err="1">
                <a:latin typeface="Calibri"/>
                <a:cs typeface="Calibri"/>
                <a:sym typeface="Calibri"/>
              </a:rPr>
              <a:t>Thunder</a:t>
            </a:r>
            <a:r>
              <a:rPr lang="fr-FR" sz="2800" dirty="0">
                <a:latin typeface="Calibri"/>
                <a:cs typeface="Calibri"/>
                <a:sym typeface="Calibri"/>
              </a:rPr>
              <a:t> client: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fr-FR" b="1" dirty="0">
                <a:latin typeface="Calibri"/>
                <a:cs typeface="Calibri"/>
                <a:sym typeface="Calibri"/>
              </a:rPr>
              <a:t>GET</a:t>
            </a:r>
            <a:r>
              <a:rPr lang="fr-FR" dirty="0">
                <a:latin typeface="Calibri"/>
                <a:cs typeface="Calibri"/>
                <a:sym typeface="Calibri"/>
              </a:rPr>
              <a:t> http://localhost/student/2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fr-FR" b="1" dirty="0">
                <a:latin typeface="Calibri"/>
                <a:cs typeface="Calibri"/>
                <a:sym typeface="Calibri"/>
              </a:rPr>
              <a:t>POST</a:t>
            </a:r>
            <a:r>
              <a:rPr lang="fr-FR" dirty="0">
                <a:latin typeface="Calibri"/>
                <a:cs typeface="Calibri"/>
                <a:sym typeface="Calibri"/>
              </a:rPr>
              <a:t> http://localhost/student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fr-FR" b="1" dirty="0">
                <a:latin typeface="Calibri"/>
                <a:cs typeface="Calibri"/>
                <a:sym typeface="Calibri"/>
              </a:rPr>
              <a:t>PUT</a:t>
            </a:r>
            <a:r>
              <a:rPr lang="fr-FR" dirty="0">
                <a:latin typeface="Calibri"/>
                <a:cs typeface="Calibri"/>
                <a:sym typeface="Calibri"/>
              </a:rPr>
              <a:t> http://localhost/student/2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fr-FR" b="1" dirty="0">
                <a:latin typeface="Calibri"/>
                <a:cs typeface="Calibri"/>
                <a:sym typeface="Calibri"/>
              </a:rPr>
              <a:t>DELETE</a:t>
            </a:r>
            <a:r>
              <a:rPr lang="fr-FR" dirty="0">
                <a:latin typeface="Calibri"/>
                <a:cs typeface="Calibri"/>
                <a:sym typeface="Calibri"/>
              </a:rPr>
              <a:t> http://localhost/student/2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sz="1200" dirty="0"/>
          </a:p>
        </p:txBody>
      </p:sp>
      <p:sp>
        <p:nvSpPr>
          <p:cNvPr id="183" name="Google Shape;183;p8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fr-F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65875" y="594457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8"/>
          <p:cNvSpPr txBox="1"/>
          <p:nvPr/>
        </p:nvSpPr>
        <p:spPr>
          <a:xfrm>
            <a:off x="6410522" y="582788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 txBox="1"/>
          <p:nvPr/>
        </p:nvSpPr>
        <p:spPr>
          <a:xfrm>
            <a:off x="3844472" y="491824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fr-FR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349E266-F7E3-4BA2-8B44-E15F7FC891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560" t="16269" r="2743" b="53117"/>
          <a:stretch/>
        </p:blipFill>
        <p:spPr>
          <a:xfrm>
            <a:off x="6905796" y="2106515"/>
            <a:ext cx="5089376" cy="17988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AF54FF9-3934-4226-8789-CBE9B9D8D153}"/>
              </a:ext>
            </a:extLst>
          </p:cNvPr>
          <p:cNvSpPr/>
          <p:nvPr/>
        </p:nvSpPr>
        <p:spPr>
          <a:xfrm>
            <a:off x="7096838" y="2313443"/>
            <a:ext cx="900752" cy="138495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xmlns="" id="{8343895C-267F-482F-912A-12A81E69E036}"/>
              </a:ext>
            </a:extLst>
          </p:cNvPr>
          <p:cNvCxnSpPr>
            <a:cxnSpLocks/>
          </p:cNvCxnSpPr>
          <p:nvPr/>
        </p:nvCxnSpPr>
        <p:spPr>
          <a:xfrm rot="5400000">
            <a:off x="7841510" y="1775485"/>
            <a:ext cx="489582" cy="450374"/>
          </a:xfrm>
          <a:prstGeom prst="curvedConnector3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392EE40-CBBB-4D64-99D3-9EA4F8C75ECE}"/>
              </a:ext>
            </a:extLst>
          </p:cNvPr>
          <p:cNvSpPr txBox="1"/>
          <p:nvPr/>
        </p:nvSpPr>
        <p:spPr>
          <a:xfrm rot="361136">
            <a:off x="7806914" y="1536369"/>
            <a:ext cx="35550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Change the method of the request 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E59C88F-D195-4CB8-B775-40C672DB1ABA}"/>
              </a:ext>
            </a:extLst>
          </p:cNvPr>
          <p:cNvSpPr txBox="1"/>
          <p:nvPr/>
        </p:nvSpPr>
        <p:spPr>
          <a:xfrm>
            <a:off x="2151826" y="5325701"/>
            <a:ext cx="78280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fr-FR" sz="2400" dirty="0" err="1">
                <a:latin typeface="Calibri"/>
                <a:ea typeface="Calibri"/>
                <a:cs typeface="Calibri"/>
                <a:sym typeface="Calibri"/>
              </a:rPr>
              <a:t>Which</a:t>
            </a:r>
            <a:r>
              <a:rPr lang="fr-FR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400" dirty="0" err="1"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fr-FR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400" dirty="0" err="1"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fr-FR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400" dirty="0" err="1">
                <a:latin typeface="Calibri"/>
                <a:ea typeface="Calibri"/>
                <a:cs typeface="Calibri"/>
                <a:sym typeface="Calibri"/>
              </a:rPr>
              <a:t>executed</a:t>
            </a:r>
            <a:r>
              <a:rPr lang="fr-FR" sz="2400" dirty="0">
                <a:latin typeface="Calibri"/>
                <a:ea typeface="Calibri"/>
                <a:cs typeface="Calibri"/>
                <a:sym typeface="Calibri"/>
              </a:rPr>
              <a:t> on the server for </a:t>
            </a:r>
            <a:r>
              <a:rPr lang="fr-FR" sz="2400" dirty="0" err="1">
                <a:latin typeface="Calibri"/>
                <a:ea typeface="Calibri"/>
                <a:cs typeface="Calibri"/>
                <a:sym typeface="Calibri"/>
              </a:rPr>
              <a:t>each</a:t>
            </a:r>
            <a:r>
              <a:rPr lang="fr-FR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400" dirty="0" err="1">
                <a:latin typeface="Calibri"/>
                <a:ea typeface="Calibri"/>
                <a:cs typeface="Calibri"/>
                <a:sym typeface="Calibri"/>
              </a:rPr>
              <a:t>request</a:t>
            </a:r>
            <a:r>
              <a:rPr lang="fr-FR" sz="2400" dirty="0">
                <a:latin typeface="Calibri"/>
                <a:ea typeface="Calibri"/>
                <a:cs typeface="Calibri"/>
                <a:sym typeface="Calibri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377494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04;p11"/>
          <p:cNvSpPr txBox="1"/>
          <p:nvPr/>
        </p:nvSpPr>
        <p:spPr>
          <a:xfrm>
            <a:off x="3073242" y="2657149"/>
            <a:ext cx="5755474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latin typeface="Calibri"/>
                <a:ea typeface="Calibri"/>
                <a:cs typeface="Calibri"/>
                <a:sym typeface="Calibri"/>
              </a:rPr>
              <a:t>HOW</a:t>
            </a:r>
            <a:br>
              <a:rPr lang="en-US" sz="4800" b="1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4800" b="1" dirty="0">
                <a:latin typeface="Calibri"/>
                <a:ea typeface="Calibri"/>
                <a:cs typeface="Calibri"/>
                <a:sym typeface="Calibri"/>
              </a:rPr>
              <a:t>TO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latin typeface="Calibri"/>
                <a:ea typeface="Calibri"/>
                <a:cs typeface="Calibri"/>
                <a:sym typeface="Calibri"/>
              </a:rPr>
              <a:t>CHOOSE ?</a:t>
            </a:r>
            <a:endParaRPr sz="48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 rot="19961762">
            <a:off x="1149028" y="1948866"/>
            <a:ext cx="1486882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800" dirty="0"/>
              <a:t>POST</a:t>
            </a:r>
          </a:p>
        </p:txBody>
      </p:sp>
      <p:sp>
        <p:nvSpPr>
          <p:cNvPr id="15" name="TextBox 14"/>
          <p:cNvSpPr txBox="1"/>
          <p:nvPr/>
        </p:nvSpPr>
        <p:spPr>
          <a:xfrm rot="943230">
            <a:off x="9253350" y="1682687"/>
            <a:ext cx="1173719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800" dirty="0"/>
              <a:t>GET</a:t>
            </a:r>
          </a:p>
        </p:txBody>
      </p:sp>
      <p:sp>
        <p:nvSpPr>
          <p:cNvPr id="16" name="TextBox 15"/>
          <p:cNvSpPr txBox="1"/>
          <p:nvPr/>
        </p:nvSpPr>
        <p:spPr>
          <a:xfrm rot="757167">
            <a:off x="1958787" y="3961343"/>
            <a:ext cx="2024913" cy="830997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800" dirty="0"/>
              <a:t>DELETE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282" y="4790344"/>
            <a:ext cx="1666625" cy="18560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46C0CDA-714A-492F-B783-0323638BCEB9}"/>
              </a:ext>
            </a:extLst>
          </p:cNvPr>
          <p:cNvSpPr txBox="1"/>
          <p:nvPr/>
        </p:nvSpPr>
        <p:spPr>
          <a:xfrm rot="20215050">
            <a:off x="8943734" y="3972854"/>
            <a:ext cx="1196161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800" dirty="0"/>
              <a:t>PUT</a:t>
            </a:r>
          </a:p>
        </p:txBody>
      </p:sp>
      <p:sp>
        <p:nvSpPr>
          <p:cNvPr id="8" name="Google Shape;204;p11">
            <a:extLst>
              <a:ext uri="{FF2B5EF4-FFF2-40B4-BE49-F238E27FC236}">
                <a16:creationId xmlns:a16="http://schemas.microsoft.com/office/drawing/2014/main" xmlns="" id="{4198AE90-C30C-4093-B4A2-696FDC1E7A98}"/>
              </a:ext>
            </a:extLst>
          </p:cNvPr>
          <p:cNvSpPr txBox="1"/>
          <p:nvPr/>
        </p:nvSpPr>
        <p:spPr>
          <a:xfrm>
            <a:off x="2926590" y="495905"/>
            <a:ext cx="6338820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latin typeface="Calibri"/>
                <a:ea typeface="Calibri"/>
                <a:cs typeface="Calibri"/>
                <a:sym typeface="Calibri"/>
              </a:rPr>
              <a:t>Other HTTP methods: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latin typeface="Calibri"/>
                <a:ea typeface="Calibri"/>
                <a:cs typeface="Calibri"/>
                <a:sym typeface="Calibri"/>
              </a:rPr>
              <a:t>PUT and DELETE !</a:t>
            </a:r>
            <a:endParaRPr sz="44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7718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2A94DE-23AA-484D-85AB-4F03D5AB7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practice: </a:t>
            </a:r>
            <a:br>
              <a:rPr lang="en-US" dirty="0"/>
            </a:br>
            <a:r>
              <a:rPr lang="en-US" dirty="0"/>
              <a:t>One method for each CRUD operations</a:t>
            </a:r>
          </a:p>
        </p:txBody>
      </p:sp>
      <p:pic>
        <p:nvPicPr>
          <p:cNvPr id="2050" name="Picture 2" descr="Introduction to REST methods. Representational State Transfer, known… | by  Andrew Lu | Medium">
            <a:extLst>
              <a:ext uri="{FF2B5EF4-FFF2-40B4-BE49-F238E27FC236}">
                <a16:creationId xmlns:a16="http://schemas.microsoft.com/office/drawing/2014/main" xmlns="" id="{A6094433-3B06-49B6-8126-CCEE94A0A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887" y="2333435"/>
            <a:ext cx="8189843" cy="355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690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0CE06F-E0AE-494D-AAFC-C4BB12860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HTTP Methods usage 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B8C7CD3A-89CE-4E36-AE03-718E6451A5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375607"/>
              </p:ext>
            </p:extLst>
          </p:nvPr>
        </p:nvGraphicFramePr>
        <p:xfrm>
          <a:off x="838200" y="2114895"/>
          <a:ext cx="10638184" cy="2628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637">
                  <a:extLst>
                    <a:ext uri="{9D8B030D-6E8A-4147-A177-3AD203B41FA5}">
                      <a16:colId xmlns:a16="http://schemas.microsoft.com/office/drawing/2014/main" xmlns="" val="1539470237"/>
                    </a:ext>
                  </a:extLst>
                </a:gridCol>
                <a:gridCol w="2127637">
                  <a:extLst>
                    <a:ext uri="{9D8B030D-6E8A-4147-A177-3AD203B41FA5}">
                      <a16:colId xmlns:a16="http://schemas.microsoft.com/office/drawing/2014/main" xmlns="" val="303839216"/>
                    </a:ext>
                  </a:extLst>
                </a:gridCol>
                <a:gridCol w="2127637">
                  <a:extLst>
                    <a:ext uri="{9D8B030D-6E8A-4147-A177-3AD203B41FA5}">
                      <a16:colId xmlns:a16="http://schemas.microsoft.com/office/drawing/2014/main" xmlns="" val="440245369"/>
                    </a:ext>
                  </a:extLst>
                </a:gridCol>
                <a:gridCol w="1172805">
                  <a:extLst>
                    <a:ext uri="{9D8B030D-6E8A-4147-A177-3AD203B41FA5}">
                      <a16:colId xmlns:a16="http://schemas.microsoft.com/office/drawing/2014/main" xmlns="" val="2081952625"/>
                    </a:ext>
                  </a:extLst>
                </a:gridCol>
                <a:gridCol w="3082468">
                  <a:extLst>
                    <a:ext uri="{9D8B030D-6E8A-4147-A177-3AD203B41FA5}">
                      <a16:colId xmlns:a16="http://schemas.microsoft.com/office/drawing/2014/main" xmlns="" val="2263863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HTTP METHOD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CRUD operation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Parameters in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Path Example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690833"/>
                  </a:ext>
                </a:extLst>
              </a:tr>
              <a:tr h="531716">
                <a:tc>
                  <a:txBody>
                    <a:bodyPr/>
                    <a:lstStyle/>
                    <a:p>
                      <a:r>
                        <a:rPr lang="en-US" sz="2000" dirty="0"/>
                        <a:t>GET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READ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Query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/pet/{id}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Find pet by id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06187952"/>
                  </a:ext>
                </a:extLst>
              </a:tr>
              <a:tr h="595243">
                <a:tc>
                  <a:txBody>
                    <a:bodyPr/>
                    <a:lstStyle/>
                    <a:p>
                      <a:r>
                        <a:rPr lang="en-US" sz="2000" dirty="0"/>
                        <a:t>POST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CREATE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Request Body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/pet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Create a new pet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4722560"/>
                  </a:ext>
                </a:extLst>
              </a:tr>
              <a:tr h="543339">
                <a:tc>
                  <a:txBody>
                    <a:bodyPr/>
                    <a:lstStyle/>
                    <a:p>
                      <a:r>
                        <a:rPr lang="en-US" sz="2000" dirty="0"/>
                        <a:t>PUT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UPDATE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Request Body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/pet/{id}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Update an existing pet by id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2881684"/>
                  </a:ext>
                </a:extLst>
              </a:tr>
              <a:tr h="531191">
                <a:tc>
                  <a:txBody>
                    <a:bodyPr/>
                    <a:lstStyle/>
                    <a:p>
                      <a:r>
                        <a:rPr lang="en-US" sz="2000" dirty="0"/>
                        <a:t>DELETE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DELETE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Query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/pet/{id}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Delete a pet by id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6228210"/>
                  </a:ext>
                </a:extLst>
              </a:tr>
            </a:tbl>
          </a:graphicData>
        </a:graphic>
      </p:graphicFrame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xmlns="" id="{7DEE131A-0513-480A-9AA5-CA445CE079E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90522" y="4909931"/>
            <a:ext cx="781879" cy="636104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F874AB5-379F-42E0-809B-7C1DC79CDC80}"/>
              </a:ext>
            </a:extLst>
          </p:cNvPr>
          <p:cNvSpPr txBox="1"/>
          <p:nvPr/>
        </p:nvSpPr>
        <p:spPr>
          <a:xfrm rot="367374">
            <a:off x="5404955" y="5512807"/>
            <a:ext cx="3516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Same path but different action !</a:t>
            </a:r>
          </a:p>
        </p:txBody>
      </p:sp>
    </p:spTree>
    <p:extLst>
      <p:ext uri="{BB962C8B-B14F-4D97-AF65-F5344CB8AC3E}">
        <p14:creationId xmlns:p14="http://schemas.microsoft.com/office/powerpoint/2010/main" val="1311248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04;p11"/>
          <p:cNvSpPr txBox="1"/>
          <p:nvPr/>
        </p:nvSpPr>
        <p:spPr>
          <a:xfrm>
            <a:off x="1882662" y="445915"/>
            <a:ext cx="8254117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Which method to use ?</a:t>
            </a:r>
            <a:endParaRPr sz="3500" b="1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313079"/>
              </p:ext>
            </p:extLst>
          </p:nvPr>
        </p:nvGraphicFramePr>
        <p:xfrm>
          <a:off x="762375" y="1963065"/>
          <a:ext cx="10461241" cy="4571998"/>
        </p:xfrm>
        <a:graphic>
          <a:graphicData uri="http://schemas.openxmlformats.org/drawingml/2006/table">
            <a:tbl>
              <a:tblPr firstRow="1" firstCol="1" bandRow="1"/>
              <a:tblGrid>
                <a:gridCol w="6915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458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066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REQUEST</a:t>
                      </a:r>
                    </a:p>
                  </a:txBody>
                  <a:tcPr marL="135081" marR="1350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HTTP Method</a:t>
                      </a:r>
                    </a:p>
                  </a:txBody>
                  <a:tcPr marL="135081" marR="1350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78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See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the list of restaurants available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81" marR="1350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35081" marR="1350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78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Filter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the food to see Khmer food only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81" marR="1350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35081" marR="1350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78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Buy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something on food panda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81" marR="1350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35081" marR="1350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78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 new account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81" marR="1350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35081" marR="1350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78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Change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profile photo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81" marR="1350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35081" marR="1350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78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Cancel </a:t>
                      </a:r>
                      <a:r>
                        <a:rPr lang="en-US" sz="2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 order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81" marR="1350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35081" marR="1350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82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</a:t>
                      </a: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the traffic light to RED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081" marR="1350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135081" marR="1350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6D6DCE1-B1F2-48C3-9804-C20C2D4E0E37}"/>
              </a:ext>
            </a:extLst>
          </p:cNvPr>
          <p:cNvSpPr txBox="1"/>
          <p:nvPr/>
        </p:nvSpPr>
        <p:spPr>
          <a:xfrm>
            <a:off x="3385793" y="1238863"/>
            <a:ext cx="829423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9880CEB-A736-40E8-85BB-20DF3479BBBE}"/>
              </a:ext>
            </a:extLst>
          </p:cNvPr>
          <p:cNvSpPr txBox="1"/>
          <p:nvPr/>
        </p:nvSpPr>
        <p:spPr>
          <a:xfrm>
            <a:off x="4697757" y="1238863"/>
            <a:ext cx="829423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919785A-A98C-449D-B637-DA779F4F91F2}"/>
              </a:ext>
            </a:extLst>
          </p:cNvPr>
          <p:cNvSpPr txBox="1"/>
          <p:nvPr/>
        </p:nvSpPr>
        <p:spPr>
          <a:xfrm>
            <a:off x="6009721" y="1238863"/>
            <a:ext cx="1002586" cy="400110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DELETE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BA4F1F6-0095-441C-A9D5-D9BF6AC7FBFA}"/>
              </a:ext>
            </a:extLst>
          </p:cNvPr>
          <p:cNvSpPr txBox="1"/>
          <p:nvPr/>
        </p:nvSpPr>
        <p:spPr>
          <a:xfrm>
            <a:off x="7494848" y="1238863"/>
            <a:ext cx="829423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POST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EDAD81B-EB3A-4758-AFE6-092D4D4F3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044"/>
            <a:ext cx="933450" cy="92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96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9085" y="1765665"/>
            <a:ext cx="778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  <a:p>
            <a:r>
              <a:rPr lang="en-US" dirty="0"/>
              <a:t>FILTER</a:t>
            </a:r>
          </a:p>
          <a:p>
            <a:r>
              <a:rPr lang="en-US" dirty="0"/>
              <a:t>GET</a:t>
            </a:r>
            <a:br>
              <a:rPr lang="en-US" dirty="0"/>
            </a:br>
            <a:r>
              <a:rPr lang="en-US" dirty="0"/>
              <a:t>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67314" y="2011886"/>
            <a:ext cx="22225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 SEE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3924" y="2011886"/>
            <a:ext cx="1008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GET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805037" y="1958908"/>
            <a:ext cx="1308447" cy="95410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1756229" y="1765665"/>
            <a:ext cx="302638" cy="12003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19085" y="4146714"/>
            <a:ext cx="10122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SET</a:t>
            </a:r>
            <a:br>
              <a:rPr lang="en-US" dirty="0"/>
            </a:br>
            <a:r>
              <a:rPr lang="en-US" dirty="0"/>
              <a:t>CHANGE</a:t>
            </a:r>
          </a:p>
          <a:p>
            <a:r>
              <a:rPr lang="en-US" dirty="0"/>
              <a:t>REMOVE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67314" y="4392935"/>
            <a:ext cx="3166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CHANGE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93924" y="3869714"/>
            <a:ext cx="17283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POST</a:t>
            </a:r>
          </a:p>
          <a:p>
            <a:r>
              <a:rPr lang="en-US" sz="4000" b="1" dirty="0">
                <a:solidFill>
                  <a:srgbClr val="FF0000"/>
                </a:solidFill>
              </a:rPr>
              <a:t>DELETE</a:t>
            </a:r>
          </a:p>
          <a:p>
            <a:r>
              <a:rPr lang="en-US" sz="4000" b="1" dirty="0">
                <a:solidFill>
                  <a:srgbClr val="FF0000"/>
                </a:solidFill>
              </a:rPr>
              <a:t>PUT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805037" y="4259513"/>
            <a:ext cx="1308447" cy="95410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1756229" y="4146714"/>
            <a:ext cx="302638" cy="15675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473351" y="2603659"/>
            <a:ext cx="2715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1"/>
                </a:solidFill>
              </a:rPr>
              <a:t>NO CHANGE </a:t>
            </a:r>
            <a:r>
              <a:rPr lang="en-US" sz="2000" i="1" dirty="0"/>
              <a:t>ON SERVER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91695" y="5028251"/>
            <a:ext cx="231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CHANGE</a:t>
            </a:r>
            <a:r>
              <a:rPr lang="en-US" sz="2000" i="1" dirty="0"/>
              <a:t> ON SERVER</a:t>
            </a:r>
          </a:p>
        </p:txBody>
      </p:sp>
    </p:spTree>
    <p:extLst>
      <p:ext uri="{BB962C8B-B14F-4D97-AF65-F5344CB8AC3E}">
        <p14:creationId xmlns:p14="http://schemas.microsoft.com/office/powerpoint/2010/main" val="1091352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04;p11"/>
          <p:cNvSpPr txBox="1"/>
          <p:nvPr/>
        </p:nvSpPr>
        <p:spPr>
          <a:xfrm>
            <a:off x="2804028" y="270885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 VS </a:t>
            </a:r>
            <a:r>
              <a:rPr lang="en-US" sz="35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PUT</a:t>
            </a:r>
            <a:endParaRPr sz="35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0355" y="1781393"/>
            <a:ext cx="473759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POST</a:t>
            </a:r>
            <a:r>
              <a:rPr lang="en-US" sz="2000" dirty="0">
                <a:latin typeface="Consolas" panose="020B0609020204030204" pitchFamily="49" charset="0"/>
              </a:rPr>
              <a:t>  https://192.14.25.16/user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16" y="1005839"/>
            <a:ext cx="667951" cy="667951"/>
          </a:xfrm>
          <a:prstGeom prst="rect">
            <a:avLst/>
          </a:prstGeom>
        </p:spPr>
      </p:pic>
      <p:sp>
        <p:nvSpPr>
          <p:cNvPr id="12" name="Google Shape;204;p11"/>
          <p:cNvSpPr txBox="1"/>
          <p:nvPr/>
        </p:nvSpPr>
        <p:spPr>
          <a:xfrm>
            <a:off x="1608616" y="1196777"/>
            <a:ext cx="1613048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latin typeface="Calibri"/>
                <a:ea typeface="Calibri"/>
                <a:cs typeface="Calibri"/>
                <a:sym typeface="Calibri"/>
              </a:rPr>
              <a:t>ENDPOINT</a:t>
            </a:r>
            <a:endParaRPr sz="25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0354" y="3496156"/>
            <a:ext cx="473759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“name”: ‘</a:t>
            </a:r>
            <a:r>
              <a:rPr lang="en-US" sz="2000" dirty="0" err="1">
                <a:latin typeface="Consolas" panose="020B0609020204030204" pitchFamily="49" charset="0"/>
              </a:rPr>
              <a:t>ronan</a:t>
            </a:r>
            <a:r>
              <a:rPr lang="en-US" sz="2000" dirty="0">
                <a:latin typeface="Consolas" panose="020B0609020204030204" pitchFamily="49" charset="0"/>
              </a:rPr>
              <a:t>’,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“email”: ‘ronan@gmail.com’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Google Shape;204;p11"/>
          <p:cNvSpPr txBox="1"/>
          <p:nvPr/>
        </p:nvSpPr>
        <p:spPr>
          <a:xfrm>
            <a:off x="1608616" y="2839345"/>
            <a:ext cx="1041127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latin typeface="Calibri"/>
                <a:ea typeface="Calibri"/>
                <a:cs typeface="Calibri"/>
                <a:sym typeface="Calibri"/>
              </a:rPr>
              <a:t>BODY</a:t>
            </a:r>
            <a:endParaRPr sz="25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84" y="2688239"/>
            <a:ext cx="565683" cy="7223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D8408E6-C386-4BCC-A4F3-65F7BA737995}"/>
              </a:ext>
            </a:extLst>
          </p:cNvPr>
          <p:cNvSpPr txBox="1"/>
          <p:nvPr/>
        </p:nvSpPr>
        <p:spPr>
          <a:xfrm>
            <a:off x="6774052" y="1797567"/>
            <a:ext cx="473759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PUT</a:t>
            </a:r>
            <a:r>
              <a:rPr lang="en-US" sz="2000" dirty="0">
                <a:latin typeface="Consolas" panose="020B0609020204030204" pitchFamily="49" charset="0"/>
              </a:rPr>
              <a:t>  https://192.14.25.16/user/5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D902D80-D9CB-447F-9454-2C2160ACD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313" y="1022013"/>
            <a:ext cx="667951" cy="667951"/>
          </a:xfrm>
          <a:prstGeom prst="rect">
            <a:avLst/>
          </a:prstGeom>
        </p:spPr>
      </p:pic>
      <p:sp>
        <p:nvSpPr>
          <p:cNvPr id="18" name="Google Shape;204;p11">
            <a:extLst>
              <a:ext uri="{FF2B5EF4-FFF2-40B4-BE49-F238E27FC236}">
                <a16:creationId xmlns:a16="http://schemas.microsoft.com/office/drawing/2014/main" xmlns="" id="{66D09214-9319-420E-A850-9BA542FD27C6}"/>
              </a:ext>
            </a:extLst>
          </p:cNvPr>
          <p:cNvSpPr txBox="1"/>
          <p:nvPr/>
        </p:nvSpPr>
        <p:spPr>
          <a:xfrm>
            <a:off x="7702313" y="1212951"/>
            <a:ext cx="1643706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latin typeface="Calibri"/>
                <a:ea typeface="Calibri"/>
                <a:cs typeface="Calibri"/>
                <a:sym typeface="Calibri"/>
              </a:rPr>
              <a:t>ENDPOINT</a:t>
            </a:r>
            <a:endParaRPr sz="25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903D6DF-0FC1-4F73-AA37-5E9F308A0301}"/>
              </a:ext>
            </a:extLst>
          </p:cNvPr>
          <p:cNvSpPr txBox="1"/>
          <p:nvPr/>
        </p:nvSpPr>
        <p:spPr>
          <a:xfrm>
            <a:off x="6774051" y="3512330"/>
            <a:ext cx="498121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“name”: ‘</a:t>
            </a:r>
            <a:r>
              <a:rPr lang="en-US" sz="2000" dirty="0" err="1">
                <a:latin typeface="Consolas" panose="020B0609020204030204" pitchFamily="49" charset="0"/>
              </a:rPr>
              <a:t>ronan</a:t>
            </a:r>
            <a:r>
              <a:rPr lang="en-US" sz="2000" dirty="0">
                <a:latin typeface="Consolas" panose="020B0609020204030204" pitchFamily="49" charset="0"/>
              </a:rPr>
              <a:t>’,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“email”: ‘ronanogor@gmail.com’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Google Shape;204;p11">
            <a:extLst>
              <a:ext uri="{FF2B5EF4-FFF2-40B4-BE49-F238E27FC236}">
                <a16:creationId xmlns:a16="http://schemas.microsoft.com/office/drawing/2014/main" xmlns="" id="{5A214EBF-FF6A-4C43-8BA1-FD4294CB6DDE}"/>
              </a:ext>
            </a:extLst>
          </p:cNvPr>
          <p:cNvSpPr txBox="1"/>
          <p:nvPr/>
        </p:nvSpPr>
        <p:spPr>
          <a:xfrm>
            <a:off x="7702313" y="2855519"/>
            <a:ext cx="1041127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latin typeface="Calibri"/>
                <a:ea typeface="Calibri"/>
                <a:cs typeface="Calibri"/>
                <a:sym typeface="Calibri"/>
              </a:rPr>
              <a:t>BODY</a:t>
            </a:r>
            <a:endParaRPr sz="25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0C0F57CC-C0DC-4716-B073-84120FEA0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581" y="2704413"/>
            <a:ext cx="565683" cy="72233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1F501B8B-CBB8-412A-BFC8-96E8DA066C44}"/>
              </a:ext>
            </a:extLst>
          </p:cNvPr>
          <p:cNvCxnSpPr>
            <a:cxnSpLocks/>
          </p:cNvCxnSpPr>
          <p:nvPr/>
        </p:nvCxnSpPr>
        <p:spPr>
          <a:xfrm>
            <a:off x="6091451" y="1081585"/>
            <a:ext cx="0" cy="50599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A5EA8A4-823C-4C20-8F46-42FF4E1A19DF}"/>
              </a:ext>
            </a:extLst>
          </p:cNvPr>
          <p:cNvSpPr txBox="1"/>
          <p:nvPr/>
        </p:nvSpPr>
        <p:spPr>
          <a:xfrm>
            <a:off x="795616" y="5296138"/>
            <a:ext cx="4981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do many times the same request, you create many users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AA397C2-1323-4772-8449-C92AF0008769}"/>
              </a:ext>
            </a:extLst>
          </p:cNvPr>
          <p:cNvSpPr txBox="1"/>
          <p:nvPr/>
        </p:nvSpPr>
        <p:spPr>
          <a:xfrm>
            <a:off x="6774051" y="5111102"/>
            <a:ext cx="49812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do many times </a:t>
            </a:r>
            <a:r>
              <a:rPr lang="en-US" sz="2400" b="1" dirty="0"/>
              <a:t>the same request</a:t>
            </a:r>
            <a:r>
              <a:rPr lang="en-US" sz="2400" dirty="0"/>
              <a:t>, you update the same data so you </a:t>
            </a:r>
            <a:r>
              <a:rPr lang="en-US" sz="2400" dirty="0">
                <a:solidFill>
                  <a:srgbClr val="FF0000"/>
                </a:solidFill>
              </a:rPr>
              <a:t>change nothing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=&gt; PUT is “</a:t>
            </a:r>
            <a:r>
              <a:rPr lang="en-US" sz="2400" b="0" i="0" dirty="0">
                <a:solidFill>
                  <a:srgbClr val="202124"/>
                </a:solidFill>
                <a:effectLst/>
              </a:rPr>
              <a:t>idempotent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7671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fr-F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65875" y="594457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8"/>
          <p:cNvSpPr txBox="1"/>
          <p:nvPr/>
        </p:nvSpPr>
        <p:spPr>
          <a:xfrm>
            <a:off x="6410522" y="582788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 txBox="1"/>
          <p:nvPr/>
        </p:nvSpPr>
        <p:spPr>
          <a:xfrm>
            <a:off x="3844472" y="491824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fr-FR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sz="3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1;p8">
            <a:extLst>
              <a:ext uri="{FF2B5EF4-FFF2-40B4-BE49-F238E27FC236}">
                <a16:creationId xmlns:a16="http://schemas.microsoft.com/office/drawing/2014/main" xmlns="" id="{4E3D99A6-B982-4CE3-BFF5-A6D82C8680C5}"/>
              </a:ext>
            </a:extLst>
          </p:cNvPr>
          <p:cNvSpPr txBox="1"/>
          <p:nvPr/>
        </p:nvSpPr>
        <p:spPr>
          <a:xfrm>
            <a:off x="3296641" y="1905526"/>
            <a:ext cx="5598717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Complete the functions from activity 2 to perform all CRUD operations on data</a:t>
            </a:r>
            <a:br>
              <a:rPr lang="en-US" sz="3200" b="1" dirty="0"/>
            </a:br>
            <a:endParaRPr lang="en-US" sz="3200" b="1" dirty="0"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Then call these functions from front-end with </a:t>
            </a:r>
            <a:r>
              <a:rPr lang="en-US" sz="3200" b="1" dirty="0" err="1">
                <a:latin typeface="Calibri"/>
                <a:ea typeface="Calibri"/>
                <a:cs typeface="Calibri"/>
                <a:sym typeface="Calibri"/>
              </a:rPr>
              <a:t>axios</a:t>
            </a:r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 !</a:t>
            </a:r>
            <a:endParaRPr lang="en-US" sz="1400" b="1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xmlns="" id="{40FA4797-E314-4EA4-94FD-31A30B5A3776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7746445" y="4895104"/>
            <a:ext cx="1236013" cy="1020887"/>
          </a:xfrm>
          <a:prstGeom prst="curvedConnector3">
            <a:avLst>
              <a:gd name="adj1" fmla="val 113258"/>
            </a:avLst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14C40F2-0BE3-493C-BE5F-F96D1B7E4607}"/>
              </a:ext>
            </a:extLst>
          </p:cNvPr>
          <p:cNvSpPr txBox="1"/>
          <p:nvPr/>
        </p:nvSpPr>
        <p:spPr>
          <a:xfrm rot="21099327">
            <a:off x="8970090" y="5146300"/>
            <a:ext cx="2336247" cy="120032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xios.get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dirty="0" err="1"/>
              <a:t>axios.post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body);</a:t>
            </a:r>
          </a:p>
          <a:p>
            <a:r>
              <a:rPr lang="en-US" dirty="0" err="1"/>
              <a:t>a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xios.put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dirty="0"/>
              <a:t>, body);</a:t>
            </a:r>
          </a:p>
          <a:p>
            <a:r>
              <a:rPr lang="en-US" dirty="0" err="1"/>
              <a:t>a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xios.delete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5316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8;p9">
            <a:extLst>
              <a:ext uri="{FF2B5EF4-FFF2-40B4-BE49-F238E27FC236}">
                <a16:creationId xmlns:a16="http://schemas.microsoft.com/office/drawing/2014/main" xmlns="" id="{3C72B33E-2648-4071-A5A5-B68EB3CC2245}"/>
              </a:ext>
            </a:extLst>
          </p:cNvPr>
          <p:cNvSpPr txBox="1"/>
          <p:nvPr/>
        </p:nvSpPr>
        <p:spPr>
          <a:xfrm>
            <a:off x="4691654" y="447985"/>
            <a:ext cx="3216214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at this request</a:t>
            </a:r>
            <a:endParaRPr sz="2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260" y="1369194"/>
            <a:ext cx="11486390" cy="55399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dirty="0">
                <a:latin typeface="Consolas" panose="020B0609020204030204" pitchFamily="49" charset="0"/>
              </a:rPr>
              <a:t>GET https://192.14.25.16/videocall/incall/?peer_id=77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2098" y="3349124"/>
            <a:ext cx="62002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Q2 – </a:t>
            </a:r>
            <a:r>
              <a:rPr lang="en-US" sz="3000" dirty="0"/>
              <a:t>What is the </a:t>
            </a:r>
            <a:r>
              <a:rPr lang="en-US" sz="3000" b="1" dirty="0"/>
              <a:t>path</a:t>
            </a:r>
            <a:r>
              <a:rPr lang="en-US" sz="3000" dirty="0"/>
              <a:t> of this request ?</a:t>
            </a:r>
            <a:endParaRPr lang="en-US" sz="3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32098" y="4170525"/>
            <a:ext cx="82014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Q3 – </a:t>
            </a:r>
            <a:r>
              <a:rPr lang="en-US" sz="3000" dirty="0"/>
              <a:t>What is the </a:t>
            </a:r>
            <a:r>
              <a:rPr lang="en-US" sz="3000" b="1" dirty="0"/>
              <a:t>server IP address </a:t>
            </a:r>
            <a:r>
              <a:rPr lang="en-US" sz="3000" dirty="0"/>
              <a:t>of this request ?</a:t>
            </a:r>
            <a:endParaRPr lang="en-US" sz="3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38189" y="5837607"/>
            <a:ext cx="85702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Q5 – </a:t>
            </a:r>
            <a:r>
              <a:rPr lang="en-US" sz="3000" dirty="0"/>
              <a:t>What are the </a:t>
            </a:r>
            <a:r>
              <a:rPr lang="en-US" sz="3000" b="1" dirty="0"/>
              <a:t>query</a:t>
            </a:r>
            <a:r>
              <a:rPr lang="en-US" sz="3000" dirty="0"/>
              <a:t> </a:t>
            </a:r>
            <a:r>
              <a:rPr lang="en-US" sz="3000" b="1" dirty="0"/>
              <a:t>parameters</a:t>
            </a:r>
            <a:r>
              <a:rPr lang="en-US" sz="3000" dirty="0"/>
              <a:t> of this request ?</a:t>
            </a:r>
            <a:endParaRPr lang="en-US" sz="3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32098" y="4991926"/>
            <a:ext cx="75198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Q4 – </a:t>
            </a:r>
            <a:r>
              <a:rPr lang="en-US" sz="3000" dirty="0"/>
              <a:t>What is the </a:t>
            </a:r>
            <a:r>
              <a:rPr lang="en-US" sz="3000" b="1" dirty="0"/>
              <a:t>port number </a:t>
            </a:r>
            <a:r>
              <a:rPr lang="en-US" sz="3000" dirty="0"/>
              <a:t>of this request ?</a:t>
            </a:r>
            <a:endParaRPr lang="en-US" sz="30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044"/>
            <a:ext cx="933450" cy="92206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02026" y="2605206"/>
            <a:ext cx="119023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Q1 – </a:t>
            </a:r>
            <a:r>
              <a:rPr lang="en-US" sz="3000" dirty="0"/>
              <a:t>What is the </a:t>
            </a:r>
            <a:r>
              <a:rPr lang="en-US" sz="3000" b="1" dirty="0"/>
              <a:t>verb (=method) </a:t>
            </a:r>
            <a:r>
              <a:rPr lang="en-US" sz="3000" dirty="0"/>
              <a:t>of this request (GET/POST/PUT/DELETE) ?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41467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04;p11"/>
          <p:cNvSpPr txBox="1"/>
          <p:nvPr/>
        </p:nvSpPr>
        <p:spPr>
          <a:xfrm>
            <a:off x="690630" y="490855"/>
            <a:ext cx="109298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Do you remember the 2 ways to set parameters in a GET?</a:t>
            </a:r>
            <a:endParaRPr sz="3500" b="1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5956480" y="1931831"/>
            <a:ext cx="34735" cy="40954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9199" y="2621322"/>
            <a:ext cx="492553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localhost: 3000/</a:t>
            </a:r>
            <a:r>
              <a:rPr lang="en-US" sz="3200" b="1" dirty="0" err="1"/>
              <a:t>book</a:t>
            </a:r>
            <a:r>
              <a:rPr lang="en-US" sz="3200" b="1" dirty="0" err="1">
                <a:solidFill>
                  <a:srgbClr val="FF0000"/>
                </a:solidFill>
              </a:rPr>
              <a:t>?id</a:t>
            </a:r>
            <a:r>
              <a:rPr lang="en-US" sz="3200" b="1" dirty="0">
                <a:solidFill>
                  <a:srgbClr val="FF0000"/>
                </a:solidFill>
              </a:rPr>
              <a:t>=2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5388" y="1689250"/>
            <a:ext cx="309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1 - USING </a:t>
            </a:r>
            <a:r>
              <a:rPr lang="en-US" dirty="0">
                <a:solidFill>
                  <a:srgbClr val="FF0000"/>
                </a:solidFill>
              </a:rPr>
              <a:t>QUERY PARAMETERS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9199" y="3710182"/>
            <a:ext cx="5208869" cy="163121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app.get</a:t>
            </a:r>
            <a:r>
              <a:rPr lang="en-US" sz="2000" dirty="0">
                <a:latin typeface="Consolas" panose="020B0609020204030204" pitchFamily="49" charset="0"/>
              </a:rPr>
              <a:t>("/book", (</a:t>
            </a:r>
            <a:r>
              <a:rPr lang="en-US" sz="2000" dirty="0" err="1">
                <a:latin typeface="Consolas" panose="020B0609020204030204" pitchFamily="49" charset="0"/>
              </a:rPr>
              <a:t>req</a:t>
            </a:r>
            <a:r>
              <a:rPr lang="en-US" sz="2000" dirty="0">
                <a:latin typeface="Consolas" panose="020B0609020204030204" pitchFamily="49" charset="0"/>
              </a:rPr>
              <a:t>, res) =&gt; 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  let id = 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req.query.id</a:t>
            </a:r>
          </a:p>
          <a:p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   </a:t>
            </a:r>
            <a:r>
              <a:rPr lang="en-US" sz="2000" dirty="0" err="1">
                <a:latin typeface="Consolas" panose="020B0609020204030204" pitchFamily="49" charset="0"/>
              </a:rPr>
              <a:t>res.send</a:t>
            </a:r>
            <a:r>
              <a:rPr lang="en-US" sz="2000" dirty="0">
                <a:latin typeface="Consolas" panose="020B0609020204030204" pitchFamily="49" charset="0"/>
              </a:rPr>
              <a:t>(“id is:" + id);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19627" y="2621323"/>
            <a:ext cx="492553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localhost: 3000/book</a:t>
            </a:r>
            <a:r>
              <a:rPr lang="en-US" sz="3200" b="1" dirty="0">
                <a:solidFill>
                  <a:srgbClr val="7030A0"/>
                </a:solidFill>
              </a:rPr>
              <a:t>/2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35816" y="1689250"/>
            <a:ext cx="314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2 - USING </a:t>
            </a:r>
            <a:r>
              <a:rPr lang="en-US" b="1" dirty="0">
                <a:solidFill>
                  <a:srgbClr val="7030A0"/>
                </a:solidFill>
              </a:rPr>
              <a:t>ROUTE PARAMETERS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19627" y="3710182"/>
            <a:ext cx="5619088" cy="163121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app.get</a:t>
            </a:r>
            <a:r>
              <a:rPr lang="en-US" sz="2000" dirty="0">
                <a:latin typeface="Consolas" panose="020B0609020204030204" pitchFamily="49" charset="0"/>
              </a:rPr>
              <a:t>("/book/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:id</a:t>
            </a:r>
            <a:r>
              <a:rPr lang="en-US" sz="2000" dirty="0">
                <a:latin typeface="Consolas" panose="020B0609020204030204" pitchFamily="49" charset="0"/>
              </a:rPr>
              <a:t>", (</a:t>
            </a:r>
            <a:r>
              <a:rPr lang="en-US" sz="2000" dirty="0" err="1">
                <a:latin typeface="Consolas" panose="020B0609020204030204" pitchFamily="49" charset="0"/>
              </a:rPr>
              <a:t>req</a:t>
            </a:r>
            <a:r>
              <a:rPr lang="en-US" sz="2000" dirty="0">
                <a:latin typeface="Consolas" panose="020B0609020204030204" pitchFamily="49" charset="0"/>
              </a:rPr>
              <a:t>, res) =&gt; 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  let id = 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req.params.id</a:t>
            </a:r>
          </a:p>
          <a:p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   </a:t>
            </a:r>
            <a:r>
              <a:rPr lang="en-US" sz="2000" dirty="0" err="1">
                <a:latin typeface="Consolas" panose="020B0609020204030204" pitchFamily="49" charset="0"/>
              </a:rPr>
              <a:t>res.send</a:t>
            </a:r>
            <a:r>
              <a:rPr lang="en-US" sz="2000" dirty="0">
                <a:latin typeface="Consolas" panose="020B0609020204030204" pitchFamily="49" charset="0"/>
              </a:rPr>
              <a:t>(“id is:" + id);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62855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/>
          <p:nvPr/>
        </p:nvSpPr>
        <p:spPr>
          <a:xfrm>
            <a:off x="524734" y="2335466"/>
            <a:ext cx="1111481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the </a:t>
            </a:r>
            <a:r>
              <a:rPr lang="en-US" sz="35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r>
              <a:rPr lang="en-US" sz="3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 POST/PUT/DELETE request</a:t>
            </a:r>
            <a:endParaRPr lang="en-US" sz="35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1"/>
          <p:cNvSpPr txBox="1"/>
          <p:nvPr/>
        </p:nvSpPr>
        <p:spPr>
          <a:xfrm>
            <a:off x="3200294" y="868402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5536" y="774352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4277" y="774352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03;p11"/>
          <p:cNvSpPr txBox="1"/>
          <p:nvPr/>
        </p:nvSpPr>
        <p:spPr>
          <a:xfrm>
            <a:off x="524735" y="3183992"/>
            <a:ext cx="10238114" cy="278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</a:t>
            </a:r>
            <a:r>
              <a:rPr lang="en-US" sz="35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when to use </a:t>
            </a:r>
            <a:r>
              <a:rPr lang="en-US" sz="35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the request methods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3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3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3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3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98076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04;p11"/>
          <p:cNvSpPr txBox="1"/>
          <p:nvPr/>
        </p:nvSpPr>
        <p:spPr>
          <a:xfrm>
            <a:off x="2953049" y="468479"/>
            <a:ext cx="5999592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GET REQUEST </a:t>
            </a: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PROBLEMS</a:t>
            </a:r>
            <a:endParaRPr sz="3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 rot="20790898">
            <a:off x="8452738" y="1952286"/>
            <a:ext cx="3414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</a:rPr>
              <a:t>Parameters are </a:t>
            </a:r>
            <a:r>
              <a:rPr lang="en-US" sz="2000" b="1" dirty="0">
                <a:solidFill>
                  <a:srgbClr val="7030A0"/>
                </a:solidFill>
              </a:rPr>
              <a:t>VISIBLE</a:t>
            </a:r>
            <a:r>
              <a:rPr lang="en-US" sz="2000" dirty="0">
                <a:solidFill>
                  <a:srgbClr val="7030A0"/>
                </a:solidFill>
              </a:rPr>
              <a:t> on URL</a:t>
            </a:r>
          </a:p>
        </p:txBody>
      </p:sp>
      <p:sp>
        <p:nvSpPr>
          <p:cNvPr id="7" name="TextBox 6"/>
          <p:cNvSpPr txBox="1"/>
          <p:nvPr/>
        </p:nvSpPr>
        <p:spPr>
          <a:xfrm rot="21347099">
            <a:off x="8557244" y="4730594"/>
            <a:ext cx="2716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</a:rPr>
              <a:t>We </a:t>
            </a:r>
            <a:r>
              <a:rPr lang="en-US" sz="2000" b="1" dirty="0">
                <a:solidFill>
                  <a:srgbClr val="7030A0"/>
                </a:solidFill>
              </a:rPr>
              <a:t>cannot send imag</a:t>
            </a:r>
            <a:r>
              <a:rPr lang="en-US" sz="2000" dirty="0">
                <a:solidFill>
                  <a:srgbClr val="7030A0"/>
                </a:solidFill>
              </a:rPr>
              <a:t>e, 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music, binary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185529" y="3205301"/>
            <a:ext cx="11741427" cy="5232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https://192.14.25.16/videocall/incall/?password=iHateDurian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0478937" y="2337424"/>
            <a:ext cx="455763" cy="10317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0934700" y="3829448"/>
            <a:ext cx="226426" cy="9288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0790898">
            <a:off x="4125630" y="1866070"/>
            <a:ext cx="2645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</a:rPr>
              <a:t>URL has a </a:t>
            </a:r>
            <a:r>
              <a:rPr lang="en-US" sz="2000" b="1" dirty="0">
                <a:solidFill>
                  <a:srgbClr val="7030A0"/>
                </a:solidFill>
              </a:rPr>
              <a:t>LIMITED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size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992537" y="2337424"/>
            <a:ext cx="455763" cy="10317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58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04;p11"/>
          <p:cNvSpPr txBox="1"/>
          <p:nvPr/>
        </p:nvSpPr>
        <p:spPr>
          <a:xfrm>
            <a:off x="3189766" y="345024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LET’S SEND A </a:t>
            </a: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 REQUEST</a:t>
            </a:r>
            <a:endParaRPr sz="35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08616" y="2027315"/>
            <a:ext cx="1022143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POST</a:t>
            </a:r>
            <a:r>
              <a:rPr lang="en-US" sz="3200" dirty="0">
                <a:latin typeface="Consolas" panose="020B0609020204030204" pitchFamily="49" charset="0"/>
              </a:rPr>
              <a:t>  https://192.14.25.16/login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18" y="1870533"/>
            <a:ext cx="917497" cy="917497"/>
          </a:xfrm>
          <a:prstGeom prst="rect">
            <a:avLst/>
          </a:prstGeom>
        </p:spPr>
      </p:pic>
      <p:sp>
        <p:nvSpPr>
          <p:cNvPr id="12" name="Google Shape;204;p11"/>
          <p:cNvSpPr txBox="1"/>
          <p:nvPr/>
        </p:nvSpPr>
        <p:spPr>
          <a:xfrm>
            <a:off x="1608616" y="1456088"/>
            <a:ext cx="1608055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endParaRPr sz="2500" b="1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8616" y="3519755"/>
            <a:ext cx="10221434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“id”: ‘</a:t>
            </a:r>
            <a:r>
              <a:rPr lang="en-US" sz="3200" dirty="0" err="1">
                <a:latin typeface="Consolas" panose="020B0609020204030204" pitchFamily="49" charset="0"/>
              </a:rPr>
              <a:t>ronan</a:t>
            </a:r>
            <a:r>
              <a:rPr lang="en-US" sz="3200" dirty="0">
                <a:latin typeface="Consolas" panose="020B0609020204030204" pitchFamily="49" charset="0"/>
              </a:rPr>
              <a:t>’,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“password”: ‘</a:t>
            </a:r>
            <a:r>
              <a:rPr lang="en-US" sz="3200" dirty="0" err="1">
                <a:latin typeface="Consolas" panose="020B0609020204030204" pitchFamily="49" charset="0"/>
              </a:rPr>
              <a:t>iHateDurian</a:t>
            </a:r>
            <a:r>
              <a:rPr lang="en-US" sz="3200" dirty="0">
                <a:latin typeface="Consolas" panose="020B0609020204030204" pitchFamily="49" charset="0"/>
              </a:rPr>
              <a:t>’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Google Shape;204;p11"/>
          <p:cNvSpPr txBox="1"/>
          <p:nvPr/>
        </p:nvSpPr>
        <p:spPr>
          <a:xfrm>
            <a:off x="1608616" y="2948528"/>
            <a:ext cx="1041127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sz="2500" b="1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 rot="1143236">
            <a:off x="10058400" y="1918146"/>
            <a:ext cx="1478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NO MORE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PARAMETERS</a:t>
            </a:r>
          </a:p>
        </p:txBody>
      </p:sp>
      <p:sp>
        <p:nvSpPr>
          <p:cNvPr id="22" name="TextBox 21"/>
          <p:cNvSpPr txBox="1"/>
          <p:nvPr/>
        </p:nvSpPr>
        <p:spPr>
          <a:xfrm rot="1143236">
            <a:off x="9359447" y="3547019"/>
            <a:ext cx="1713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BUT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DATA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IN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THE 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BODY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(=Payload)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18" y="3290109"/>
            <a:ext cx="898474" cy="1147282"/>
          </a:xfrm>
          <a:prstGeom prst="rect">
            <a:avLst/>
          </a:prstGeom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xmlns="" id="{F818AC7F-9819-4498-BBB5-343F50AB18DE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02601" y="5172360"/>
            <a:ext cx="851364" cy="818706"/>
          </a:xfrm>
          <a:prstGeom prst="curvedConnector3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77650DD-7145-4D11-91B1-AD95F119BEAD}"/>
              </a:ext>
            </a:extLst>
          </p:cNvPr>
          <p:cNvSpPr txBox="1"/>
          <p:nvPr/>
        </p:nvSpPr>
        <p:spPr>
          <a:xfrm rot="21099327">
            <a:off x="4865220" y="5951366"/>
            <a:ext cx="1368635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 format</a:t>
            </a:r>
          </a:p>
        </p:txBody>
      </p:sp>
    </p:spTree>
    <p:extLst>
      <p:ext uri="{BB962C8B-B14F-4D97-AF65-F5344CB8AC3E}">
        <p14:creationId xmlns:p14="http://schemas.microsoft.com/office/powerpoint/2010/main" val="244104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sldNum" idx="12"/>
          </p:nvPr>
        </p:nvSpPr>
        <p:spPr>
          <a:xfrm>
            <a:off x="8533694" y="72064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252" y="280236"/>
            <a:ext cx="842962" cy="842962"/>
          </a:xfrm>
          <a:prstGeom prst="rect">
            <a:avLst/>
          </a:prstGeom>
        </p:spPr>
      </p:pic>
      <p:pic>
        <p:nvPicPr>
          <p:cNvPr id="12" name="Google Shape;24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24843" y="406567"/>
            <a:ext cx="1472643" cy="90085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204;p11"/>
          <p:cNvSpPr txBox="1"/>
          <p:nvPr/>
        </p:nvSpPr>
        <p:spPr>
          <a:xfrm>
            <a:off x="2258206" y="1256702"/>
            <a:ext cx="7492749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CONFIGURATION OF EXPRESS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READ  JSON </a:t>
            </a: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ON BODY</a:t>
            </a:r>
            <a:endParaRPr sz="35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93042" y="3111949"/>
            <a:ext cx="8205915" cy="120032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Consolas" panose="020B0609020204030204" pitchFamily="49" charset="0"/>
              </a:rPr>
              <a:t>app.use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dirty="0" err="1">
                <a:latin typeface="Consolas" panose="020B0609020204030204" pitchFamily="49" charset="0"/>
              </a:rPr>
              <a:t>express.urlencoded</a:t>
            </a:r>
            <a:r>
              <a:rPr lang="en-US" sz="36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3600" dirty="0" err="1">
                <a:latin typeface="Consolas" panose="020B0609020204030204" pitchFamily="49" charset="0"/>
              </a:rPr>
              <a:t>app.use</a:t>
            </a:r>
            <a:r>
              <a:rPr lang="en-US" sz="3600" dirty="0">
                <a:latin typeface="Consolas" panose="020B0609020204030204" pitchFamily="49" charset="0"/>
              </a:rPr>
              <a:t>(</a:t>
            </a:r>
            <a:r>
              <a:rPr lang="en-US" sz="3600" dirty="0" err="1">
                <a:latin typeface="Consolas" panose="020B0609020204030204" pitchFamily="49" charset="0"/>
              </a:rPr>
              <a:t>express.json</a:t>
            </a:r>
            <a:r>
              <a:rPr lang="en-US" sz="3600" dirty="0"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23" name="TextBox 22"/>
          <p:cNvSpPr txBox="1"/>
          <p:nvPr/>
        </p:nvSpPr>
        <p:spPr>
          <a:xfrm rot="20769402">
            <a:off x="5805432" y="5093466"/>
            <a:ext cx="43392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</a:rPr>
              <a:t>Now EXPRESS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is able to READ the BODY of the request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as a JSON value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H="1" flipV="1">
            <a:off x="6733309" y="4422180"/>
            <a:ext cx="1006422" cy="7624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04;p11"/>
          <p:cNvSpPr txBox="1"/>
          <p:nvPr/>
        </p:nvSpPr>
        <p:spPr>
          <a:xfrm>
            <a:off x="853435" y="2028336"/>
            <a:ext cx="3631479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latin typeface="Calibri"/>
                <a:ea typeface="Calibri"/>
                <a:cs typeface="Calibri"/>
                <a:sym typeface="Calibri"/>
              </a:rPr>
              <a:t>SEND POST ON CLIENT</a:t>
            </a:r>
            <a:endParaRPr sz="25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2114" y="2665152"/>
            <a:ext cx="5208869" cy="31700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postUrl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serverIP</a:t>
            </a:r>
            <a:r>
              <a:rPr lang="en-US" sz="2000" dirty="0">
                <a:latin typeface="Consolas" panose="020B0609020204030204" pitchFamily="49" charset="0"/>
              </a:rPr>
              <a:t> + '/login';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postValue</a:t>
            </a:r>
            <a:r>
              <a:rPr lang="en-US" sz="2000" dirty="0">
                <a:latin typeface="Consolas" panose="020B0609020204030204" pitchFamily="49" charset="0"/>
              </a:rPr>
              <a:t> =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id: 'Fred',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password: 'bobo'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axios.post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postUrl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postValue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.then( r =&gt; console.log(</a:t>
            </a:r>
            <a:r>
              <a:rPr lang="en-US" sz="2000" dirty="0" err="1">
                <a:latin typeface="Consolas" panose="020B0609020204030204" pitchFamily="49" charset="0"/>
              </a:rPr>
              <a:t>r.data</a:t>
            </a:r>
            <a:r>
              <a:rPr lang="en-US" sz="2000" dirty="0">
                <a:latin typeface="Consolas" panose="020B0609020204030204" pitchFamily="49" charset="0"/>
              </a:rPr>
              <a:t>));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10" name="Google Shape;34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2114" y="2028336"/>
            <a:ext cx="372504" cy="37250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491;p20"/>
          <p:cNvSpPr/>
          <p:nvPr/>
        </p:nvSpPr>
        <p:spPr>
          <a:xfrm flipH="1">
            <a:off x="5518649" y="4146611"/>
            <a:ext cx="1104515" cy="16274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468;p19"/>
          <p:cNvSpPr/>
          <p:nvPr/>
        </p:nvSpPr>
        <p:spPr>
          <a:xfrm>
            <a:off x="5540983" y="3789322"/>
            <a:ext cx="1082181" cy="16274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/>
          <p:cNvSpPr txBox="1"/>
          <p:nvPr/>
        </p:nvSpPr>
        <p:spPr>
          <a:xfrm>
            <a:off x="7617094" y="1976081"/>
            <a:ext cx="4434439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latin typeface="Calibri"/>
                <a:ea typeface="Calibri"/>
                <a:cs typeface="Calibri"/>
                <a:sym typeface="Calibri"/>
              </a:rPr>
              <a:t>CATCH A POST ON SERVER</a:t>
            </a:r>
            <a:endParaRPr sz="25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32914" y="2665152"/>
            <a:ext cx="5208869" cy="31700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app.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post</a:t>
            </a:r>
            <a:r>
              <a:rPr lang="en-US" sz="2000" dirty="0">
                <a:latin typeface="Consolas" panose="020B0609020204030204" pitchFamily="49" charset="0"/>
              </a:rPr>
              <a:t>('/login', (</a:t>
            </a:r>
            <a:r>
              <a:rPr lang="en-US" sz="2000" dirty="0" err="1">
                <a:latin typeface="Consolas" panose="020B0609020204030204" pitchFamily="49" charset="0"/>
              </a:rPr>
              <a:t>req</a:t>
            </a:r>
            <a:r>
              <a:rPr lang="en-US" sz="2000" dirty="0">
                <a:latin typeface="Consolas" panose="020B0609020204030204" pitchFamily="49" charset="0"/>
              </a:rPr>
              <a:t>, res) =&gt;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let body = </a:t>
            </a:r>
            <a:r>
              <a:rPr lang="en-US" sz="2000" dirty="0" err="1">
                <a:latin typeface="Consolas" panose="020B0609020204030204" pitchFamily="49" charset="0"/>
              </a:rPr>
              <a:t>req.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body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let name=body.id;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return </a:t>
            </a:r>
            <a:r>
              <a:rPr lang="en-US" sz="2000" dirty="0" err="1">
                <a:latin typeface="Consolas" panose="020B0609020204030204" pitchFamily="49" charset="0"/>
              </a:rPr>
              <a:t>res.send</a:t>
            </a:r>
            <a:r>
              <a:rPr lang="en-US" sz="2000" dirty="0">
                <a:latin typeface="Consolas" panose="020B0609020204030204" pitchFamily="49" charset="0"/>
              </a:rPr>
              <a:t>('hello' + name);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pic>
        <p:nvPicPr>
          <p:cNvPr id="22" name="Google Shape;46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9800" y="2028336"/>
            <a:ext cx="498943" cy="49894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04;p11"/>
          <p:cNvSpPr txBox="1"/>
          <p:nvPr/>
        </p:nvSpPr>
        <p:spPr>
          <a:xfrm>
            <a:off x="2969499" y="283869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SEND   + CATCH A POST</a:t>
            </a:r>
            <a:endParaRPr sz="35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053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/>
        </p:nvSpPr>
        <p:spPr>
          <a:xfrm>
            <a:off x="2164702" y="4392930"/>
            <a:ext cx="690442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Change the GET to a POST</a:t>
            </a:r>
            <a:endParaRPr dirty="0"/>
          </a:p>
        </p:txBody>
      </p:sp>
      <p:sp>
        <p:nvSpPr>
          <p:cNvPr id="183" name="Google Shape;183;p8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fr-F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0118" y="2391348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8"/>
          <p:cNvSpPr txBox="1"/>
          <p:nvPr/>
        </p:nvSpPr>
        <p:spPr>
          <a:xfrm>
            <a:off x="6964765" y="2379679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 txBox="1"/>
          <p:nvPr/>
        </p:nvSpPr>
        <p:spPr>
          <a:xfrm>
            <a:off x="4398715" y="2288715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fr-FR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81;p8"/>
          <p:cNvSpPr txBox="1"/>
          <p:nvPr/>
        </p:nvSpPr>
        <p:spPr>
          <a:xfrm>
            <a:off x="2164702" y="3440860"/>
            <a:ext cx="690442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dirty="0">
                <a:latin typeface="Calibri"/>
                <a:ea typeface="Calibri"/>
                <a:cs typeface="Calibri"/>
                <a:sym typeface="Calibri"/>
              </a:rPr>
              <a:t>LOGIN -PROJECT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34824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642</Words>
  <Application>Microsoft Office PowerPoint</Application>
  <PresentationFormat>Widescreen</PresentationFormat>
  <Paragraphs>206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</vt:lpstr>
      <vt:lpstr>Calibri</vt:lpstr>
      <vt:lpstr>Calibri Light</vt:lpstr>
      <vt:lpstr>Consolas</vt:lpstr>
      <vt:lpstr>Slack-Lato</vt:lpstr>
      <vt:lpstr>Times New Roman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Good practice:  One method for each CRUD operations</vt:lpstr>
      <vt:lpstr>HTTP Methods usage comparison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clément vinot</dc:creator>
  <cp:lastModifiedBy>RONAN</cp:lastModifiedBy>
  <cp:revision>71</cp:revision>
  <dcterms:created xsi:type="dcterms:W3CDTF">2021-05-13T04:16:30Z</dcterms:created>
  <dcterms:modified xsi:type="dcterms:W3CDTF">2022-04-18T08:06:19Z</dcterms:modified>
</cp:coreProperties>
</file>