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89" r:id="rId6"/>
    <p:sldId id="292" r:id="rId7"/>
    <p:sldId id="281" r:id="rId8"/>
    <p:sldId id="293" r:id="rId9"/>
    <p:sldId id="290" r:id="rId10"/>
    <p:sldId id="295" r:id="rId11"/>
    <p:sldId id="266" r:id="rId12"/>
    <p:sldId id="268" r:id="rId13"/>
    <p:sldId id="294" r:id="rId14"/>
    <p:sldId id="276" r:id="rId15"/>
    <p:sldId id="288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RAPy+3ibT5W2XqOPBqzLkdrc4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D9D3"/>
    <a:srgbClr val="54C4CF"/>
    <a:srgbClr val="3B5998"/>
    <a:srgbClr val="F8C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049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751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174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3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6342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6331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59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66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dce5bcf7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12dce5bcf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967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038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898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466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172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036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24cbe678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1124cbe6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68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3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www.facebook.com/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www.facebook.com/" TargetMode="Externa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hyperlink" Target="http://www.facebook.com/" TargetMode="Externa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hyperlink" Target="http://www.facebook.com/" TargetMode="Externa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cebook.com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2856404" y="1610436"/>
            <a:ext cx="6423600" cy="3781646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fr-FR" sz="20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 txBox="1">
            <a:spLocks noGrp="1"/>
          </p:cNvSpPr>
          <p:nvPr>
            <p:ph type="sldNum" idx="12"/>
          </p:nvPr>
        </p:nvSpPr>
        <p:spPr>
          <a:xfrm>
            <a:off x="8501418" y="58923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0</a:t>
            </a:fld>
            <a:endParaRPr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447738">
            <a:off x="8356495" y="4355943"/>
            <a:ext cx="3763048" cy="21497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/>
        </p:nvSpPr>
        <p:spPr>
          <a:xfrm>
            <a:off x="3645021" y="4445626"/>
            <a:ext cx="5183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 – PHP WEB SERVER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1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HTTP protocol ?</a:t>
            </a:r>
            <a:endParaRPr dirty="0"/>
          </a:p>
        </p:txBody>
      </p:sp>
      <p:sp>
        <p:nvSpPr>
          <p:cNvPr id="8" name="Google Shape;174;p9"/>
          <p:cNvSpPr txBox="1"/>
          <p:nvPr/>
        </p:nvSpPr>
        <p:spPr>
          <a:xfrm>
            <a:off x="1013498" y="1876785"/>
            <a:ext cx="10192499" cy="11695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HTTP is the  protocol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used to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responses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between a client and a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oogle Shape;165;p10" descr="GitHub - VanHakobyan/HTTP-Protocol-Manipulation: HTTP, Protocol ,  Manipulation,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2522646" y="3635859"/>
            <a:ext cx="7143867" cy="2839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8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1124cbe6788_0_0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081388" y="4311083"/>
            <a:ext cx="7027862" cy="25413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18;p1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HTTP server ? </a:t>
            </a:r>
            <a:endParaRPr dirty="0"/>
          </a:p>
        </p:txBody>
      </p:sp>
      <p:sp>
        <p:nvSpPr>
          <p:cNvPr id="9" name="Google Shape;174;p9"/>
          <p:cNvSpPr txBox="1"/>
          <p:nvPr/>
        </p:nvSpPr>
        <p:spPr>
          <a:xfrm>
            <a:off x="1013498" y="1876785"/>
            <a:ext cx="10192499" cy="116952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 HTTP server is a computer that can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respond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HTTP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9289" y="3572419"/>
            <a:ext cx="3204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Client </a:t>
            </a:r>
            <a:r>
              <a:rPr lang="en-US" b="1" dirty="0"/>
              <a:t>requests</a:t>
            </a:r>
            <a:r>
              <a:rPr lang="en-US" dirty="0"/>
              <a:t> a file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 server </a:t>
            </a:r>
            <a:r>
              <a:rPr lang="en-US" b="1" dirty="0"/>
              <a:t>accepts</a:t>
            </a:r>
            <a:r>
              <a:rPr lang="en-US" dirty="0"/>
              <a:t> the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 server </a:t>
            </a:r>
            <a:r>
              <a:rPr lang="en-US" b="1" dirty="0"/>
              <a:t>return</a:t>
            </a:r>
            <a:r>
              <a:rPr lang="en-US" dirty="0"/>
              <a:t> a status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3" descr="GitHub - VanHakobyan/HTTP-Protocol-Manipulation: HTTP, Protocol ,  Manipulation,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8762" y="1844440"/>
            <a:ext cx="4261013" cy="169347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5850" y="2158994"/>
            <a:ext cx="2099050" cy="10495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18;p1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VS Dynamic web servers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99608" y="2425876"/>
            <a:ext cx="1620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7" name="Google Shape;24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51595" y="2425876"/>
            <a:ext cx="530605" cy="53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41;p13" descr="GitHub - VanHakobyan/HTTP-Protocol-Manipulation: HTTP, Protocol ,  Manipulation,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8762" y="3936728"/>
            <a:ext cx="4261013" cy="169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4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5850" y="4251282"/>
            <a:ext cx="2099050" cy="104953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99608" y="4518164"/>
            <a:ext cx="2222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Google Shape;24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51595" y="4518164"/>
            <a:ext cx="530605" cy="5306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87429" y="4429523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pic>
        <p:nvPicPr>
          <p:cNvPr id="21" name="Google Shape;263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936163">
            <a:off x="10405584" y="4394168"/>
            <a:ext cx="1304073" cy="7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64;p14"/>
          <p:cNvSpPr txBox="1"/>
          <p:nvPr/>
        </p:nvSpPr>
        <p:spPr>
          <a:xfrm>
            <a:off x="10422820" y="5015469"/>
            <a:ext cx="153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Calibri"/>
                <a:ea typeface="Calibri"/>
                <a:cs typeface="Calibri"/>
                <a:sym typeface="Calibri"/>
              </a:rPr>
              <a:t>PHP INTERPRETER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630" y="5766470"/>
            <a:ext cx="484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PHP interpreter  </a:t>
            </a:r>
            <a:r>
              <a:rPr lang="en-US" i="1" dirty="0"/>
              <a:t>generates a HTML file from </a:t>
            </a:r>
            <a:r>
              <a:rPr lang="en-US" i="1" dirty="0" smtClean="0"/>
              <a:t>the PHP file  r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23" y="3674229"/>
            <a:ext cx="2861634" cy="2861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93250">
            <a:off x="5955359" y="3976340"/>
            <a:ext cx="1838811" cy="1906380"/>
          </a:xfrm>
          <a:prstGeom prst="rect">
            <a:avLst/>
          </a:prstGeom>
        </p:spPr>
      </p:pic>
      <p:sp>
        <p:nvSpPr>
          <p:cNvPr id="7" name="Google Shape;318;p12"/>
          <p:cNvSpPr txBox="1"/>
          <p:nvPr/>
        </p:nvSpPr>
        <p:spPr>
          <a:xfrm>
            <a:off x="1956873" y="1684181"/>
            <a:ext cx="737836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!!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40470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2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2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2"/>
          <p:cNvSpPr/>
          <p:nvPr/>
        </p:nvSpPr>
        <p:spPr>
          <a:xfrm>
            <a:off x="8384110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52" y="1553949"/>
            <a:ext cx="917913" cy="9179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9875" y="2003711"/>
            <a:ext cx="451558" cy="46815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2846231" y="2280372"/>
            <a:ext cx="797530" cy="13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42918" y="2126483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BOB IP ADDRESS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00663" y="2471862"/>
            <a:ext cx="2316742" cy="1021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65811" y="3493316"/>
            <a:ext cx="2890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FACEBOOK IP ADDRESS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700104" y="4811464"/>
            <a:ext cx="523135" cy="870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22396" y="5527705"/>
            <a:ext cx="338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BOB is working on GOOGLE CHROME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Google Shape;318;p12"/>
          <p:cNvSpPr txBox="1"/>
          <p:nvPr/>
        </p:nvSpPr>
        <p:spPr>
          <a:xfrm>
            <a:off x="2187473" y="325642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wants to visit to facebok.com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"/>
          <p:cNvSpPr txBox="1"/>
          <p:nvPr/>
        </p:nvSpPr>
        <p:spPr>
          <a:xfrm>
            <a:off x="2187473" y="325642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wants to visit to facebok.com</a:t>
            </a:r>
            <a:endParaRPr dirty="0"/>
          </a:p>
        </p:txBody>
      </p:sp>
      <p:pic>
        <p:nvPicPr>
          <p:cNvPr id="319" name="Google Shape;3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2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2"/>
          <p:cNvSpPr txBox="1"/>
          <p:nvPr/>
        </p:nvSpPr>
        <p:spPr>
          <a:xfrm>
            <a:off x="3061524" y="4003430"/>
            <a:ext cx="216365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www.facebook.com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2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2"/>
          <p:cNvSpPr/>
          <p:nvPr/>
        </p:nvSpPr>
        <p:spPr>
          <a:xfrm>
            <a:off x="8384110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52" y="1553949"/>
            <a:ext cx="917913" cy="9179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875" y="2003711"/>
            <a:ext cx="451558" cy="4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"/>
          <p:cNvSpPr txBox="1"/>
          <p:nvPr/>
        </p:nvSpPr>
        <p:spPr>
          <a:xfrm>
            <a:off x="1812632" y="325642"/>
            <a:ext cx="812805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URL is 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converted to an IP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pic>
        <p:nvPicPr>
          <p:cNvPr id="335" name="Google Shape;33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3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3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3"/>
          <p:cNvSpPr/>
          <p:nvPr/>
        </p:nvSpPr>
        <p:spPr>
          <a:xfrm>
            <a:off x="8384110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3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3"/>
          <p:cNvSpPr txBox="1"/>
          <p:nvPr/>
        </p:nvSpPr>
        <p:spPr>
          <a:xfrm>
            <a:off x="2944766" y="4003430"/>
            <a:ext cx="21562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www.facebook.com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3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3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3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3"/>
          <p:cNvSpPr txBox="1"/>
          <p:nvPr/>
        </p:nvSpPr>
        <p:spPr>
          <a:xfrm>
            <a:off x="6183694" y="4054808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3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52" y="1553949"/>
            <a:ext cx="917913" cy="9179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875" y="2003711"/>
            <a:ext cx="451558" cy="468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 txBox="1"/>
          <p:nvPr/>
        </p:nvSpPr>
        <p:spPr>
          <a:xfrm>
            <a:off x="1587977" y="325642"/>
            <a:ext cx="857741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which </a:t>
            </a:r>
            <a:r>
              <a:rPr lang="en-US" sz="4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service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call  in the server ?</a:t>
            </a:r>
            <a:endParaRPr/>
          </a:p>
        </p:txBody>
      </p:sp>
      <p:pic>
        <p:nvPicPr>
          <p:cNvPr id="354" name="Google Shape;35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4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4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4"/>
          <p:cNvSpPr/>
          <p:nvPr/>
        </p:nvSpPr>
        <p:spPr>
          <a:xfrm>
            <a:off x="8384110" y="3090367"/>
            <a:ext cx="3090968" cy="36476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4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4"/>
          <p:cNvSpPr txBox="1"/>
          <p:nvPr/>
        </p:nvSpPr>
        <p:spPr>
          <a:xfrm>
            <a:off x="2932784" y="4003430"/>
            <a:ext cx="21682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www.facebook.com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4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4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4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4"/>
          <p:cNvSpPr txBox="1"/>
          <p:nvPr/>
        </p:nvSpPr>
        <p:spPr>
          <a:xfrm>
            <a:off x="6183694" y="4054808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4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4"/>
          <p:cNvSpPr/>
          <p:nvPr/>
        </p:nvSpPr>
        <p:spPr>
          <a:xfrm>
            <a:off x="9140898" y="3684690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9415512" y="3909273"/>
            <a:ext cx="1416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9140898" y="4728827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 txBox="1"/>
          <p:nvPr/>
        </p:nvSpPr>
        <p:spPr>
          <a:xfrm>
            <a:off x="9415512" y="4953410"/>
            <a:ext cx="1307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9140898" y="5772964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4"/>
          <p:cNvSpPr txBox="1"/>
          <p:nvPr/>
        </p:nvSpPr>
        <p:spPr>
          <a:xfrm>
            <a:off x="9415512" y="5997547"/>
            <a:ext cx="14642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14"/>
          <p:cNvPicPr preferRelativeResize="0"/>
          <p:nvPr/>
        </p:nvPicPr>
        <p:blipFill rotWithShape="1">
          <a:blip r:embed="rId6">
            <a:alphaModFix/>
          </a:blip>
          <a:srcRect l="14055" t="8064" r="15517" b="13905"/>
          <a:stretch/>
        </p:blipFill>
        <p:spPr>
          <a:xfrm flipH="1">
            <a:off x="8616789" y="3846606"/>
            <a:ext cx="461605" cy="56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52" y="1553949"/>
            <a:ext cx="917913" cy="9179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875" y="2003711"/>
            <a:ext cx="451558" cy="468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"/>
          <p:cNvSpPr txBox="1"/>
          <p:nvPr/>
        </p:nvSpPr>
        <p:spPr>
          <a:xfrm>
            <a:off x="1330254" y="325642"/>
            <a:ext cx="909287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services have a </a:t>
            </a:r>
            <a:r>
              <a:rPr lang="en-US" sz="4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PORT number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assigned</a:t>
            </a:r>
            <a:endParaRPr/>
          </a:p>
        </p:txBody>
      </p:sp>
      <p:pic>
        <p:nvPicPr>
          <p:cNvPr id="380" name="Google Shape;3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5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5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5"/>
          <p:cNvSpPr/>
          <p:nvPr/>
        </p:nvSpPr>
        <p:spPr>
          <a:xfrm>
            <a:off x="8384110" y="3090367"/>
            <a:ext cx="3090968" cy="36476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5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5"/>
          <p:cNvSpPr txBox="1"/>
          <p:nvPr/>
        </p:nvSpPr>
        <p:spPr>
          <a:xfrm>
            <a:off x="2932784" y="4003430"/>
            <a:ext cx="21682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www.facebook.com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5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5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5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5"/>
          <p:cNvSpPr txBox="1"/>
          <p:nvPr/>
        </p:nvSpPr>
        <p:spPr>
          <a:xfrm>
            <a:off x="5845038" y="3629300"/>
            <a:ext cx="1771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80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9140898" y="3684690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9140898" y="4728827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9140898" y="5772964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15"/>
          <p:cNvPicPr preferRelativeResize="0"/>
          <p:nvPr/>
        </p:nvPicPr>
        <p:blipFill rotWithShape="1">
          <a:blip r:embed="rId6">
            <a:alphaModFix/>
          </a:blip>
          <a:srcRect l="14055" t="8064" r="15517" b="13905"/>
          <a:stretch/>
        </p:blipFill>
        <p:spPr>
          <a:xfrm flipH="1">
            <a:off x="8616789" y="3846606"/>
            <a:ext cx="461605" cy="56210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5"/>
          <p:cNvSpPr/>
          <p:nvPr/>
        </p:nvSpPr>
        <p:spPr>
          <a:xfrm rot="-1477480">
            <a:off x="8051338" y="4179078"/>
            <a:ext cx="984059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5"/>
          <p:cNvSpPr txBox="1"/>
          <p:nvPr/>
        </p:nvSpPr>
        <p:spPr>
          <a:xfrm>
            <a:off x="9217405" y="3974042"/>
            <a:ext cx="1820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WEB SERVER : 80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5"/>
          <p:cNvSpPr txBox="1"/>
          <p:nvPr/>
        </p:nvSpPr>
        <p:spPr>
          <a:xfrm>
            <a:off x="9251977" y="5018179"/>
            <a:ext cx="18281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 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5"/>
          <p:cNvSpPr txBox="1"/>
          <p:nvPr/>
        </p:nvSpPr>
        <p:spPr>
          <a:xfrm>
            <a:off x="9251977" y="6062316"/>
            <a:ext cx="20381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 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587 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52" y="1553949"/>
            <a:ext cx="917913" cy="9179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875" y="2003711"/>
            <a:ext cx="451558" cy="468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16"/>
          <p:cNvPicPr preferRelativeResize="0"/>
          <p:nvPr/>
        </p:nvPicPr>
        <p:blipFill rotWithShape="1">
          <a:blip r:embed="rId3">
            <a:alphaModFix/>
          </a:blip>
          <a:srcRect l="14055" t="8064" r="15517" b="13905"/>
          <a:stretch/>
        </p:blipFill>
        <p:spPr>
          <a:xfrm flipH="1">
            <a:off x="8616789" y="3846606"/>
            <a:ext cx="461605" cy="56210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6"/>
          <p:cNvSpPr txBox="1"/>
          <p:nvPr/>
        </p:nvSpPr>
        <p:spPr>
          <a:xfrm>
            <a:off x="1666286" y="325642"/>
            <a:ext cx="842083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RECEIVED, the server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RESPONSES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6"/>
          <p:cNvSpPr/>
          <p:nvPr/>
        </p:nvSpPr>
        <p:spPr>
          <a:xfrm>
            <a:off x="695422" y="3090367"/>
            <a:ext cx="3090968" cy="36476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6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6"/>
          <p:cNvSpPr/>
          <p:nvPr/>
        </p:nvSpPr>
        <p:spPr>
          <a:xfrm>
            <a:off x="8384110" y="3090367"/>
            <a:ext cx="3090968" cy="36476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6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32296" y="5260333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6"/>
          <p:cNvSpPr txBox="1"/>
          <p:nvPr/>
        </p:nvSpPr>
        <p:spPr>
          <a:xfrm>
            <a:off x="2937406" y="4003430"/>
            <a:ext cx="216365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www.facebook.com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6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6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 txBox="1"/>
          <p:nvPr/>
        </p:nvSpPr>
        <p:spPr>
          <a:xfrm>
            <a:off x="5845038" y="3629300"/>
            <a:ext cx="1771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80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/>
          <p:nvPr/>
        </p:nvSpPr>
        <p:spPr>
          <a:xfrm>
            <a:off x="9100818" y="3723981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 txBox="1"/>
          <p:nvPr/>
        </p:nvSpPr>
        <p:spPr>
          <a:xfrm>
            <a:off x="9209785" y="3910040"/>
            <a:ext cx="1820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WEB SERVER : 80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9100818" y="4768118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6"/>
          <p:cNvSpPr txBox="1"/>
          <p:nvPr/>
        </p:nvSpPr>
        <p:spPr>
          <a:xfrm>
            <a:off x="9244357" y="4954177"/>
            <a:ext cx="18281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 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6"/>
          <p:cNvSpPr/>
          <p:nvPr/>
        </p:nvSpPr>
        <p:spPr>
          <a:xfrm>
            <a:off x="9140283" y="5758638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9244357" y="5998314"/>
            <a:ext cx="20381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 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587 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6"/>
          <p:cNvSpPr/>
          <p:nvPr/>
        </p:nvSpPr>
        <p:spPr>
          <a:xfrm rot="-1477480">
            <a:off x="8051338" y="4179078"/>
            <a:ext cx="984059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6"/>
          <p:cNvSpPr/>
          <p:nvPr/>
        </p:nvSpPr>
        <p:spPr>
          <a:xfrm flipH="1">
            <a:off x="2700103" y="5546050"/>
            <a:ext cx="5659961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4662117" y="5978851"/>
            <a:ext cx="32208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9100</a:t>
            </a:r>
            <a:endParaRPr/>
          </a:p>
        </p:txBody>
      </p:sp>
      <p:sp>
        <p:nvSpPr>
          <p:cNvPr id="430" name="Google Shape;430;p16"/>
          <p:cNvSpPr txBox="1"/>
          <p:nvPr/>
        </p:nvSpPr>
        <p:spPr>
          <a:xfrm rot="697568">
            <a:off x="4275356" y="6324535"/>
            <a:ext cx="10615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of BOB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6"/>
          <p:cNvSpPr txBox="1"/>
          <p:nvPr/>
        </p:nvSpPr>
        <p:spPr>
          <a:xfrm rot="-387852">
            <a:off x="6070073" y="6309879"/>
            <a:ext cx="18072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for Chrome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6"/>
          <p:cNvSpPr txBox="1"/>
          <p:nvPr/>
        </p:nvSpPr>
        <p:spPr>
          <a:xfrm>
            <a:off x="1408125" y="6225101"/>
            <a:ext cx="1835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192.168.0.2: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9100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52" y="1553949"/>
            <a:ext cx="917913" cy="91791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875" y="2003711"/>
            <a:ext cx="451558" cy="468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2dce5bcf7_0_3"/>
          <p:cNvSpPr/>
          <p:nvPr/>
        </p:nvSpPr>
        <p:spPr>
          <a:xfrm>
            <a:off x="5009050" y="2070200"/>
            <a:ext cx="4071300" cy="43131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12dce5bcf7_0_3"/>
          <p:cNvSpPr/>
          <p:nvPr/>
        </p:nvSpPr>
        <p:spPr>
          <a:xfrm>
            <a:off x="8366764" y="2422683"/>
            <a:ext cx="3012300" cy="34695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112dce5bcf7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8625" y="3684509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12dce5bcf7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228" y="1777897"/>
            <a:ext cx="863948" cy="863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112dce5bcf7_0_3"/>
          <p:cNvCxnSpPr/>
          <p:nvPr/>
        </p:nvCxnSpPr>
        <p:spPr>
          <a:xfrm>
            <a:off x="5009043" y="4966354"/>
            <a:ext cx="3916200" cy="2760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5" name="Google Shape;125;g112dce5bcf7_0_3"/>
          <p:cNvSpPr txBox="1"/>
          <p:nvPr/>
        </p:nvSpPr>
        <p:spPr>
          <a:xfrm>
            <a:off x="6619041" y="5093875"/>
            <a:ext cx="94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112dce5bcf7_0_3"/>
          <p:cNvCxnSpPr/>
          <p:nvPr/>
        </p:nvCxnSpPr>
        <p:spPr>
          <a:xfrm rot="10800000">
            <a:off x="5010184" y="3268434"/>
            <a:ext cx="3739800" cy="4530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g112dce5bcf7_0_3"/>
          <p:cNvSpPr txBox="1"/>
          <p:nvPr/>
        </p:nvSpPr>
        <p:spPr>
          <a:xfrm>
            <a:off x="6536149" y="2933249"/>
            <a:ext cx="94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12dce5bcf7_0_3"/>
          <p:cNvSpPr/>
          <p:nvPr/>
        </p:nvSpPr>
        <p:spPr>
          <a:xfrm>
            <a:off x="965200" y="2427209"/>
            <a:ext cx="4686300" cy="35991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112dce5bcf7_0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63657" y="2641904"/>
            <a:ext cx="2272937" cy="129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2dce5bcf7_0_3"/>
          <p:cNvSpPr txBox="1"/>
          <p:nvPr/>
        </p:nvSpPr>
        <p:spPr>
          <a:xfrm>
            <a:off x="2582159" y="1472777"/>
            <a:ext cx="18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12dce5bcf7_0_3"/>
          <p:cNvSpPr txBox="1"/>
          <p:nvPr/>
        </p:nvSpPr>
        <p:spPr>
          <a:xfrm>
            <a:off x="9080349" y="1355068"/>
            <a:ext cx="18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12dce5bcf7_0_3"/>
          <p:cNvSpPr txBox="1"/>
          <p:nvPr/>
        </p:nvSpPr>
        <p:spPr>
          <a:xfrm>
            <a:off x="3423631" y="3790966"/>
            <a:ext cx="168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EXECUTE PHP CODE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12dce5bcf7_0_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78602" y="4538975"/>
            <a:ext cx="560918" cy="73132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12dce5bcf7_0_3"/>
          <p:cNvSpPr txBox="1"/>
          <p:nvPr/>
        </p:nvSpPr>
        <p:spPr>
          <a:xfrm>
            <a:off x="3488690" y="5291063"/>
            <a:ext cx="168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GENERATE HTML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g112dce5bcf7_0_3"/>
          <p:cNvCxnSpPr/>
          <p:nvPr/>
        </p:nvCxnSpPr>
        <p:spPr>
          <a:xfrm rot="10800000">
            <a:off x="2410814" y="4386419"/>
            <a:ext cx="960600" cy="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136" name="Google Shape;136;g112dce5bcf7_0_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94584" y="3674832"/>
            <a:ext cx="768281" cy="76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12dce5bcf7_0_3"/>
          <p:cNvSpPr txBox="1"/>
          <p:nvPr/>
        </p:nvSpPr>
        <p:spPr>
          <a:xfrm>
            <a:off x="1065017" y="4516441"/>
            <a:ext cx="130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MANUPULATE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112dce5bcf7_0_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97378" y="2898559"/>
            <a:ext cx="696033" cy="67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12dce5bcf7_0_3"/>
          <p:cNvSpPr txBox="1"/>
          <p:nvPr/>
        </p:nvSpPr>
        <p:spPr>
          <a:xfrm>
            <a:off x="10037135" y="3631567"/>
            <a:ext cx="104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/>
          </a:p>
        </p:txBody>
      </p:sp>
      <p:sp>
        <p:nvSpPr>
          <p:cNvPr id="140" name="Google Shape;140;g112dce5bcf7_0_3"/>
          <p:cNvSpPr txBox="1"/>
          <p:nvPr/>
        </p:nvSpPr>
        <p:spPr>
          <a:xfrm>
            <a:off x="4696952" y="257125"/>
            <a:ext cx="2798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 sz="32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112dce5bcf7_0_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29971" y="4310642"/>
            <a:ext cx="830846" cy="706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12dce5bcf7_0_3"/>
          <p:cNvSpPr txBox="1"/>
          <p:nvPr/>
        </p:nvSpPr>
        <p:spPr>
          <a:xfrm>
            <a:off x="10037135" y="5039621"/>
            <a:ext cx="104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 COOKIES</a:t>
            </a:r>
            <a:endParaRPr/>
          </a:p>
        </p:txBody>
      </p:sp>
      <p:pic>
        <p:nvPicPr>
          <p:cNvPr id="143" name="Google Shape;143;g112dce5bcf7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1140" y="1863234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12dce5bcf7_0_3"/>
          <p:cNvSpPr txBox="1"/>
          <p:nvPr/>
        </p:nvSpPr>
        <p:spPr>
          <a:xfrm rot="-1401677">
            <a:off x="7457303" y="3152784"/>
            <a:ext cx="1193108" cy="30784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2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/>
        </p:nvSpPr>
        <p:spPr>
          <a:xfrm>
            <a:off x="3787148" y="48626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2390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1131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 txBox="1"/>
          <p:nvPr/>
        </p:nvSpPr>
        <p:spPr>
          <a:xfrm>
            <a:off x="989602" y="2129008"/>
            <a:ext cx="9497100" cy="27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fr-FR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 </a:t>
            </a:r>
            <a:r>
              <a:rPr lang="fr-FR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fr-FR" sz="25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lang="fr-FR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fr-FR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✔"/>
            </a:pP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computers </a:t>
            </a: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</a:t>
            </a:r>
            <a:r>
              <a:rPr lang="fr-FR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✔"/>
            </a:pP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✔"/>
            </a:pP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fr-FR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</a:t>
            </a:r>
            <a:r>
              <a:rPr lang="fr-FR" sz="2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✔"/>
            </a:pP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✔"/>
            </a:pPr>
            <a:r>
              <a:rPr lang="fr-FR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fr-FR" sz="25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fr-FR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web server on </a:t>
            </a:r>
            <a:r>
              <a:rPr lang="fr-FR" sz="25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fr-FR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computer to serve </a:t>
            </a:r>
            <a:r>
              <a:rPr lang="fr-FR" sz="25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fr-FR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r>
              <a:rPr lang="fr-FR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 descr="Client server architec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245" y="3222171"/>
            <a:ext cx="5458954" cy="31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2522152" y="775198"/>
            <a:ext cx="7010435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communicate between server and clients ?</a:t>
            </a:r>
            <a:endParaRPr lang="en-US" sz="440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 l="34036"/>
          <a:stretch/>
        </p:blipFill>
        <p:spPr>
          <a:xfrm>
            <a:off x="4071263" y="3261862"/>
            <a:ext cx="3930944" cy="359613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1013498" y="1636334"/>
            <a:ext cx="10192499" cy="11695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IP address refers to a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unique number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assigned to a device when connected to the Internet.</a:t>
            </a:r>
            <a:endParaRPr sz="32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Google Shape;318;p1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IP address ?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 rot="20546283">
            <a:off x="8857398" y="5793843"/>
            <a:ext cx="291137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Run ipconfig to find your IP @ !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687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722365" y="1484941"/>
            <a:ext cx="10874549" cy="10464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A computer </a:t>
            </a:r>
            <a:r>
              <a:rPr lang="fr-FR" sz="2800" dirty="0" err="1"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err="1"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err="1"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 softwares </a:t>
            </a:r>
            <a:r>
              <a:rPr lang="fr-FR" sz="2800" dirty="0" smtClean="0">
                <a:latin typeface="Calibri"/>
                <a:ea typeface="Calibri"/>
                <a:cs typeface="Calibri"/>
                <a:sym typeface="Calibri"/>
              </a:rPr>
              <a:t> at </a:t>
            </a:r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fr-FR" sz="2800" dirty="0" err="1"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smtClean="0">
                <a:latin typeface="Calibri"/>
                <a:ea typeface="Calibri"/>
                <a:cs typeface="Calibri"/>
                <a:sym typeface="Calibri"/>
              </a:rPr>
              <a:t>time</a:t>
            </a:r>
          </a:p>
          <a:p>
            <a:pPr algn="ctr"/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make the difference, each service use a different </a:t>
            </a:r>
            <a:r>
              <a:rPr lang="en-US" sz="2800" b="1" u="sng" dirty="0"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device</a:t>
            </a: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18;p1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PORT ?</a:t>
            </a:r>
            <a:endParaRPr dirty="0"/>
          </a:p>
        </p:txBody>
      </p:sp>
      <p:sp>
        <p:nvSpPr>
          <p:cNvPr id="7" name="Google Shape;187;g1124cbe6788_1_6"/>
          <p:cNvSpPr txBox="1">
            <a:spLocks/>
          </p:cNvSpPr>
          <p:nvPr/>
        </p:nvSpPr>
        <p:spPr>
          <a:xfrm>
            <a:off x="9543264" y="660309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8" name="Google Shape;190;g1124cbe6788_1_6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8121914" y="3056842"/>
            <a:ext cx="11715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91;g1124cbe6788_1_6"/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420565" y="3319155"/>
            <a:ext cx="1285674" cy="1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92;g1124cbe6788_1_6"/>
          <p:cNvCxnSpPr>
            <a:stCxn id="11" idx="3"/>
            <a:endCxn id="12" idx="1"/>
          </p:cNvCxnSpPr>
          <p:nvPr/>
        </p:nvCxnSpPr>
        <p:spPr>
          <a:xfrm>
            <a:off x="4427589" y="3738517"/>
            <a:ext cx="316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93;g1124cbe6788_1_6"/>
          <p:cNvSpPr/>
          <p:nvPr/>
        </p:nvSpPr>
        <p:spPr>
          <a:xfrm>
            <a:off x="3838989" y="3555967"/>
            <a:ext cx="5886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5000</a:t>
            </a:r>
            <a:endParaRPr/>
          </a:p>
        </p:txBody>
      </p:sp>
      <p:sp>
        <p:nvSpPr>
          <p:cNvPr id="12" name="Google Shape;194;g1124cbe6788_1_6"/>
          <p:cNvSpPr/>
          <p:nvPr/>
        </p:nvSpPr>
        <p:spPr>
          <a:xfrm>
            <a:off x="7594764" y="3555967"/>
            <a:ext cx="4623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80</a:t>
            </a:r>
            <a:endParaRPr/>
          </a:p>
        </p:txBody>
      </p:sp>
      <p:cxnSp>
        <p:nvCxnSpPr>
          <p:cNvPr id="14" name="Google Shape;196;g1124cbe6788_1_6"/>
          <p:cNvCxnSpPr>
            <a:stCxn id="15" idx="3"/>
            <a:endCxn id="16" idx="1"/>
          </p:cNvCxnSpPr>
          <p:nvPr/>
        </p:nvCxnSpPr>
        <p:spPr>
          <a:xfrm>
            <a:off x="4416777" y="4301592"/>
            <a:ext cx="3242700" cy="140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97;g1124cbe6788_1_6"/>
          <p:cNvSpPr/>
          <p:nvPr/>
        </p:nvSpPr>
        <p:spPr>
          <a:xfrm>
            <a:off x="3828177" y="4119042"/>
            <a:ext cx="5886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5001</a:t>
            </a:r>
            <a:endParaRPr/>
          </a:p>
        </p:txBody>
      </p:sp>
      <p:sp>
        <p:nvSpPr>
          <p:cNvPr id="16" name="Google Shape;198;g1124cbe6788_1_6"/>
          <p:cNvSpPr/>
          <p:nvPr/>
        </p:nvSpPr>
        <p:spPr>
          <a:xfrm>
            <a:off x="7659602" y="5525230"/>
            <a:ext cx="4623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25</a:t>
            </a:r>
            <a:endParaRPr/>
          </a:p>
        </p:txBody>
      </p:sp>
      <p:cxnSp>
        <p:nvCxnSpPr>
          <p:cNvPr id="18" name="Google Shape;200;g1124cbe6788_1_6"/>
          <p:cNvCxnSpPr>
            <a:stCxn id="19" idx="3"/>
            <a:endCxn id="16" idx="1"/>
          </p:cNvCxnSpPr>
          <p:nvPr/>
        </p:nvCxnSpPr>
        <p:spPr>
          <a:xfrm>
            <a:off x="4487052" y="5707792"/>
            <a:ext cx="317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01;g1124cbe6788_1_6"/>
          <p:cNvSpPr/>
          <p:nvPr/>
        </p:nvSpPr>
        <p:spPr>
          <a:xfrm>
            <a:off x="3898452" y="5525242"/>
            <a:ext cx="5886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5000</a:t>
            </a:r>
            <a:endParaRPr/>
          </a:p>
        </p:txBody>
      </p:sp>
      <p:pic>
        <p:nvPicPr>
          <p:cNvPr id="20" name="Google Shape;190;g1124cbe6788_1_6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8121914" y="4987148"/>
            <a:ext cx="11715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91;g1124cbe6788_1_6"/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420565" y="5249461"/>
            <a:ext cx="1285674" cy="1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685144" y="4119042"/>
            <a:ext cx="15376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EXAMPLES</a:t>
            </a:r>
          </a:p>
          <a:p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HTTP = port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80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HTTPS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= port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443, 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 txBox="1"/>
          <p:nvPr/>
        </p:nvSpPr>
        <p:spPr>
          <a:xfrm>
            <a:off x="459562" y="4048031"/>
            <a:ext cx="396775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192.168.102</a:t>
            </a:r>
            <a:r>
              <a:rPr lang="en-US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:3000</a:t>
            </a:r>
            <a:endParaRPr dirty="0"/>
          </a:p>
        </p:txBody>
      </p:sp>
      <p:pic>
        <p:nvPicPr>
          <p:cNvPr id="7" name="Google Shape;357;p14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7638746" y="2623294"/>
            <a:ext cx="889700" cy="8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58;p14"/>
          <p:cNvSpPr/>
          <p:nvPr/>
        </p:nvSpPr>
        <p:spPr>
          <a:xfrm>
            <a:off x="6032797" y="3032310"/>
            <a:ext cx="4693262" cy="36476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59;p14"/>
          <p:cNvSpPr txBox="1"/>
          <p:nvPr/>
        </p:nvSpPr>
        <p:spPr>
          <a:xfrm>
            <a:off x="7401835" y="2230286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192.168.102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64;p14"/>
          <p:cNvSpPr/>
          <p:nvPr/>
        </p:nvSpPr>
        <p:spPr>
          <a:xfrm>
            <a:off x="1602973" y="4825941"/>
            <a:ext cx="4051430" cy="3328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67;p14"/>
          <p:cNvSpPr/>
          <p:nvPr/>
        </p:nvSpPr>
        <p:spPr>
          <a:xfrm>
            <a:off x="6789585" y="3626633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68;p14"/>
          <p:cNvSpPr txBox="1"/>
          <p:nvPr/>
        </p:nvSpPr>
        <p:spPr>
          <a:xfrm>
            <a:off x="7064199" y="3851216"/>
            <a:ext cx="1416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69;p14"/>
          <p:cNvSpPr/>
          <p:nvPr/>
        </p:nvSpPr>
        <p:spPr>
          <a:xfrm>
            <a:off x="6789585" y="4670770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70;p14"/>
          <p:cNvSpPr txBox="1"/>
          <p:nvPr/>
        </p:nvSpPr>
        <p:spPr>
          <a:xfrm>
            <a:off x="7064199" y="4895353"/>
            <a:ext cx="1307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71;p14"/>
          <p:cNvSpPr/>
          <p:nvPr/>
        </p:nvSpPr>
        <p:spPr>
          <a:xfrm>
            <a:off x="6789585" y="5714907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72;p14"/>
          <p:cNvSpPr txBox="1"/>
          <p:nvPr/>
        </p:nvSpPr>
        <p:spPr>
          <a:xfrm>
            <a:off x="7064199" y="5939490"/>
            <a:ext cx="14642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70;p14"/>
          <p:cNvSpPr txBox="1"/>
          <p:nvPr/>
        </p:nvSpPr>
        <p:spPr>
          <a:xfrm>
            <a:off x="8866821" y="3812105"/>
            <a:ext cx="17878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PORT:   3000</a:t>
            </a:r>
            <a:endParaRPr sz="18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70;p14"/>
          <p:cNvSpPr txBox="1"/>
          <p:nvPr/>
        </p:nvSpPr>
        <p:spPr>
          <a:xfrm>
            <a:off x="8866821" y="4931881"/>
            <a:ext cx="17878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PORT:   999</a:t>
            </a:r>
            <a:endParaRPr sz="18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70;p14"/>
          <p:cNvSpPr txBox="1"/>
          <p:nvPr/>
        </p:nvSpPr>
        <p:spPr>
          <a:xfrm>
            <a:off x="8866821" y="5919677"/>
            <a:ext cx="17878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PORT:   25</a:t>
            </a:r>
            <a:endParaRPr sz="18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64;p14"/>
          <p:cNvSpPr/>
          <p:nvPr/>
        </p:nvSpPr>
        <p:spPr>
          <a:xfrm rot="19794535">
            <a:off x="5623912" y="4287395"/>
            <a:ext cx="1574558" cy="3500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318;p12"/>
          <p:cNvSpPr txBox="1"/>
          <p:nvPr/>
        </p:nvSpPr>
        <p:spPr>
          <a:xfrm>
            <a:off x="1880500" y="206086"/>
            <a:ext cx="737836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steps to access to a service</a:t>
            </a:r>
          </a:p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 of the computer</a:t>
            </a:r>
          </a:p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PORT of the service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C4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Resolve DNS Iss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11" y="2838044"/>
            <a:ext cx="8933235" cy="401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6" name="Google Shape;174;p9"/>
          <p:cNvSpPr txBox="1"/>
          <p:nvPr/>
        </p:nvSpPr>
        <p:spPr>
          <a:xfrm>
            <a:off x="672473" y="1360747"/>
            <a:ext cx="10874549" cy="147729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endParaRPr lang="en-US" sz="28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A DNS can provide  an </a:t>
            </a: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IP ADDRESS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from a </a:t>
            </a: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DOMAIN NAME</a:t>
            </a:r>
          </a:p>
          <a:p>
            <a:pPr lvl="0" algn="ctr"/>
            <a:endParaRPr lang="en-US" sz="2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18;p1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 DNS?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79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532" y="5114632"/>
            <a:ext cx="7010400" cy="1505654"/>
          </a:xfrm>
          <a:prstGeom prst="rect">
            <a:avLst/>
          </a:prstGeom>
        </p:spPr>
      </p:pic>
      <p:sp>
        <p:nvSpPr>
          <p:cNvPr id="6" name="Google Shape;318;p1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URL ?</a:t>
            </a:r>
            <a:endParaRPr dirty="0"/>
          </a:p>
        </p:txBody>
      </p:sp>
      <p:sp>
        <p:nvSpPr>
          <p:cNvPr id="7" name="Google Shape;210;g1128a2220a1_0_11"/>
          <p:cNvSpPr txBox="1"/>
          <p:nvPr/>
        </p:nvSpPr>
        <p:spPr>
          <a:xfrm>
            <a:off x="2877299" y="3819561"/>
            <a:ext cx="48114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fr-FR" dirty="0" smtClean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fr-FR" b="1" dirty="0" err="1" smtClean="0">
                <a:latin typeface="Calibri"/>
                <a:ea typeface="Calibri"/>
                <a:cs typeface="Calibri"/>
                <a:sym typeface="Calibri"/>
              </a:rPr>
              <a:t>protocol</a:t>
            </a:r>
            <a:r>
              <a:rPr lang="fr-FR" dirty="0" smtClean="0">
                <a:latin typeface="Calibri"/>
                <a:ea typeface="Calibri"/>
                <a:cs typeface="Calibri"/>
                <a:sym typeface="Calibri"/>
              </a:rPr>
              <a:t>   :  http , https, ftp…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fr-FR" dirty="0" smtClean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fr-FR" b="1" dirty="0" smtClean="0"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lang="fr-FR" dirty="0" smtClean="0">
                <a:latin typeface="Calibri"/>
                <a:ea typeface="Calibri"/>
                <a:cs typeface="Calibri"/>
                <a:sym typeface="Calibri"/>
              </a:rPr>
              <a:t>  or Domain Name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fr-FR" b="1" dirty="0">
                <a:latin typeface="Calibri"/>
                <a:ea typeface="Calibri"/>
                <a:cs typeface="Calibri"/>
                <a:sym typeface="Calibri"/>
              </a:rPr>
              <a:t>port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fr-FR" dirty="0" smtClean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fr-FR" b="1" dirty="0" smtClean="0">
                <a:latin typeface="Calibri"/>
                <a:ea typeface="Calibri"/>
                <a:cs typeface="Calibri"/>
                <a:sym typeface="Calibri"/>
              </a:rPr>
              <a:t>file </a:t>
            </a:r>
            <a:r>
              <a:rPr lang="fr-FR" b="1" dirty="0" err="1" smtClean="0">
                <a:latin typeface="Calibri"/>
                <a:ea typeface="Calibri"/>
                <a:cs typeface="Calibri"/>
                <a:sym typeface="Calibri"/>
              </a:rPr>
              <a:t>path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4;p9"/>
          <p:cNvSpPr txBox="1"/>
          <p:nvPr/>
        </p:nvSpPr>
        <p:spPr>
          <a:xfrm>
            <a:off x="1197482" y="1830632"/>
            <a:ext cx="10192499" cy="6770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 URL is the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44012" y="3488013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ULR is composed of 4 parts: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476</Words>
  <Application>Microsoft Office PowerPoint</Application>
  <PresentationFormat>Widescreen</PresentationFormat>
  <Paragraphs>138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Noto Sans Symbols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3420</dc:creator>
  <cp:lastModifiedBy>RONAN</cp:lastModifiedBy>
  <cp:revision>29</cp:revision>
  <dcterms:created xsi:type="dcterms:W3CDTF">2021-05-24T08:47:07Z</dcterms:created>
  <dcterms:modified xsi:type="dcterms:W3CDTF">2022-07-18T16:42:32Z</dcterms:modified>
</cp:coreProperties>
</file>